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55"/>
  </p:notesMasterIdLst>
  <p:sldIdLst>
    <p:sldId id="257" r:id="rId6"/>
    <p:sldId id="269" r:id="rId7"/>
    <p:sldId id="276" r:id="rId8"/>
    <p:sldId id="277" r:id="rId9"/>
    <p:sldId id="264" r:id="rId10"/>
    <p:sldId id="270" r:id="rId11"/>
    <p:sldId id="271" r:id="rId12"/>
    <p:sldId id="272" r:id="rId13"/>
    <p:sldId id="273" r:id="rId14"/>
    <p:sldId id="274" r:id="rId15"/>
    <p:sldId id="275"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4" r:id="rId42"/>
    <p:sldId id="303" r:id="rId43"/>
    <p:sldId id="305" r:id="rId44"/>
    <p:sldId id="306" r:id="rId45"/>
    <p:sldId id="307" r:id="rId46"/>
    <p:sldId id="308" r:id="rId47"/>
    <p:sldId id="309" r:id="rId48"/>
    <p:sldId id="310" r:id="rId49"/>
    <p:sldId id="311" r:id="rId50"/>
    <p:sldId id="313" r:id="rId51"/>
    <p:sldId id="314" r:id="rId52"/>
    <p:sldId id="315" r:id="rId53"/>
    <p:sldId id="31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51" autoAdjust="0"/>
  </p:normalViewPr>
  <p:slideViewPr>
    <p:cSldViewPr>
      <p:cViewPr varScale="1">
        <p:scale>
          <a:sx n="70" d="100"/>
          <a:sy n="70" d="100"/>
        </p:scale>
        <p:origin x="85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EC775-880C-44CB-8AE2-3269D895F24F}" type="datetimeFigureOut">
              <a:rPr lang="en-US" smtClean="0"/>
              <a:t>3/13/2019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310F0-22F4-44BC-9418-29B3E40774BE}" type="slidenum">
              <a:rPr lang="en-US" smtClean="0"/>
              <a:t>‹#›</a:t>
            </a:fld>
            <a:endParaRPr lang="en-US"/>
          </a:p>
        </p:txBody>
      </p:sp>
    </p:spTree>
    <p:extLst>
      <p:ext uri="{BB962C8B-B14F-4D97-AF65-F5344CB8AC3E}">
        <p14:creationId xmlns:p14="http://schemas.microsoft.com/office/powerpoint/2010/main" val="262010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3/13/2019 1:09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380841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3/13/2019 1:09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5</a:t>
            </a:fld>
            <a:endParaRPr lang="en-US" sz="1200" b="0" i="0">
              <a:latin typeface="Calibri"/>
              <a:ea typeface="+mn-ea"/>
              <a:cs typeface="+mn-cs"/>
            </a:endParaRPr>
          </a:p>
        </p:txBody>
      </p:sp>
    </p:spTree>
    <p:extLst>
      <p:ext uri="{BB962C8B-B14F-4D97-AF65-F5344CB8AC3E}">
        <p14:creationId xmlns:p14="http://schemas.microsoft.com/office/powerpoint/2010/main" val="366046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smtClean="0"/>
              <a:t>щелкните, чтобы…</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smtClean="0"/>
              <a:t>щелкните, чтобы…</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47" y="620688"/>
            <a:ext cx="7681913" cy="1523495"/>
          </a:xfrm>
        </p:spPr>
        <p:txBody>
          <a:bodyPr/>
          <a:lstStyle/>
          <a:p>
            <a:pPr algn="ctr" defTabSz="914400">
              <a:lnSpc>
                <a:spcPct val="90000"/>
              </a:lnSpc>
              <a:spcBef>
                <a:spcPts val="0"/>
              </a:spcBef>
              <a:buNone/>
            </a:pPr>
            <a:r>
              <a:rPr lang="ru-RU" sz="5400" b="0" i="0" spc="-150" dirty="0" smtClean="0">
                <a:effectLst>
                  <a:outerShdw blurRad="50800" dist="38100" dir="2700000" algn="tl">
                    <a:prstClr val="black">
                      <a:alpha val="40000"/>
                    </a:prstClr>
                  </a:outerShdw>
                </a:effectLst>
                <a:latin typeface="Calibri"/>
                <a:ea typeface="+mn-ea"/>
                <a:cs typeface="Arial"/>
              </a:rPr>
              <a:t>Методическое обеспечение практической части преподаваемых дисциплин</a:t>
            </a: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3" name="Подзаголовок 2"/>
          <p:cNvSpPr>
            <a:spLocks noGrp="1"/>
          </p:cNvSpPr>
          <p:nvPr>
            <p:ph type="subTitle" idx="1"/>
          </p:nvPr>
        </p:nvSpPr>
        <p:spPr>
          <a:xfrm>
            <a:off x="730249" y="4344988"/>
            <a:ext cx="7681913" cy="1293812"/>
          </a:xfrm>
        </p:spPr>
        <p:txBody>
          <a:bodyPr>
            <a:normAutofit fontScale="92500"/>
          </a:bodyPr>
          <a:lstStyle/>
          <a:p>
            <a:pPr marL="0" indent="0" algn="ctr">
              <a:lnSpc>
                <a:spcPct val="90000"/>
              </a:lnSpc>
              <a:spcBef>
                <a:spcPts val="0"/>
              </a:spcBef>
              <a:buNone/>
            </a:pPr>
            <a:r>
              <a:rPr lang="ru-RU" b="0" i="0" dirty="0" smtClean="0">
                <a:solidFill>
                  <a:srgbClr val="FFFFFF">
                    <a:tint val="75000"/>
                  </a:srgbClr>
                </a:solidFill>
              </a:rPr>
              <a:t>Виртуальная выставка по материалам</a:t>
            </a:r>
          </a:p>
          <a:p>
            <a:pPr marL="0" indent="0" algn="ctr">
              <a:lnSpc>
                <a:spcPct val="90000"/>
              </a:lnSpc>
              <a:spcBef>
                <a:spcPts val="0"/>
              </a:spcBef>
              <a:buNone/>
            </a:pPr>
            <a:r>
              <a:rPr lang="ru-RU" dirty="0">
                <a:solidFill>
                  <a:srgbClr val="FFFFFF">
                    <a:tint val="75000"/>
                  </a:srgbClr>
                </a:solidFill>
              </a:rPr>
              <a:t>б</a:t>
            </a:r>
            <a:r>
              <a:rPr lang="ru-RU" dirty="0" smtClean="0">
                <a:solidFill>
                  <a:srgbClr val="FFFFFF">
                    <a:tint val="75000"/>
                  </a:srgbClr>
                </a:solidFill>
              </a:rPr>
              <a:t>иблиотечного фонда библиотеки </a:t>
            </a:r>
          </a:p>
          <a:p>
            <a:pPr marL="0" indent="0" algn="ctr">
              <a:lnSpc>
                <a:spcPct val="90000"/>
              </a:lnSpc>
              <a:spcBef>
                <a:spcPts val="0"/>
              </a:spcBef>
              <a:buNone/>
            </a:pPr>
            <a:r>
              <a:rPr lang="ru-RU" dirty="0" smtClean="0">
                <a:solidFill>
                  <a:srgbClr val="FFFFFF">
                    <a:tint val="75000"/>
                  </a:srgbClr>
                </a:solidFill>
              </a:rPr>
              <a:t>Тульского филиала Финансового университета</a:t>
            </a:r>
            <a:endParaRPr lang="ru-RU" b="0" i="0" dirty="0">
              <a:solidFill>
                <a:srgbClr val="FFFFFF">
                  <a:tint val="75000"/>
                </a:srgb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61662"/>
            <a:ext cx="2880320" cy="4072242"/>
          </a:xfrm>
          <a:prstGeom prst="rect">
            <a:avLst/>
          </a:prstGeom>
        </p:spPr>
      </p:pic>
      <p:sp>
        <p:nvSpPr>
          <p:cNvPr id="6" name="Прямоугольник 5"/>
          <p:cNvSpPr/>
          <p:nvPr/>
        </p:nvSpPr>
        <p:spPr>
          <a:xfrm>
            <a:off x="467544" y="188640"/>
            <a:ext cx="8280920" cy="1673022"/>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latin typeface="Times New Roman" panose="02020603050405020304" pitchFamily="18" charset="0"/>
                <a:ea typeface="Calibri" panose="020F0502020204030204" pitchFamily="34" charset="0"/>
                <a:cs typeface="Times New Roman" panose="02020603050405020304" pitchFamily="18" charset="0"/>
              </a:rPr>
              <a:t>Пономарева, Л.В. Лабораторный практикум по бухгалтерскому учету (сквозная задача): учебное пособие / Л.В. Пономарева, Н.Д. Стельмашенко. - 4-е изд., перераб. и доп. - М.: Вузовский учебник, Инфра- М, 2013. - 221 с.</a:t>
            </a:r>
          </a:p>
        </p:txBody>
      </p:sp>
      <p:sp>
        <p:nvSpPr>
          <p:cNvPr id="7" name="Прямоугольник 6"/>
          <p:cNvSpPr/>
          <p:nvPr/>
        </p:nvSpPr>
        <p:spPr>
          <a:xfrm>
            <a:off x="3923928" y="1861662"/>
            <a:ext cx="4824536" cy="4294830"/>
          </a:xfrm>
          <a:prstGeom prst="rect">
            <a:avLst/>
          </a:prstGeom>
        </p:spPr>
        <p:txBody>
          <a:bodyPr wrap="square">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Учебное пособие содержит комплекс ситуационных задач, базирующихся на сквозном примере. Решение этих задач позволяет освоить процесс последовательного выполнения всех процедур работы бухгалтера — от составления первичных документов до формирования показателей бухгалтерского баланса. Пособие состоит из 15 разделов и охватывает все основные участки бухгалтерского учета. Для студентов высших учебных заведений, обучающихся по специальности «Бухгалтерский учет, анализ и аудит». Может быть использовано в качестве учебного пособия по программам подготовки и переподготовки бухгалтеров организаций, а также будет полезно всем, кто интересуется организацией практической бухгалтерии.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115616" y="6381328"/>
            <a:ext cx="6984776"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9214999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820" y="1784142"/>
            <a:ext cx="7488832" cy="4541628"/>
          </a:xfrm>
          <a:prstGeom prst="rect">
            <a:avLst/>
          </a:prstGeom>
        </p:spPr>
        <p:txBody>
          <a:bodyPr wrap="square">
            <a:spAutoFit/>
          </a:bodyPr>
          <a:lstStyle/>
          <a:p>
            <a:pPr>
              <a:lnSpc>
                <a:spcPct val="107000"/>
              </a:lnSpc>
            </a:pPr>
            <a:r>
              <a:rPr lang="ru-RU" dirty="0">
                <a:latin typeface="Times New Roman" panose="02020603050405020304" pitchFamily="18" charset="0"/>
                <a:ea typeface="Calibri" panose="020F0502020204030204" pitchFamily="34" charset="0"/>
                <a:cs typeface="Times New Roman" panose="02020603050405020304" pitchFamily="18" charset="0"/>
              </a:rPr>
              <a:t>Ковалева, В.Д. Лабораторный практикум по бухгалтерскому учету: учебное пособие / В.Д. Ковалева. - М.: Финансы и статистика, Инфра-М, 2010. - 160 с</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ru-RU" dirty="0">
                <a:latin typeface="Times New Roman" panose="02020603050405020304" pitchFamily="18" charset="0"/>
                <a:ea typeface="Calibri" panose="020F0502020204030204" pitchFamily="34" charset="0"/>
                <a:cs typeface="Times New Roman" panose="02020603050405020304" pitchFamily="18" charset="0"/>
              </a:rPr>
              <a:t>Никулина, Н.Н. Практический страховой аудит: учебное пособие / Н.Н. Никулина. - М.: ЮНИТИ-ДАНА, 2012. - 287 с</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Сорокина</a:t>
            </a:r>
            <a:r>
              <a:rPr lang="ru-RU" dirty="0">
                <a:latin typeface="Times New Roman" panose="02020603050405020304" pitchFamily="18" charset="0"/>
                <a:ea typeface="Calibri" panose="020F0502020204030204" pitchFamily="34" charset="0"/>
                <a:cs typeface="Times New Roman" panose="02020603050405020304" pitchFamily="18" charset="0"/>
              </a:rPr>
              <a:t>, Е.М. Бухгалтерский (финансовый) учет: вопросы, тесты и задачи: учебное пособие / Е.М. Сорокина, Я.В. Путырская, М.П. Хомкалова. - М.: Финансы и статистика, 2010. - 160 с.</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Шелобаева И.С. Статистика. Практикум: учебное пособие / И.С. Шелобаева, С.И. Шелобаев. – 2-е изд., перераб. и доп. – М.: Юнити, 2012. – 207 с</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Заголовок 5"/>
          <p:cNvSpPr>
            <a:spLocks noGrp="1"/>
          </p:cNvSpPr>
          <p:nvPr>
            <p:ph type="ctrTitle"/>
          </p:nvPr>
        </p:nvSpPr>
        <p:spPr>
          <a:xfrm>
            <a:off x="1259632" y="260648"/>
            <a:ext cx="7043208" cy="1523494"/>
          </a:xfrm>
        </p:spPr>
        <p:txBody>
          <a:bodyPr/>
          <a:lstStyle/>
          <a:p>
            <a:r>
              <a:rPr lang="ru-RU" sz="3600" dirty="0" smtClean="0"/>
              <a:t>В фонде библиотеки имеются также:</a:t>
            </a:r>
            <a:endParaRPr lang="ru-RU" sz="3600" dirty="0"/>
          </a:p>
        </p:txBody>
      </p:sp>
    </p:spTree>
    <p:extLst>
      <p:ext uri="{BB962C8B-B14F-4D97-AF65-F5344CB8AC3E}">
        <p14:creationId xmlns:p14="http://schemas.microsoft.com/office/powerpoint/2010/main" val="31526811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412776"/>
            <a:ext cx="7043208" cy="1523494"/>
          </a:xfrm>
        </p:spPr>
        <p:txBody>
          <a:bodyPr/>
          <a:lstStyle/>
          <a:p>
            <a:pPr algn="ctr"/>
            <a:r>
              <a:rPr lang="ru-RU" dirty="0">
                <a:effectLst/>
                <a:latin typeface="Times New Roman" panose="02020603050405020304" pitchFamily="18" charset="0"/>
                <a:ea typeface="Calibri" panose="020F0502020204030204" pitchFamily="34" charset="0"/>
              </a:rPr>
              <a:t>Кафедра </a:t>
            </a:r>
            <a:r>
              <a:rPr lang="ru-RU" dirty="0" smtClean="0">
                <a:effectLst/>
                <a:latin typeface="Times New Roman" panose="02020603050405020304" pitchFamily="18" charset="0"/>
                <a:ea typeface="Calibri" panose="020F0502020204030204" pitchFamily="34" charset="0"/>
              </a:rPr>
              <a:t/>
            </a:r>
            <a:br>
              <a:rPr lang="ru-RU" dirty="0" smtClean="0">
                <a:effectLst/>
                <a:latin typeface="Times New Roman" panose="02020603050405020304" pitchFamily="18" charset="0"/>
                <a:ea typeface="Calibri" panose="020F0502020204030204" pitchFamily="34" charset="0"/>
              </a:rPr>
            </a:br>
            <a:r>
              <a:rPr lang="ru-RU" sz="4400" dirty="0" smtClean="0">
                <a:effectLst/>
                <a:latin typeface="Times New Roman" panose="02020603050405020304" pitchFamily="18" charset="0"/>
                <a:ea typeface="Calibri" panose="020F0502020204030204" pitchFamily="34" charset="0"/>
              </a:rPr>
              <a:t>«Математика </a:t>
            </a:r>
            <a:r>
              <a:rPr lang="ru-RU" sz="4400" dirty="0">
                <a:effectLst/>
                <a:latin typeface="Times New Roman" panose="02020603050405020304" pitchFamily="18" charset="0"/>
                <a:ea typeface="Calibri" panose="020F0502020204030204" pitchFamily="34" charset="0"/>
              </a:rPr>
              <a:t>и </a:t>
            </a:r>
            <a:r>
              <a:rPr lang="ru-RU" sz="4400" dirty="0" smtClean="0">
                <a:effectLst/>
                <a:latin typeface="Times New Roman" panose="02020603050405020304" pitchFamily="18" charset="0"/>
                <a:ea typeface="Calibri" panose="020F0502020204030204" pitchFamily="34" charset="0"/>
              </a:rPr>
              <a:t>информатика» </a:t>
            </a:r>
            <a:endParaRPr lang="ru-RU" sz="4400" dirty="0"/>
          </a:p>
        </p:txBody>
      </p:sp>
    </p:spTree>
    <p:extLst>
      <p:ext uri="{BB962C8B-B14F-4D97-AF65-F5344CB8AC3E}">
        <p14:creationId xmlns:p14="http://schemas.microsoft.com/office/powerpoint/2010/main" val="761276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548680"/>
            <a:ext cx="7776864" cy="85606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latin typeface="Times New Roman" panose="02020603050405020304" pitchFamily="18" charset="0"/>
                <a:ea typeface="Calibri" panose="020F0502020204030204" pitchFamily="34" charset="0"/>
                <a:cs typeface="Times New Roman" panose="02020603050405020304" pitchFamily="18" charset="0"/>
              </a:rPr>
              <a:t>Баврин, И.И. Дискретная математика: учебник и задачник / И.И. Баврин. - М.: Юрайт, 2015. - 208 с. - (Бакалавр. Прикладной курс).</a:t>
            </a:r>
          </a:p>
        </p:txBody>
      </p:sp>
      <p:sp>
        <p:nvSpPr>
          <p:cNvPr id="6" name="Прямоугольник 5"/>
          <p:cNvSpPr/>
          <p:nvPr/>
        </p:nvSpPr>
        <p:spPr>
          <a:xfrm>
            <a:off x="3923928" y="1700808"/>
            <a:ext cx="4752528" cy="4031360"/>
          </a:xfrm>
          <a:prstGeom prst="rect">
            <a:avLst/>
          </a:prstGeom>
        </p:spPr>
        <p:txBody>
          <a:bodyPr wrap="square">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Дискретная математика — бурно развивающаяся за последние 100 лет ветвь математики. Ее методы широко используются в различных науках, включая физику, химию, биологию, генетику, информатику и др., поэтому подготовка студентов естественнонаучных специальностей и информатики тесно связана с получением прочных знаний не только по непрерывной, но и по дискретной математике. Данный учебник содержит изложение тесно связанных меду собой разделов дискретной математики. Изложение теоретического материала сопровождается рассмотрением примеров и задач, иллюстрирующих основные понятия дискретной математики и ее методы.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91052"/>
            <a:ext cx="2952328" cy="4041116"/>
          </a:xfrm>
          <a:prstGeom prst="rect">
            <a:avLst/>
          </a:prstGeom>
        </p:spPr>
      </p:pic>
      <p:sp>
        <p:nvSpPr>
          <p:cNvPr id="8" name="Прямоугольник 7"/>
          <p:cNvSpPr/>
          <p:nvPr/>
        </p:nvSpPr>
        <p:spPr>
          <a:xfrm>
            <a:off x="1129420" y="6381328"/>
            <a:ext cx="6597127" cy="344069"/>
          </a:xfrm>
          <a:prstGeom prst="rect">
            <a:avLst/>
          </a:prstGeom>
        </p:spPr>
        <p:txBody>
          <a:bodyPr wrap="non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p>
        </p:txBody>
      </p:sp>
    </p:spTree>
    <p:extLst>
      <p:ext uri="{BB962C8B-B14F-4D97-AF65-F5344CB8AC3E}">
        <p14:creationId xmlns:p14="http://schemas.microsoft.com/office/powerpoint/2010/main" val="27364493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772816"/>
            <a:ext cx="3041104" cy="4122308"/>
          </a:xfrm>
          <a:prstGeom prst="rect">
            <a:avLst/>
          </a:prstGeom>
        </p:spPr>
      </p:pic>
      <p:sp>
        <p:nvSpPr>
          <p:cNvPr id="6" name="Прямоугольник 5"/>
          <p:cNvSpPr/>
          <p:nvPr/>
        </p:nvSpPr>
        <p:spPr>
          <a:xfrm>
            <a:off x="755576" y="332656"/>
            <a:ext cx="8064896"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latin typeface="Times New Roman" panose="02020603050405020304" pitchFamily="18" charset="0"/>
                <a:ea typeface="Calibri" panose="020F0502020204030204" pitchFamily="34" charset="0"/>
                <a:cs typeface="Times New Roman" panose="02020603050405020304" pitchFamily="18" charset="0"/>
              </a:rPr>
              <a:t>Власов, М.П. Моделирование экономических систем и процессов: учебное пособие/ М.П. Власов, П.Д. Шимко. - М.: Инфра-М, 2014. - 336 с. - (Высшее образование - Бакалавриат).</a:t>
            </a:r>
          </a:p>
        </p:txBody>
      </p:sp>
      <p:sp>
        <p:nvSpPr>
          <p:cNvPr id="7" name="Прямоугольник 6"/>
          <p:cNvSpPr/>
          <p:nvPr/>
        </p:nvSpPr>
        <p:spPr>
          <a:xfrm>
            <a:off x="4302224" y="1772816"/>
            <a:ext cx="4518248" cy="4241546"/>
          </a:xfrm>
          <a:prstGeom prst="rect">
            <a:avLst/>
          </a:prstGeom>
        </p:spPr>
        <p:txBody>
          <a:bodyPr wrap="square">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Рассматриваются вопросы формирования экономико-математических моделей, включая методологию, аксиоматическое обоснование, информационные аспекты. Приводятся классификация экономико-математических моделей, а также многочисленные примеры моделей, систематизированных по приведенным в пособии принципам. Основное внимание уделено процессам формализации экономических процессов и области применения полученных моделей. Лаконичность, наглядность и доступность изложения обеспечивают заинтересованное изучение технологии обоснования и принятия эффективных управленческих решений. Пособие предназначено обучающимся по специальностям, в учебных планах которых есть дисциплина "Экономико-математическое моделирование", название ее может варьировать в зависимости от пристрастий составителей учебных программ.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439652" y="6381328"/>
            <a:ext cx="6696744"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2787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64086" y="260648"/>
            <a:ext cx="7043208" cy="1296144"/>
          </a:xfrm>
        </p:spPr>
        <p:txBody>
          <a:bodyPr/>
          <a:lstStyle/>
          <a:p>
            <a:pPr>
              <a:lnSpc>
                <a:spcPct val="107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Гаврилов, Л.П. Инновационные технологии в коммерции и бизнесе: учебник / Л.П. Гаврилов. - М.: Юрайт, 2014. - 372 с.</a:t>
            </a:r>
            <a:br>
              <a:rPr lang="ru-RU" sz="2400" dirty="0">
                <a:latin typeface="Times New Roman" panose="02020603050405020304" pitchFamily="18" charset="0"/>
                <a:ea typeface="Calibri" panose="020F0502020204030204" pitchFamily="34" charset="0"/>
                <a:cs typeface="Times New Roman" panose="02020603050405020304" pitchFamily="18" charset="0"/>
              </a:rPr>
            </a:b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68760"/>
            <a:ext cx="3312368" cy="4586568"/>
          </a:xfrm>
          <a:prstGeom prst="rect">
            <a:avLst/>
          </a:prstGeom>
        </p:spPr>
      </p:pic>
      <p:sp>
        <p:nvSpPr>
          <p:cNvPr id="6" name="Прямоугольник 5"/>
          <p:cNvSpPr/>
          <p:nvPr/>
        </p:nvSpPr>
        <p:spPr>
          <a:xfrm>
            <a:off x="4331836" y="1268760"/>
            <a:ext cx="4572000" cy="4702569"/>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В учебнике рассмотрены инновационные технологии, которые в последние годы применяются в коммерции и бизнесе мобильность, корпоративная мобильность, виртуализация и облачные вычисления, работа с большими массивами данных, мобильные информационные системы. Особенностью издания является высокий научный и методологический уровень изложения материала, а его иллюстративность помогает получить наглядное представление об излагаемых вопросах. В книге также рассмотрены вопросы применения мобильных информационных технологий в мобильной коммерции, логистике, сфере распространения мобильного контента; проанализировано современное состояние информационных сетей сотовой связи, сетей передачи данных третьего и четвертого поколений. После каждой главы есть контрольные вопросы, которые помогут студентам усвоить материал. В приложении к работе приведен Практикум по работе с виртуальной торговой системой «Мой Склад».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387126" y="6309320"/>
            <a:ext cx="6597127" cy="344069"/>
          </a:xfrm>
          <a:prstGeom prst="rect">
            <a:avLst/>
          </a:prstGeom>
        </p:spPr>
        <p:txBody>
          <a:bodyPr wrap="non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14919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404664"/>
            <a:ext cx="7848872"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Задачи по финансовой математике: учебное пособие / под ред. П.Н. Брусова, П.П. Брусова. - М.: КНОРУС, 2014. - 288 с.</a:t>
            </a:r>
          </a:p>
        </p:txBody>
      </p:sp>
      <p:sp>
        <p:nvSpPr>
          <p:cNvPr id="7" name="Прямоугольник 6"/>
          <p:cNvSpPr/>
          <p:nvPr/>
        </p:nvSpPr>
        <p:spPr>
          <a:xfrm>
            <a:off x="4283968" y="1628800"/>
            <a:ext cx="4572000" cy="4011034"/>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Написано на основе компетентностного подхода в соответствии с программой курса «Финансовая математика» для бакалавров. Предназначено для использования в качестве задачника к учебному пособию тех же авторов. Включает в себя около 1000 задач и теоретических вопросов, рассчитано на прочное и творческое усвоение студентами финансовой математики. Около 120 подробно решенных задач помогут читателю решить остальные задачи пособия. Соответствует действующему Федеральному государственному образовательному стандарту высшего образования нового поколения. Для студентов бакалавриата всех профилей, включая финансы и кредит, бухгалтерский учет и аудит, налоги, страхование, финансовый менеджмент, инвестиционный менеджмент, международные экономические отношения и др.</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p:nvPr/>
        </p:nvPicPr>
        <p:blipFill rotWithShape="1">
          <a:blip r:embed="rId2"/>
          <a:srcRect l="39551" t="14021" r="40780" b="34435"/>
          <a:stretch/>
        </p:blipFill>
        <p:spPr bwMode="auto">
          <a:xfrm>
            <a:off x="755576" y="1700808"/>
            <a:ext cx="3168352" cy="4088424"/>
          </a:xfrm>
          <a:prstGeom prst="rect">
            <a:avLst/>
          </a:prstGeom>
          <a:ln>
            <a:noFill/>
          </a:ln>
          <a:extLst>
            <a:ext uri="{53640926-AAD7-44D8-BBD7-CCE9431645EC}">
              <a14:shadowObscured xmlns:a14="http://schemas.microsoft.com/office/drawing/2010/main"/>
            </a:ext>
          </a:extLst>
        </p:spPr>
      </p:pic>
      <p:sp>
        <p:nvSpPr>
          <p:cNvPr id="9" name="Прямоугольник 8"/>
          <p:cNvSpPr/>
          <p:nvPr/>
        </p:nvSpPr>
        <p:spPr>
          <a:xfrm>
            <a:off x="1187624" y="6309320"/>
            <a:ext cx="6984776"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Book</a:t>
            </a:r>
            <a:r>
              <a:rPr lang="ru-RU"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ru</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0576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633981"/>
            <a:ext cx="3096344" cy="4137645"/>
          </a:xfrm>
          <a:prstGeom prst="rect">
            <a:avLst/>
          </a:prstGeom>
        </p:spPr>
      </p:pic>
      <p:sp>
        <p:nvSpPr>
          <p:cNvPr id="7" name="Прямоугольник 6"/>
          <p:cNvSpPr/>
          <p:nvPr/>
        </p:nvSpPr>
        <p:spPr>
          <a:xfrm>
            <a:off x="539552" y="260648"/>
            <a:ext cx="8280920"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Информационные системы и технологии в экономике и управлении: учебник / под ред. В.В. Трофимова. - 3-е изд., перераб. и доп. - М.: Юрайт, 2011. - 521 с. - (Основы наук).</a:t>
            </a:r>
          </a:p>
        </p:txBody>
      </p:sp>
      <p:sp>
        <p:nvSpPr>
          <p:cNvPr id="8" name="Прямоугольник 7"/>
          <p:cNvSpPr/>
          <p:nvPr/>
        </p:nvSpPr>
        <p:spPr>
          <a:xfrm>
            <a:off x="4705660" y="1628800"/>
            <a:ext cx="3672408" cy="4031360"/>
          </a:xfrm>
          <a:prstGeom prst="rect">
            <a:avLst/>
          </a:prstGeom>
        </p:spPr>
        <p:txBody>
          <a:bodyPr wrap="square">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Учебник представляет обобщенный труд в области современных информационных систем и технологий, применяемых в экономике, и включает не только обязательные разделы программы, но и дополнительный материал, который поясняет современное состояние дел в области создания и эксплуатации современных информационных систем и технологий, а также перспектив их развития. В конце каждого раздела приводятся контрольные вопросы и задания, которые помогут студенту проверить свои знания.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367644" y="6381328"/>
            <a:ext cx="6624736"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9090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837730"/>
            <a:ext cx="2736304" cy="3880511"/>
          </a:xfrm>
          <a:prstGeom prst="rect">
            <a:avLst/>
          </a:prstGeom>
        </p:spPr>
      </p:pic>
      <p:sp>
        <p:nvSpPr>
          <p:cNvPr id="7" name="Прямоугольник 6"/>
          <p:cNvSpPr/>
          <p:nvPr/>
        </p:nvSpPr>
        <p:spPr>
          <a:xfrm>
            <a:off x="467544" y="404664"/>
            <a:ext cx="8352928"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Информационные технологии в менеджменте: учебное пособие / под ред. В.И. Карпузовой. - 2-е изд., доп. - М.: Вузовский учебник, Инфра-М, 2014. - 301 с.</a:t>
            </a:r>
          </a:p>
        </p:txBody>
      </p:sp>
      <p:sp>
        <p:nvSpPr>
          <p:cNvPr id="8" name="Прямоугольник 7"/>
          <p:cNvSpPr/>
          <p:nvPr/>
        </p:nvSpPr>
        <p:spPr>
          <a:xfrm>
            <a:off x="4248472" y="1810849"/>
            <a:ext cx="4572000" cy="3930435"/>
          </a:xfrm>
          <a:prstGeom prst="rect">
            <a:avLst/>
          </a:prstGeom>
        </p:spPr>
        <p:txBody>
          <a:bodyPr>
            <a:spAutoFit/>
          </a:bodyPr>
          <a:lstStyle/>
          <a:p>
            <a:pPr algn="just">
              <a:lnSpc>
                <a:spcPct val="107000"/>
              </a:lnSpc>
              <a:spcAft>
                <a:spcPts val="800"/>
              </a:spcAft>
            </a:pPr>
            <a:r>
              <a:rPr lang="ru-RU" i="1" dirty="0">
                <a:latin typeface="Times New Roman" panose="02020603050405020304" pitchFamily="18" charset="0"/>
                <a:ea typeface="Calibri" panose="020F0502020204030204" pitchFamily="34" charset="0"/>
                <a:cs typeface="Times New Roman" panose="02020603050405020304" pitchFamily="18" charset="0"/>
              </a:rPr>
              <a:t>В учебном пособии раскрываются теоретические основы СУБД MS Access, Конфигуратора «1С: Предприятие», Дизайнера отчетов Fast Report «БЭСТ-5», аналитических платформ Deductor Studio Pro, SAS Enterprise Guide 5.1 и их практическое использование для создания пользовательских приложений. Конкретные практические вопросы рассматриваются с учетом отраслевой направленности. В заданиях представлены исходные данные, последовательность и результаты выполнения.</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129314" y="6381328"/>
            <a:ext cx="7029387"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376504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332656"/>
            <a:ext cx="8460432"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Информационные технологии в менеджменте (управлении): учебник и практикум / под ред. Ю.Д. Романовой. - М.: Юрайт, 2015. - 478 с.</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65827"/>
            <a:ext cx="3267819" cy="4814902"/>
          </a:xfrm>
          <a:prstGeom prst="rect">
            <a:avLst/>
          </a:prstGeom>
        </p:spPr>
      </p:pic>
      <p:sp>
        <p:nvSpPr>
          <p:cNvPr id="7" name="Прямоугольник 6"/>
          <p:cNvSpPr/>
          <p:nvPr/>
        </p:nvSpPr>
        <p:spPr>
          <a:xfrm>
            <a:off x="4211960" y="1215334"/>
            <a:ext cx="4572000" cy="5115888"/>
          </a:xfrm>
          <a:prstGeom prst="rect">
            <a:avLst/>
          </a:prstGeom>
        </p:spPr>
        <p:txBody>
          <a:bodyPr>
            <a:spAutoFit/>
          </a:bodyPr>
          <a:lstStyle/>
          <a:p>
            <a:pPr algn="just">
              <a:lnSpc>
                <a:spcPct val="107000"/>
              </a:lnSpc>
              <a:spcAft>
                <a:spcPts val="800"/>
              </a:spcAft>
            </a:pPr>
            <a:r>
              <a:rPr lang="ru-RU" i="1" dirty="0">
                <a:latin typeface="Times New Roman" panose="02020603050405020304" pitchFamily="18" charset="0"/>
                <a:ea typeface="Calibri" panose="020F0502020204030204" pitchFamily="34" charset="0"/>
                <a:cs typeface="Times New Roman" panose="02020603050405020304" pitchFamily="18" charset="0"/>
              </a:rPr>
              <a:t>Учебник поможет сформировать целостное представление об информации и информационных ресурсах, информационных системах и технологиях, их роли в решении задач менеджмента. Издание основано на современных концепциях и подходах управления предприятием и экономикой в целом. Структура учебника сформирована с учетом всех аспектов и тенденций развития современных информационно-коммуникационных технологий. В книге приведены контрольные вопросы, практические задания, тесты для самопроверки, а также список рекомендуемой литературы и источников, что поможет студентам лучше усвоить теоретический материал.</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6118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76672"/>
            <a:ext cx="8352928" cy="5299475"/>
          </a:xfrm>
        </p:spPr>
        <p:txBody>
          <a:bodyPr/>
          <a:lstStyle/>
          <a:p>
            <a:pPr algn="ctr">
              <a:lnSpc>
                <a:spcPct val="150000"/>
              </a:lnSpc>
              <a:spcAft>
                <a:spcPts val="800"/>
              </a:spcAft>
            </a:pP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Уважаемые преподаватели!</a:t>
            </a:r>
            <a: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Библиотека и учебно-методический кабинет предлагают вашему вниманию </a:t>
            </a: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виртуальную выставку </a:t>
            </a:r>
            <a:b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«Методическое </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обеспечение практической части преподаваемых дисциплин».  </a:t>
            </a:r>
            <a: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Надеемся, что представленная </a:t>
            </a: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здесь </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библиографическая информация поможет вам в организации практических занятий и разработке экзаменационных билетов по дисциплинам.</a:t>
            </a:r>
            <a: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Все упомянутые в </a:t>
            </a: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выставке </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издания находятся </a:t>
            </a: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в </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фонде библиотеки или учебно-методического кабинета. </a:t>
            </a: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Многие </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из них имеют аналоги в </a:t>
            </a:r>
            <a:r>
              <a:rPr lang="ru-RU" sz="1800" dirty="0" err="1"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электронно</a:t>
            </a: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библиотечных системах </a:t>
            </a:r>
            <a:r>
              <a:rPr lang="en-US"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Znanium</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Book</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ru</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Юрайт </a:t>
            </a: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вход через ИОП Финуниверситета по логину и паролю).</a:t>
            </a:r>
            <a: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Предлагаемый материал подобран исходя из дисциплин, читаемых на </a:t>
            </a:r>
            <a:r>
              <a:rPr lang="ru-RU" sz="1800" dirty="0" smtClean="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кафедрах. </a:t>
            </a:r>
            <a: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ru-RU" sz="18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chemeClr val="tx2">
                  <a:lumMod val="90000"/>
                </a:schemeClr>
              </a:solidFill>
            </a:endParaRPr>
          </a:p>
        </p:txBody>
      </p:sp>
    </p:spTree>
    <p:extLst>
      <p:ext uri="{BB962C8B-B14F-4D97-AF65-F5344CB8AC3E}">
        <p14:creationId xmlns:p14="http://schemas.microsoft.com/office/powerpoint/2010/main" val="37737466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885713"/>
            <a:ext cx="2736304" cy="3888432"/>
          </a:xfrm>
          <a:prstGeom prst="rect">
            <a:avLst/>
          </a:prstGeom>
        </p:spPr>
      </p:pic>
      <p:sp>
        <p:nvSpPr>
          <p:cNvPr id="6" name="Прямоугольник 5"/>
          <p:cNvSpPr/>
          <p:nvPr/>
        </p:nvSpPr>
        <p:spPr>
          <a:xfrm>
            <a:off x="323528" y="404664"/>
            <a:ext cx="8604448"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Орлова, И.В. Экономико-математическое моделирование: Практическое пособие по решению задач: практическое пособие / И.В. Орлова. - 2-е изд., испр. и доп. - М.: Вузовский учебник, Инфра-М, 2012. - 140 с.</a:t>
            </a:r>
          </a:p>
        </p:txBody>
      </p:sp>
      <p:sp>
        <p:nvSpPr>
          <p:cNvPr id="7" name="Прямоугольник 6"/>
          <p:cNvSpPr/>
          <p:nvPr/>
        </p:nvSpPr>
        <p:spPr>
          <a:xfrm>
            <a:off x="4355976" y="1682514"/>
            <a:ext cx="4572000" cy="4294830"/>
          </a:xfrm>
          <a:prstGeom prst="rect">
            <a:avLst/>
          </a:prstGeom>
        </p:spPr>
        <p:txBody>
          <a:bodyPr>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Рассмотрены задачи математического моделирования экономических процессов на базе компьютерных технологий подготовки и принятия решений. В качестве инструментального средства моделирования используется стандартная офисная программа EXCEL. Учебное пособие предназначено для студентов и аспирантов всех экономических специальностей вузов при изучении курса «Экономико-математические методы и прикладные модели» и выполнении выпускных квалификационных работ, а также для практических работников, занимающихся анализом текущего финансово-экономического состояния и будущего развития фирм и предприятий.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205372" y="6381328"/>
            <a:ext cx="6840760"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18795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7056" y="260648"/>
            <a:ext cx="8208912"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Советов, Б.Я. Информационные технологии: учебник / Б.Я. Советов, В.В. Цехановский. - 6-е изд. - М.: Издательство Юрайт, 2012. - 263 с.</a:t>
            </a:r>
          </a:p>
        </p:txBody>
      </p:sp>
      <p:sp>
        <p:nvSpPr>
          <p:cNvPr id="6" name="Прямоугольник 5"/>
          <p:cNvSpPr/>
          <p:nvPr/>
        </p:nvSpPr>
        <p:spPr>
          <a:xfrm>
            <a:off x="4253388" y="1618599"/>
            <a:ext cx="4572000" cy="4226798"/>
          </a:xfrm>
          <a:prstGeom prst="rect">
            <a:avLst/>
          </a:prstGeom>
        </p:spPr>
        <p:txBody>
          <a:bodyPr>
            <a:spAutoFit/>
          </a:bodyPr>
          <a:lstStyle/>
          <a:p>
            <a:pPr algn="just">
              <a:lnSpc>
                <a:spcPct val="107000"/>
              </a:lnSpc>
              <a:spcAft>
                <a:spcPts val="800"/>
              </a:spcAft>
            </a:pPr>
            <a:r>
              <a:rPr lang="ru-RU" i="1" dirty="0">
                <a:latin typeface="Times New Roman" panose="02020603050405020304" pitchFamily="18" charset="0"/>
                <a:ea typeface="Calibri" panose="020F0502020204030204" pitchFamily="34" charset="0"/>
                <a:cs typeface="Times New Roman" panose="02020603050405020304" pitchFamily="18" charset="0"/>
              </a:rPr>
              <a:t>В 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06677"/>
            <a:ext cx="3528393" cy="4656562"/>
          </a:xfrm>
          <a:prstGeom prst="rect">
            <a:avLst/>
          </a:prstGeom>
        </p:spPr>
      </p:pic>
      <p:sp>
        <p:nvSpPr>
          <p:cNvPr id="8" name="Прямоугольник 7"/>
          <p:cNvSpPr/>
          <p:nvPr/>
        </p:nvSpPr>
        <p:spPr>
          <a:xfrm>
            <a:off x="899084" y="6381328"/>
            <a:ext cx="7704856" cy="388696"/>
          </a:xfrm>
          <a:prstGeom prst="rect">
            <a:avLst/>
          </a:prstGeom>
        </p:spPr>
        <p:txBody>
          <a:bodyPr wrap="square">
            <a:spAutoFit/>
          </a:bodyPr>
          <a:lstStyle/>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49168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116632"/>
            <a:ext cx="8100392"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Экономико-математические методы в примерах и задачах: учебное пособие / под ред. А.Н. Гармаша. - М.: Вузовский учебник, Инфра-М, 2014. - 416 с.</a:t>
            </a:r>
          </a:p>
        </p:txBody>
      </p:sp>
      <p:sp>
        <p:nvSpPr>
          <p:cNvPr id="6" name="Прямоугольник 5"/>
          <p:cNvSpPr/>
          <p:nvPr/>
        </p:nvSpPr>
        <p:spPr>
          <a:xfrm>
            <a:off x="4014676" y="1556792"/>
            <a:ext cx="4572000" cy="5266185"/>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Рассматриваются математические методы и прикладные модели, которые изучаются при подготовке бакалавров и магистров по направлениям «Экономика» и «Менеджмент». Для проведения компьютерных практических занятий, выполнения лабораторных и контрольных работ, подготовки к экзаменам по дисциплинам экономико-математического профиля. Все задания для самостоятельной работы рассчитаны на широкое использование стандартных офисных средств MS Excel и доступных студентам специальных компьютерных систем GPSS World (имитационное моделирование) и MS Project 2007 (система СПУ). Материал пособия по отдельным разделам и вопросам можно использовать при изучении студентами бакалавриата и магистратуры ряда учебных дисциплин экономико-математического профиля: «Математические методы в экономике и управлении», «Экономико-математические методы и прикладные модели», «Методы оптимальных решений», «Эконометрика», «Методы финансовых расчетов» и др.</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400" b="1" dirty="0">
                <a:latin typeface="Times New Roman" panose="02020603050405020304" pitchFamily="18" charset="0"/>
                <a:ea typeface="Calibri" panose="020F0502020204030204" pitchFamily="34" charset="0"/>
              </a:rPr>
              <a:t/>
            </a:r>
            <a:br>
              <a:rPr lang="ru-RU" sz="1400" b="1" dirty="0">
                <a:latin typeface="Times New Roman" panose="02020603050405020304" pitchFamily="18" charset="0"/>
                <a:ea typeface="Calibri" panose="020F0502020204030204" pitchFamily="34" charset="0"/>
              </a:rPr>
            </a:b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556792"/>
            <a:ext cx="2952328" cy="4493299"/>
          </a:xfrm>
          <a:prstGeom prst="rect">
            <a:avLst/>
          </a:prstGeom>
        </p:spPr>
      </p:pic>
      <p:sp>
        <p:nvSpPr>
          <p:cNvPr id="8" name="Прямоугольник 7"/>
          <p:cNvSpPr/>
          <p:nvPr/>
        </p:nvSpPr>
        <p:spPr>
          <a:xfrm>
            <a:off x="1007604" y="6381328"/>
            <a:ext cx="7020272"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242705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820" y="1784142"/>
            <a:ext cx="7488832" cy="2957220"/>
          </a:xfrm>
          <a:prstGeom prst="rect">
            <a:avLst/>
          </a:prstGeom>
        </p:spPr>
        <p:txBody>
          <a:bodyPr wrap="square">
            <a:spAutoFit/>
          </a:bodyPr>
          <a:lstStyle/>
          <a:p>
            <a:pP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Орлова, И.В. Экономико-математические методы и модели: компьютерное моделирование: учебное пособие / И.В. Орлова, В.А. Половников. - 3-е изд</a:t>
            </a:r>
            <a:r>
              <a:rPr lang="ru-RU" dirty="0" smtClean="0">
                <a:latin typeface="Times New Roman" panose="02020603050405020304" pitchFamily="18" charset="0"/>
                <a:ea typeface="Calibri" panose="020F0502020204030204" pitchFamily="34" charset="0"/>
                <a:cs typeface="Times New Roman" panose="02020603050405020304" pitchFamily="18" charset="0"/>
              </a:rPr>
              <a:t>., перераб</a:t>
            </a:r>
            <a:r>
              <a:rPr lang="ru-RU" dirty="0">
                <a:latin typeface="Times New Roman" panose="02020603050405020304" pitchFamily="18" charset="0"/>
                <a:ea typeface="Calibri" panose="020F0502020204030204" pitchFamily="34" charset="0"/>
                <a:cs typeface="Times New Roman" panose="02020603050405020304" pitchFamily="18" charset="0"/>
              </a:rPr>
              <a:t>. и доп. - М.: Вузовский учебник, Инфра-М, 2014. - 389 с.</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ru-RU"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Тихомиров, Н.П. Методы эконометрики и многомерного статистического анализа: учебник / Н.П. Тихомиров, Т.М. Тихомирова, О.С. Ушмаев. - М.: Экономика, 2011. - 647 с. - (Высшее образование).</a:t>
            </a:r>
          </a:p>
          <a:p>
            <a:pP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ru-RU" sz="1200" dirty="0">
              <a:solidFill>
                <a:srgbClr val="FFFFFF"/>
              </a:solidFill>
              <a:ea typeface="Calibri" panose="020F0502020204030204" pitchFamily="34" charset="0"/>
              <a:cs typeface="Times New Roman" panose="02020603050405020304" pitchFamily="18" charset="0"/>
            </a:endParaRPr>
          </a:p>
        </p:txBody>
      </p:sp>
      <p:sp>
        <p:nvSpPr>
          <p:cNvPr id="6" name="Заголовок 5"/>
          <p:cNvSpPr>
            <a:spLocks noGrp="1"/>
          </p:cNvSpPr>
          <p:nvPr>
            <p:ph type="ctrTitle"/>
          </p:nvPr>
        </p:nvSpPr>
        <p:spPr>
          <a:xfrm>
            <a:off x="1259632" y="260648"/>
            <a:ext cx="7043208" cy="1523494"/>
          </a:xfrm>
        </p:spPr>
        <p:txBody>
          <a:bodyPr/>
          <a:lstStyle/>
          <a:p>
            <a:r>
              <a:rPr lang="ru-RU" sz="3600" dirty="0" smtClean="0"/>
              <a:t>В фонде библиотеки имеются также:</a:t>
            </a:r>
            <a:endParaRPr lang="ru-RU" sz="3600" dirty="0"/>
          </a:p>
        </p:txBody>
      </p:sp>
    </p:spTree>
    <p:extLst>
      <p:ext uri="{BB962C8B-B14F-4D97-AF65-F5344CB8AC3E}">
        <p14:creationId xmlns:p14="http://schemas.microsoft.com/office/powerpoint/2010/main" val="5115124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628800"/>
            <a:ext cx="7043208" cy="1523494"/>
          </a:xfrm>
        </p:spPr>
        <p:txBody>
          <a:bodyPr/>
          <a:lstStyle/>
          <a:p>
            <a:pPr algn="ctr"/>
            <a:r>
              <a:rPr lang="ru-RU" dirty="0" smtClean="0"/>
              <a:t>Кафедра</a:t>
            </a:r>
            <a:br>
              <a:rPr lang="ru-RU" dirty="0" smtClean="0"/>
            </a:br>
            <a:r>
              <a:rPr lang="ru-RU" sz="4400" dirty="0" smtClean="0"/>
              <a:t>«Философия, история и право»</a:t>
            </a:r>
            <a:endParaRPr lang="ru-RU" sz="4400" dirty="0"/>
          </a:p>
        </p:txBody>
      </p:sp>
    </p:spTree>
    <p:extLst>
      <p:ext uri="{BB962C8B-B14F-4D97-AF65-F5344CB8AC3E}">
        <p14:creationId xmlns:p14="http://schemas.microsoft.com/office/powerpoint/2010/main" val="354358005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332656"/>
            <a:ext cx="8352928"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Дюканова, Н.М. Английский язык для экономистов: учебно-метод. пособ. / Н.М. Дюканова. - М.: Инфра-М, 2011. - 320 с.</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94084"/>
            <a:ext cx="3024336" cy="4432975"/>
          </a:xfrm>
          <a:prstGeom prst="rect">
            <a:avLst/>
          </a:prstGeom>
        </p:spPr>
      </p:pic>
      <p:sp>
        <p:nvSpPr>
          <p:cNvPr id="7" name="Прямоугольник 6"/>
          <p:cNvSpPr/>
          <p:nvPr/>
        </p:nvSpPr>
        <p:spPr>
          <a:xfrm>
            <a:off x="4388541" y="1215334"/>
            <a:ext cx="4572000" cy="4558299"/>
          </a:xfrm>
          <a:prstGeom prst="rect">
            <a:avLst/>
          </a:prstGeom>
        </p:spPr>
        <p:txBody>
          <a:bodyPr>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Состоящее из трех частей учебное пособие включает материалы, освещающие культуру англоязычных стран, и разделы, непосредственно относящиеся к сфере бизнеса — менеджменту, маркетингу, бухгалтерскому учету, финансам. Рассматриваются такие важные темы, как написание научного доклада и статьи, аннотации и реферата. Вторая, специальная, часть пособия направлена на развитие навыков аналитического чтения и перевода оригинальных текстов. Третья часть содержит тренировочные тесты (с ответами) с акцентом на деловую корреспонденцию. В основу пособия положен аутентичный материал, охватывающий основные направления специализации экономистов с учетом современных требований.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96351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27584" y="116632"/>
            <a:ext cx="7848872" cy="1200329"/>
          </a:xfrm>
          <a:prstGeom prst="rect">
            <a:avLst/>
          </a:prstGeom>
        </p:spPr>
        <p:txBody>
          <a:bodyPr wrap="square">
            <a:spAutoFit/>
          </a:bodyPr>
          <a:lstStyle/>
          <a:p>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Противодействие коррупции: учебник и практикум / под ред. Е.В. Охотского. - М.: Юрайт, 2015. - 367 с. - (Бакалавр. Академический курс).</a:t>
            </a:r>
          </a:p>
        </p:txBody>
      </p:sp>
      <p:sp>
        <p:nvSpPr>
          <p:cNvPr id="6" name="Прямоугольник 5"/>
          <p:cNvSpPr/>
          <p:nvPr/>
        </p:nvSpPr>
        <p:spPr>
          <a:xfrm>
            <a:off x="4104456" y="1547569"/>
            <a:ext cx="4572000" cy="4241546"/>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Специфика данного учебника, предназначенного для будущих работников структур государственного управления и всех специалистов в области политологии и социологии, заключается в подробнейшем анализе феномена коррупции и наличии реальных программ борьбы с этой социальной проблемой в современной российской действительности. Авторы, заслуженные преподаватели МГИМО (У) МИД России, охватывают широкий круг тем, связанных с коррупцией. Прослежены культурные истоки обозначенного явления, представлены отечественные и зарубежные стратегии борьбы с ним, сформулированы теоретические и практические предпосылки противостояния этой «болезни цивилизации». Книга не только предоставляет знания, необходимые для серьезной и важной работы на государственных должностях, но и помогает выработать активную позицию гражданина — борца за здоровое общество.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570011"/>
            <a:ext cx="2952328" cy="4351201"/>
          </a:xfrm>
          <a:prstGeom prst="rect">
            <a:avLst/>
          </a:prstGeom>
        </p:spPr>
      </p:pic>
      <p:sp>
        <p:nvSpPr>
          <p:cNvPr id="8" name="Прямоугольник 7"/>
          <p:cNvSpPr/>
          <p:nvPr/>
        </p:nvSpPr>
        <p:spPr>
          <a:xfrm>
            <a:off x="1331640" y="6309320"/>
            <a:ext cx="6840760"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04155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11560" y="260648"/>
            <a:ext cx="8280920"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Психология: учебник и практикум / под ред. В.А. Сластенина, А.С. Обухова. - М.: Юрайт, 2015. – 530 с.</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3096344" cy="4247867"/>
          </a:xfrm>
          <a:prstGeom prst="rect">
            <a:avLst/>
          </a:prstGeom>
        </p:spPr>
      </p:pic>
      <p:sp>
        <p:nvSpPr>
          <p:cNvPr id="8" name="Прямоугольник 7"/>
          <p:cNvSpPr/>
          <p:nvPr/>
        </p:nvSpPr>
        <p:spPr>
          <a:xfrm>
            <a:off x="4320480" y="1484043"/>
            <a:ext cx="4572000" cy="4031360"/>
          </a:xfrm>
          <a:prstGeom prst="rect">
            <a:avLst/>
          </a:prstGeom>
        </p:spPr>
        <p:txBody>
          <a:bodyPr>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В учебнике раскрыты основы теории и практики современной психологии в контексте проблем образования. Студентам предлагается освоить психологические знания в трех познавательных формах учение, практика и исследование. Содержание учебника выстроено в русле культурно-исторического и </a:t>
            </a:r>
            <a:r>
              <a:rPr lang="ru-RU" sz="1600" i="1" dirty="0" smtClean="0">
                <a:latin typeface="Times New Roman" panose="02020603050405020304" pitchFamily="18" charset="0"/>
                <a:ea typeface="Calibri" panose="020F0502020204030204" pitchFamily="34" charset="0"/>
                <a:cs typeface="Times New Roman" panose="02020603050405020304" pitchFamily="18" charset="0"/>
              </a:rPr>
              <a:t>субъектно-</a:t>
            </a:r>
            <a:r>
              <a:rPr lang="ru-RU" sz="1600" i="1" dirty="0" err="1" smtClean="0">
                <a:latin typeface="Times New Roman" panose="02020603050405020304" pitchFamily="18" charset="0"/>
                <a:ea typeface="Calibri" panose="020F0502020204030204" pitchFamily="34" charset="0"/>
                <a:cs typeface="Times New Roman" panose="02020603050405020304" pitchFamily="18" charset="0"/>
              </a:rPr>
              <a:t>деятельностного</a:t>
            </a:r>
            <a:r>
              <a:rPr lang="ru-RU" sz="1600" i="1" dirty="0" smtClean="0">
                <a:latin typeface="Times New Roman" panose="02020603050405020304" pitchFamily="18" charset="0"/>
                <a:ea typeface="Calibri" panose="020F0502020204030204" pitchFamily="34" charset="0"/>
                <a:cs typeface="Times New Roman" panose="02020603050405020304" pitchFamily="18" charset="0"/>
              </a:rPr>
              <a:t> подходов</a:t>
            </a:r>
            <a:r>
              <a:rPr lang="ru-RU" sz="1600" i="1" dirty="0">
                <a:latin typeface="Times New Roman" panose="02020603050405020304" pitchFamily="18" charset="0"/>
                <a:ea typeface="Calibri" panose="020F0502020204030204" pitchFamily="34" charset="0"/>
                <a:cs typeface="Times New Roman" panose="02020603050405020304" pitchFamily="18" charset="0"/>
              </a:rPr>
              <a:t>, принятых в отечественной психологии. Материал изложен в доступной форме с использованием таблиц и схем, что делает удобным его восприятие и изучение. После каждой главы есть вопросы и темы для обсуждения, практические и исследовательские задания, а также рекомендуемая литература.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151620" y="6381328"/>
            <a:ext cx="7200800"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873856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54880"/>
            <a:ext cx="2736305" cy="4063413"/>
          </a:xfrm>
          <a:prstGeom prst="rect">
            <a:avLst/>
          </a:prstGeom>
        </p:spPr>
      </p:pic>
      <p:sp>
        <p:nvSpPr>
          <p:cNvPr id="6" name="Прямоугольник 5"/>
          <p:cNvSpPr/>
          <p:nvPr/>
        </p:nvSpPr>
        <p:spPr>
          <a:xfrm>
            <a:off x="3275856" y="1854880"/>
            <a:ext cx="5667906" cy="4278094"/>
          </a:xfrm>
          <a:prstGeom prst="rect">
            <a:avLst/>
          </a:prstGeom>
        </p:spPr>
        <p:txBody>
          <a:bodyPr wrap="square">
            <a:spAutoFit/>
          </a:bodyPr>
          <a:lstStyle/>
          <a:p>
            <a:pPr algn="just"/>
            <a:r>
              <a:rPr lang="ru-RU" sz="1600" i="1" dirty="0">
                <a:latin typeface="Times New Roman" panose="02020603050405020304" pitchFamily="18" charset="0"/>
                <a:ea typeface="Calibri" panose="020F0502020204030204" pitchFamily="34" charset="0"/>
                <a:cs typeface="Times New Roman" panose="02020603050405020304" pitchFamily="18" charset="0"/>
              </a:rPr>
              <a:t>В учебнике рассмотрены основные вопросы организации делового общения, включая общение в области экономической, профессиональной, правовой, политической психологии, этические нормы делового общения. Подробно рассмотрены психологические аспекты личности, особенности национально-психологических типов. Большое внимание в учебнике уделено понятию коммуникации, ее вербальному и невербальному проявлениям, особенностям делового общения в трудовом коллективе и референтной группе, конфликтам и их регулированию. Особое место в учебнике уделено деловым переговорам, их организации, методам и тактике их ведения, документационному обеспечению управленческой деятельности. Предназначен для студентов и аспирантов экономических вузов, слушателей школ бизнеса, руководителей предприятий и организаций всех уровней управления, для специалистов в области управления, а также для широкого круга читателей.</a:t>
            </a:r>
          </a:p>
        </p:txBody>
      </p:sp>
      <p:sp>
        <p:nvSpPr>
          <p:cNvPr id="7" name="Прямоугольник 6"/>
          <p:cNvSpPr/>
          <p:nvPr/>
        </p:nvSpPr>
        <p:spPr>
          <a:xfrm>
            <a:off x="755576" y="332656"/>
            <a:ext cx="8064896"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Сидоров, П.И. Деловое общение: учебник / П.И. Сидоров, М.Е. Путин, И.А. Коноплева. - 2-е изд., перераб. - М.: Инфра-М, 2013. - 384 с. - (Высшее образование: бакалавриат).</a:t>
            </a:r>
          </a:p>
        </p:txBody>
      </p:sp>
      <p:sp>
        <p:nvSpPr>
          <p:cNvPr id="8" name="Прямоугольник 7"/>
          <p:cNvSpPr/>
          <p:nvPr/>
        </p:nvSpPr>
        <p:spPr>
          <a:xfrm>
            <a:off x="1259632" y="6377348"/>
            <a:ext cx="7056784"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50922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101195" y="260648"/>
            <a:ext cx="7043208" cy="648072"/>
          </a:xfrm>
        </p:spPr>
        <p:txBody>
          <a:bodyPr/>
          <a:lstStyle/>
          <a:p>
            <a:pPr algn="ctr"/>
            <a:r>
              <a:rPr lang="ru-RU" sz="3200" dirty="0" smtClean="0"/>
              <a:t>В фонде библиотеки имеются также:</a:t>
            </a:r>
            <a:endParaRPr lang="ru-RU" sz="3200" dirty="0"/>
          </a:p>
        </p:txBody>
      </p:sp>
      <p:sp>
        <p:nvSpPr>
          <p:cNvPr id="2" name="Прямоугольник 1"/>
          <p:cNvSpPr/>
          <p:nvPr/>
        </p:nvSpPr>
        <p:spPr>
          <a:xfrm>
            <a:off x="425128" y="1268760"/>
            <a:ext cx="8395343" cy="4878259"/>
          </a:xfrm>
          <a:prstGeom prst="rect">
            <a:avLst/>
          </a:prstGeom>
        </p:spPr>
        <p:txBody>
          <a:bodyPr wrap="square">
            <a:spAutoFit/>
          </a:bodyPr>
          <a:lstStyle/>
          <a:p>
            <a:pPr algn="just">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Агабекян</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ru-RU" sz="1200" b="1" dirty="0">
                <a:latin typeface="Times New Roman" panose="02020603050405020304" pitchFamily="18" charset="0"/>
                <a:ea typeface="Calibri" panose="020F0502020204030204" pitchFamily="34" charset="0"/>
                <a:cs typeface="Times New Roman" panose="02020603050405020304" pitchFamily="18" charset="0"/>
              </a:rPr>
              <a:t>И</a:t>
            </a:r>
            <a:r>
              <a:rPr lang="en-US" sz="1200" b="1" dirty="0">
                <a:latin typeface="Times New Roman" panose="02020603050405020304" pitchFamily="18" charset="0"/>
                <a:ea typeface="Calibri" panose="020F0502020204030204" pitchFamily="34" charset="0"/>
                <a:cs typeface="Times New Roman" panose="02020603050405020304" pitchFamily="18" charset="0"/>
              </a:rPr>
              <a:t>.</a:t>
            </a:r>
            <a:r>
              <a:rPr lang="ru-RU" sz="1200" b="1" dirty="0">
                <a:latin typeface="Times New Roman" panose="02020603050405020304" pitchFamily="18" charset="0"/>
                <a:ea typeface="Calibri" panose="020F0502020204030204" pitchFamily="34" charset="0"/>
                <a:cs typeface="Times New Roman" panose="02020603050405020304" pitchFamily="18" charset="0"/>
              </a:rPr>
              <a:t>П</a:t>
            </a:r>
            <a:r>
              <a:rPr lang="en-US" sz="1200" b="1" dirty="0">
                <a:latin typeface="Times New Roman" panose="02020603050405020304" pitchFamily="18" charset="0"/>
                <a:ea typeface="Calibri" panose="020F0502020204030204" pitchFamily="34" charset="0"/>
                <a:cs typeface="Times New Roman" panose="02020603050405020304" pitchFamily="18" charset="0"/>
              </a:rPr>
              <a:t>. English for Managers. </a:t>
            </a:r>
            <a:r>
              <a:rPr lang="ru-RU" sz="1200" b="1" dirty="0">
                <a:latin typeface="Times New Roman" panose="02020603050405020304" pitchFamily="18" charset="0"/>
                <a:ea typeface="Calibri" panose="020F0502020204030204" pitchFamily="34" charset="0"/>
                <a:cs typeface="Times New Roman" panose="02020603050405020304" pitchFamily="18" charset="0"/>
              </a:rPr>
              <a:t>Английский для менеджеров: учебное пособие / И.П. Агабекян. - М.: Проспект, 2010. - 352 с.</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200" b="1" dirty="0" smtClean="0">
                <a:latin typeface="Times New Roman" panose="02020603050405020304" pitchFamily="18" charset="0"/>
                <a:ea typeface="Calibri" panose="020F0502020204030204" pitchFamily="34" charset="0"/>
                <a:cs typeface="Times New Roman" panose="02020603050405020304" pitchFamily="18" charset="0"/>
              </a:rPr>
              <a:t>Английский </a:t>
            </a:r>
            <a:r>
              <a:rPr lang="ru-RU" sz="1200" b="1" dirty="0">
                <a:latin typeface="Times New Roman" panose="02020603050405020304" pitchFamily="18" charset="0"/>
                <a:ea typeface="Calibri" panose="020F0502020204030204" pitchFamily="34" charset="0"/>
                <a:cs typeface="Times New Roman" panose="02020603050405020304" pitchFamily="18" charset="0"/>
              </a:rPr>
              <a:t>язык: экономика и финансы (Environment): учебник / под ред. Г.А.  Дубининой. - М.: Альфа-М, Инфра-М, 2011. - 208 с.</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200" b="1" dirty="0" smtClean="0">
                <a:latin typeface="Times New Roman" panose="02020603050405020304" pitchFamily="18" charset="0"/>
                <a:ea typeface="Calibri" panose="020F0502020204030204" pitchFamily="34" charset="0"/>
                <a:cs typeface="Times New Roman" panose="02020603050405020304" pitchFamily="18" charset="0"/>
              </a:rPr>
              <a:t>Английский </a:t>
            </a:r>
            <a:r>
              <a:rPr lang="ru-RU" sz="1200" b="1" dirty="0">
                <a:latin typeface="Times New Roman" panose="02020603050405020304" pitchFamily="18" charset="0"/>
                <a:ea typeface="Calibri" panose="020F0502020204030204" pitchFamily="34" charset="0"/>
                <a:cs typeface="Times New Roman" panose="02020603050405020304" pitchFamily="18" charset="0"/>
              </a:rPr>
              <a:t>язык: экономика и финансы (Majors): учебник / под ред. Г.А. Дубининой. - М.: Альфа-М, Инфра-М, 2012. - 176 с.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200" b="1" dirty="0" smtClean="0">
                <a:latin typeface="Times New Roman" panose="02020603050405020304" pitchFamily="18" charset="0"/>
                <a:ea typeface="Calibri" panose="020F0502020204030204" pitchFamily="34" charset="0"/>
                <a:cs typeface="Times New Roman" panose="02020603050405020304" pitchFamily="18" charset="0"/>
              </a:rPr>
              <a:t>Глушенкова</a:t>
            </a:r>
            <a:r>
              <a:rPr lang="ru-RU" sz="1200" b="1" dirty="0">
                <a:latin typeface="Times New Roman" panose="02020603050405020304" pitchFamily="18" charset="0"/>
                <a:ea typeface="Calibri" panose="020F0502020204030204" pitchFamily="34" charset="0"/>
                <a:cs typeface="Times New Roman" panose="02020603050405020304" pitchFamily="18" charset="0"/>
              </a:rPr>
              <a:t>, Е.В. Английский язык для студентов экономических специальностей: учебник / Е.В. Глушенкова, Е.Н. Комарова. - 3-е изд., испр. и доп. - М.: АСТ, Астрель, 2010. - 414 с</a:t>
            </a:r>
            <a:r>
              <a:rPr lang="ru-RU" sz="1200" b="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ru-RU" sz="1200" b="1" dirty="0">
                <a:latin typeface="Times New Roman" panose="02020603050405020304" pitchFamily="18" charset="0"/>
                <a:cs typeface="Times New Roman" panose="02020603050405020304" pitchFamily="18" charset="0"/>
              </a:rPr>
              <a:t>Журавлев М.С. Философия: практикум для студентов: учебно-методическое пособие для студентов заочных вузов / М.С. Журавлев. –Тула: Тульский полиграфист, 2012. -136 с.</a:t>
            </a:r>
            <a:endParaRPr lang="ru-RU" sz="1200" dirty="0">
              <a:latin typeface="Times New Roman" panose="02020603050405020304" pitchFamily="18" charset="0"/>
              <a:cs typeface="Times New Roman" panose="02020603050405020304" pitchFamily="18" charset="0"/>
            </a:endParaRPr>
          </a:p>
          <a:p>
            <a:pPr algn="just"/>
            <a:r>
              <a:rPr lang="ru-RU" sz="1200" b="1" dirty="0">
                <a:latin typeface="Times New Roman" panose="02020603050405020304" pitchFamily="18" charset="0"/>
                <a:cs typeface="Times New Roman" panose="02020603050405020304" pitchFamily="18" charset="0"/>
              </a:rPr>
              <a:t>Журавлев М.С. Философия. Рабочая тетрадь: учебно-методическое пособие для студентов вузов / М.С. Журавлев. – Тула: Тульский полиграфист, 2015. -64 с.</a:t>
            </a:r>
            <a:endParaRPr lang="ru-RU" sz="1200" dirty="0">
              <a:latin typeface="Times New Roman" panose="02020603050405020304" pitchFamily="18" charset="0"/>
              <a:cs typeface="Times New Roman" panose="02020603050405020304" pitchFamily="18" charset="0"/>
            </a:endParaRPr>
          </a:p>
          <a:p>
            <a:pPr algn="just"/>
            <a:r>
              <a:rPr lang="ru-RU" sz="1200" b="1" dirty="0">
                <a:latin typeface="Times New Roman" panose="02020603050405020304" pitchFamily="18" charset="0"/>
                <a:cs typeface="Times New Roman" panose="02020603050405020304" pitchFamily="18" charset="0"/>
              </a:rPr>
              <a:t>Лысакова, Л.А. Немецкий язык для бакалавров экономических специальностей: учебник / Л.А. Лысакова, Г.С. Завгородняя, Е.Н. Лесная. - М.: Флинта, НОУ ВПО "МПСИ", 2012. - 376 с.</a:t>
            </a:r>
            <a:endParaRPr lang="ru-RU" sz="1200" dirty="0">
              <a:latin typeface="Times New Roman" panose="02020603050405020304" pitchFamily="18" charset="0"/>
              <a:cs typeface="Times New Roman" panose="02020603050405020304" pitchFamily="18" charset="0"/>
            </a:endParaRPr>
          </a:p>
          <a:p>
            <a:pPr algn="just"/>
            <a:r>
              <a:rPr lang="ru-RU" sz="1200" b="1" dirty="0" smtClean="0">
                <a:latin typeface="Times New Roman" panose="02020603050405020304" pitchFamily="18" charset="0"/>
                <a:cs typeface="Times New Roman" panose="02020603050405020304" pitchFamily="18" charset="0"/>
              </a:rPr>
              <a:t>Мелихова</a:t>
            </a:r>
            <a:r>
              <a:rPr lang="ru-RU" sz="1200" b="1" dirty="0">
                <a:latin typeface="Times New Roman" panose="02020603050405020304" pitchFamily="18" charset="0"/>
                <a:cs typeface="Times New Roman" panose="02020603050405020304" pitchFamily="18" charset="0"/>
              </a:rPr>
              <a:t>, Г.С. Французский язык для делового общения: учебное пособие / Г.С. Мелихова. - 3-е изд., перераб. и доп. - М.: Юрайт, 2011. - 284 с.</a:t>
            </a:r>
            <a:endParaRPr lang="ru-RU" sz="1200" dirty="0">
              <a:latin typeface="Times New Roman" panose="02020603050405020304" pitchFamily="18" charset="0"/>
              <a:cs typeface="Times New Roman" panose="02020603050405020304" pitchFamily="18" charset="0"/>
            </a:endParaRPr>
          </a:p>
          <a:p>
            <a:pPr algn="just"/>
            <a:r>
              <a:rPr lang="ru-RU" sz="1200" b="1" dirty="0" smtClean="0">
                <a:latin typeface="Times New Roman" panose="02020603050405020304" pitchFamily="18" charset="0"/>
                <a:cs typeface="Times New Roman" panose="02020603050405020304" pitchFamily="18" charset="0"/>
              </a:rPr>
              <a:t>Назырова </a:t>
            </a:r>
            <a:r>
              <a:rPr lang="ru-RU" sz="1200" b="1" dirty="0">
                <a:latin typeface="Times New Roman" panose="02020603050405020304" pitchFamily="18" charset="0"/>
                <a:cs typeface="Times New Roman" panose="02020603050405020304" pitchFamily="18" charset="0"/>
              </a:rPr>
              <a:t>Е.А. Интерактивные методы обучения при преподавании истории: учебно-методическое пособие для преподавателей / Е.А. Назырова. –Тула: Тульский полиграфист, 2011. – 120 с.</a:t>
            </a:r>
            <a:endParaRPr lang="ru-RU" sz="1200" dirty="0">
              <a:latin typeface="Times New Roman" panose="02020603050405020304" pitchFamily="18" charset="0"/>
              <a:cs typeface="Times New Roman" panose="02020603050405020304" pitchFamily="18" charset="0"/>
            </a:endParaRPr>
          </a:p>
          <a:p>
            <a:pPr algn="just">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Резник, С.Д. Организационное поведение (практикум: деловые игры, тесты, конкретные ситуации): учебное пособие / С.Д. Резник, И.А. Игошина, О.И. Шестернина; под ред. С.Д. Резника. - 2-е изд., перераб. и доп. - М.: Инфра-М, 2014. – 320 с. - (Серия "Высшее образование: Бакалавриат").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200" b="1" dirty="0" smtClean="0">
                <a:latin typeface="Times New Roman" panose="02020603050405020304" pitchFamily="18" charset="0"/>
                <a:ea typeface="Calibri" panose="020F0502020204030204" pitchFamily="34" charset="0"/>
                <a:cs typeface="Times New Roman" panose="02020603050405020304" pitchFamily="18" charset="0"/>
              </a:rPr>
              <a:t>Сидоров</a:t>
            </a:r>
            <a:r>
              <a:rPr lang="ru-RU" sz="1200" b="1" dirty="0">
                <a:latin typeface="Times New Roman" panose="02020603050405020304" pitchFamily="18" charset="0"/>
                <a:ea typeface="Calibri" panose="020F0502020204030204" pitchFamily="34" charset="0"/>
                <a:cs typeface="Times New Roman" panose="02020603050405020304" pitchFamily="18" charset="0"/>
              </a:rPr>
              <a:t>, П.И. Деловое общение: учебник / П.И. Сидоров, М.Е. Путин, И.А. Коноплева. - 2-е изд., перераб. - М.: Инфра-М, 2013. - 384 с. - (Высшее образование: бакалавриат).</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200" b="1" dirty="0" smtClean="0">
                <a:latin typeface="Times New Roman" panose="02020603050405020304" pitchFamily="18" charset="0"/>
                <a:ea typeface="Calibri" panose="020F0502020204030204" pitchFamily="34" charset="0"/>
                <a:cs typeface="Times New Roman" panose="02020603050405020304" pitchFamily="18" charset="0"/>
              </a:rPr>
              <a:t>Толмачева</a:t>
            </a:r>
            <a:r>
              <a:rPr lang="ru-RU" sz="1200" b="1" dirty="0">
                <a:latin typeface="Times New Roman" panose="02020603050405020304" pitchFamily="18" charset="0"/>
                <a:ea typeface="Calibri" panose="020F0502020204030204" pitchFamily="34" charset="0"/>
                <a:cs typeface="Times New Roman" panose="02020603050405020304" pitchFamily="18" charset="0"/>
              </a:rPr>
              <a:t>, Р.П. Практикум по экономической истории / Р.П. Толмачева. - 3-е изд. - М.: Издательско- торговая корпорация "Дашков и К": МУПК, 2010. – 204 с.</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02440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5502" y="620688"/>
            <a:ext cx="7043208" cy="1523494"/>
          </a:xfrm>
        </p:spPr>
        <p:txBody>
          <a:bodyPr/>
          <a:lstStyle/>
          <a:p>
            <a:pPr algn="ctr"/>
            <a:r>
              <a:rPr lang="ru-RU" dirty="0" smtClean="0"/>
              <a:t>Содержание </a:t>
            </a:r>
            <a:endParaRPr lang="ru-RU" dirty="0"/>
          </a:p>
        </p:txBody>
      </p:sp>
      <p:sp>
        <p:nvSpPr>
          <p:cNvPr id="4" name="Текст 3"/>
          <p:cNvSpPr>
            <a:spLocks noGrp="1"/>
          </p:cNvSpPr>
          <p:nvPr>
            <p:ph type="body" sz="quarter" idx="10"/>
          </p:nvPr>
        </p:nvSpPr>
        <p:spPr>
          <a:xfrm>
            <a:off x="722049" y="2420888"/>
            <a:ext cx="7690114" cy="1384994"/>
          </a:xfrm>
        </p:spPr>
        <p:txBody>
          <a:bodyPr/>
          <a:lstStyle/>
          <a:p>
            <a:pPr>
              <a:lnSpc>
                <a:spcPct val="107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Кафедра «</a:t>
            </a: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Бухгалтерский учет, аудит, статистика» </a:t>
            </a:r>
          </a:p>
          <a:p>
            <a:pPr>
              <a:lnSpc>
                <a:spcPct val="107000"/>
              </a:lnSpc>
              <a:spcAft>
                <a:spcPts val="80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Кафедра </a:t>
            </a:r>
            <a:r>
              <a:rPr lang="ru-RU" sz="2400" dirty="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a:t>
            </a: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Математика </a:t>
            </a:r>
            <a:r>
              <a:rPr lang="ru-RU" sz="2400" dirty="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и </a:t>
            </a: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информатика»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sldjump"/>
              </a:rPr>
              <a:t>Кафедра «</a:t>
            </a: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sldjump"/>
              </a:rPr>
              <a:t>Философия, история </a:t>
            </a:r>
            <a:r>
              <a:rPr lang="ru-RU" sz="2400" dirty="0">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sldjump"/>
              </a:rPr>
              <a:t>и </a:t>
            </a: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sldjump"/>
              </a:rPr>
              <a:t>право»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hlinkClick r:id="rId4" action="ppaction://hlinksldjump"/>
              </a:rPr>
              <a:t>Кафедра </a:t>
            </a: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hlinkClick r:id="rId4" action="ppaction://hlinksldjump"/>
              </a:rPr>
              <a:t>«Финансы </a:t>
            </a:r>
            <a:r>
              <a:rPr lang="ru-RU" sz="2400" dirty="0">
                <a:effectLst/>
                <a:latin typeface="Times New Roman" panose="02020603050405020304" pitchFamily="18" charset="0"/>
                <a:ea typeface="Calibri" panose="020F0502020204030204" pitchFamily="34" charset="0"/>
                <a:cs typeface="Times New Roman" panose="02020603050405020304" pitchFamily="18" charset="0"/>
                <a:hlinkClick r:id="rId4" action="ppaction://hlinksldjump"/>
              </a:rPr>
              <a:t>и </a:t>
            </a: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hlinkClick r:id="rId4" action="ppaction://hlinksldjump"/>
              </a:rPr>
              <a:t>кредит»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400" dirty="0">
                <a:effectLst/>
                <a:latin typeface="Times New Roman" panose="02020603050405020304" pitchFamily="18" charset="0"/>
                <a:ea typeface="Calibri" panose="020F0502020204030204" pitchFamily="34" charset="0"/>
                <a:hlinkClick r:id="rId5" action="ppaction://hlinksldjump"/>
              </a:rPr>
              <a:t>Кафедра «</a:t>
            </a:r>
            <a:r>
              <a:rPr lang="ru-RU" sz="2400" dirty="0" smtClean="0">
                <a:effectLst/>
                <a:latin typeface="Times New Roman" panose="02020603050405020304" pitchFamily="18" charset="0"/>
                <a:ea typeface="Calibri" panose="020F0502020204030204" pitchFamily="34" charset="0"/>
                <a:hlinkClick r:id="rId5" action="ppaction://hlinksldjump"/>
              </a:rPr>
              <a:t>Экономика, менеджмент </a:t>
            </a:r>
            <a:r>
              <a:rPr lang="ru-RU" sz="2400" dirty="0">
                <a:effectLst/>
                <a:latin typeface="Times New Roman" panose="02020603050405020304" pitchFamily="18" charset="0"/>
                <a:ea typeface="Calibri" panose="020F0502020204030204" pitchFamily="34" charset="0"/>
                <a:hlinkClick r:id="rId5" action="ppaction://hlinksldjump"/>
              </a:rPr>
              <a:t>и </a:t>
            </a:r>
            <a:r>
              <a:rPr lang="ru-RU" sz="2400" dirty="0" smtClean="0">
                <a:effectLst/>
                <a:latin typeface="Times New Roman" panose="02020603050405020304" pitchFamily="18" charset="0"/>
                <a:ea typeface="Calibri" panose="020F0502020204030204" pitchFamily="34" charset="0"/>
                <a:hlinkClick r:id="rId5" action="ppaction://hlinksldjump"/>
              </a:rPr>
              <a:t>маркетинг» </a:t>
            </a:r>
            <a:endParaRPr lang="ru-RU" sz="2400" dirty="0"/>
          </a:p>
        </p:txBody>
      </p:sp>
    </p:spTree>
    <p:extLst>
      <p:ext uri="{BB962C8B-B14F-4D97-AF65-F5344CB8AC3E}">
        <p14:creationId xmlns:p14="http://schemas.microsoft.com/office/powerpoint/2010/main" val="198863089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412776"/>
            <a:ext cx="7043208" cy="1523494"/>
          </a:xfrm>
        </p:spPr>
        <p:txBody>
          <a:bodyPr/>
          <a:lstStyle/>
          <a:p>
            <a:pPr algn="ctr"/>
            <a:r>
              <a:rPr lang="ru-RU" dirty="0" smtClean="0"/>
              <a:t>Кафедра</a:t>
            </a:r>
            <a:br>
              <a:rPr lang="ru-RU" dirty="0" smtClean="0"/>
            </a:br>
            <a:r>
              <a:rPr lang="ru-RU" dirty="0" smtClean="0"/>
              <a:t>«Финансы и кредит»</a:t>
            </a:r>
            <a:endParaRPr lang="ru-RU" dirty="0"/>
          </a:p>
        </p:txBody>
      </p:sp>
    </p:spTree>
    <p:extLst>
      <p:ext uri="{BB962C8B-B14F-4D97-AF65-F5344CB8AC3E}">
        <p14:creationId xmlns:p14="http://schemas.microsoft.com/office/powerpoint/2010/main" val="217404741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260648"/>
            <a:ext cx="8424936"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Антонов, В.А. Международные валютно-кредитные и финансовые отношения: учебник / В.А. Антонов. - М.: Юрайт, 2015. - 548 с. - (Бакалавр. Базовый курс).</a:t>
            </a:r>
          </a:p>
        </p:txBody>
      </p:sp>
      <p:sp>
        <p:nvSpPr>
          <p:cNvPr id="6" name="Прямоугольник 5"/>
          <p:cNvSpPr/>
          <p:nvPr/>
        </p:nvSpPr>
        <p:spPr>
          <a:xfrm>
            <a:off x="4211960" y="1538498"/>
            <a:ext cx="4572000" cy="4241546"/>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В учебнике освещены базовые концепции и инструменты, необходимые для понимания механизмов функционирования международных валютного, кредитного и финансового рынков в условиях осуществления конкретной валютной политики государства. Проблематика рассмотрения данных вопросов увязана с анализом роли финансовых инноваций на мировую экономику в условиях глобальной нестабильности. Данный учебник объединяет раскрытие теоретических проблем международных финансов и валютных отношений с практикой валютного менеджмента, что особенно характерно для деятельности современного экономиста и финансиста. Для закрепления теоретического материала каждая глава снабжена учебно-методическим комплексом, включающим вопросы для самоконтроля, практические задания, задачи, тесты, темы рефератов и курсовых работ.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671409"/>
            <a:ext cx="2880320" cy="4108635"/>
          </a:xfrm>
          <a:prstGeom prst="rect">
            <a:avLst/>
          </a:prstGeom>
        </p:spPr>
      </p:pic>
      <p:sp>
        <p:nvSpPr>
          <p:cNvPr id="8" name="Прямоугольник 7"/>
          <p:cNvSpPr/>
          <p:nvPr/>
        </p:nvSpPr>
        <p:spPr>
          <a:xfrm>
            <a:off x="1223628" y="6381328"/>
            <a:ext cx="6912768"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33346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82514"/>
            <a:ext cx="2808312" cy="4203667"/>
          </a:xfrm>
          <a:prstGeom prst="rect">
            <a:avLst/>
          </a:prstGeom>
        </p:spPr>
      </p:pic>
      <p:sp>
        <p:nvSpPr>
          <p:cNvPr id="6" name="Прямоугольник 5"/>
          <p:cNvSpPr/>
          <p:nvPr/>
        </p:nvSpPr>
        <p:spPr>
          <a:xfrm>
            <a:off x="539552" y="404664"/>
            <a:ext cx="7920880"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Банковское дело. Задачи и тесты: учебное пособие / под ред. Н.И. Валенцевой, М.А. Помориной. - М.: КНОРУС, 2014. - 328 с. - (Бакалавриат).</a:t>
            </a:r>
          </a:p>
        </p:txBody>
      </p:sp>
      <p:sp>
        <p:nvSpPr>
          <p:cNvPr id="7" name="Прямоугольник 6"/>
          <p:cNvSpPr/>
          <p:nvPr/>
        </p:nvSpPr>
        <p:spPr>
          <a:xfrm>
            <a:off x="3888432" y="1556792"/>
            <a:ext cx="4572000" cy="4558299"/>
          </a:xfrm>
          <a:prstGeom prst="rect">
            <a:avLst/>
          </a:prstGeom>
        </p:spPr>
        <p:txBody>
          <a:bodyPr>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Сборник задач составлен в соответствии с программой курса «Банковское дело» для бакалавров направления «Экономика». Он раскрывает содержание традиционных и нетрадиционных операций коммерческого банка на конкретных примерах. Одновременно он знакомит с фундаментальными основами деятельности кредитных организаций: структурой их ресурсов и активов, основами ликвидности баланса, обязательными экономическими нормативами, оценкой и условиями прибыльности банковской деятельности. Особенностью сборника является сочетание задач и тестов, аналитическая направленность многих задач, наличие во многих главах методических руководств по решению задач.</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007604" y="6381328"/>
            <a:ext cx="6984776"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Book</a:t>
            </a:r>
            <a:r>
              <a:rPr lang="ru-RU"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ru</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990814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328" y="1916832"/>
            <a:ext cx="2757508" cy="3960440"/>
          </a:xfrm>
          <a:prstGeom prst="rect">
            <a:avLst/>
          </a:prstGeom>
        </p:spPr>
      </p:pic>
      <p:sp>
        <p:nvSpPr>
          <p:cNvPr id="9" name="Прямоугольник 8"/>
          <p:cNvSpPr/>
          <p:nvPr/>
        </p:nvSpPr>
        <p:spPr>
          <a:xfrm>
            <a:off x="628328" y="332656"/>
            <a:ext cx="7992888"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Немчинов, В.К. Учет и операционная техника в банках. Практикум: учебное пособие / В.К. Немчинов, А.В. Рогозенков. - 2-е изд., перераб. и доп. - М.: Вузовский учебник, Инфра-М, 2012. - 299 с.</a:t>
            </a:r>
          </a:p>
        </p:txBody>
      </p:sp>
      <p:sp>
        <p:nvSpPr>
          <p:cNvPr id="10" name="Прямоугольник 9"/>
          <p:cNvSpPr/>
          <p:nvPr/>
        </p:nvSpPr>
        <p:spPr>
          <a:xfrm>
            <a:off x="4049220" y="1916832"/>
            <a:ext cx="4572000" cy="4294830"/>
          </a:xfrm>
          <a:prstGeom prst="rect">
            <a:avLst/>
          </a:prstGeom>
        </p:spPr>
        <p:txBody>
          <a:bodyPr>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Практикум подготовлен в соответствии с программой учебной дисциплины «Учет и операционная техника в банках» и углубляет теоретические знания по ее основным разделам, помогает усвоению обучающимися методики учетно-операционной работы в банках, современной технологии и приобретению практических навыков в этой работе. Он ориентирован на использование автоматизированной системы банковского учета, созданной авторами модификацией конфигурации «1С: Бухгалтерия 8» на платформе «1С: Предприятия 8». Практикум может быть использован как с помощью компьютерной техники, так и при ее отсутствии, что значительно расширяет возможности обучения.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1060376" y="6340086"/>
            <a:ext cx="7128792"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160845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320480" y="1700808"/>
            <a:ext cx="4572000" cy="4031360"/>
          </a:xfrm>
          <a:prstGeom prst="rect">
            <a:avLst/>
          </a:prstGeom>
        </p:spPr>
        <p:txBody>
          <a:bodyPr>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В учебнике представлена теория и методология всех разделов финансового менеджмента. Методический комплекс содержит дискуссионные вопросы и кейсы, практические примеры и комплексные задачи как из российской, так и из зарубежной практики. Учебник базируется на книге доктора экономических наук, профессора Е. Е. Румянцевой — Новой экономической энциклопедии. Автор является инициатором развития различных научных направлений и учебных программ за 1990—2015 гг. Материалы учебника прошли апробацию во многих российских вузах, в том числе на программах повышения квалификации руководителей и специалистов компаний.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67544" y="332656"/>
            <a:ext cx="8424936"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Румянцева, Е.Е. Финансовый менеджмент: учебник и практикум / Е.Е. Румянцева. - М.: Юрайт, 2016. - 360 с. - (Бакалавр и магистр. Академический курс).</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00808"/>
            <a:ext cx="2952328" cy="4030028"/>
          </a:xfrm>
          <a:prstGeom prst="rect">
            <a:avLst/>
          </a:prstGeom>
        </p:spPr>
      </p:pic>
      <p:sp>
        <p:nvSpPr>
          <p:cNvPr id="8" name="Прямоугольник 7"/>
          <p:cNvSpPr/>
          <p:nvPr/>
        </p:nvSpPr>
        <p:spPr>
          <a:xfrm>
            <a:off x="827584" y="6381328"/>
            <a:ext cx="7704856"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67694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88202"/>
            <a:ext cx="2664296" cy="3877354"/>
          </a:xfrm>
          <a:prstGeom prst="rect">
            <a:avLst/>
          </a:prstGeom>
        </p:spPr>
      </p:pic>
      <p:sp>
        <p:nvSpPr>
          <p:cNvPr id="6" name="Прямоугольник 5"/>
          <p:cNvSpPr/>
          <p:nvPr/>
        </p:nvSpPr>
        <p:spPr>
          <a:xfrm>
            <a:off x="467544" y="476672"/>
            <a:ext cx="8064895"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Страхование. Практикум: учебное пособие / под ред. Л.А. Орланюк-Малицкой, С.Ю. Яновой. - М.: Юрайт, 2014. - 575 с. - (Серия: Бакалавр. Академический курс).</a:t>
            </a:r>
          </a:p>
        </p:txBody>
      </p:sp>
      <p:sp>
        <p:nvSpPr>
          <p:cNvPr id="7" name="Прямоугольник 6"/>
          <p:cNvSpPr/>
          <p:nvPr/>
        </p:nvSpPr>
        <p:spPr>
          <a:xfrm>
            <a:off x="3960439" y="1754522"/>
            <a:ext cx="4572000" cy="4011034"/>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Структура и содержание практикума раскрывают основные понятия страхования, правила и программы страхования в разрезе основных страховых отраслей (личного и имущественного) и видов. В Практикум включены разделы по теоретическим основам страхования, рынку страховых услуг, участникам страховых отношений, андеррайтингу и тарификации рисков, заключению договоров, анализу страховых случаев, медицинскому страхованию, расчету страховых тарифов, перестрахованию, планированию доходов и расходов страховой организации, страховым резервам, анализу инвестиционной деятельности, финансовой устойчивости и платежеспособности страховой организации. Каждая часть Практикума построена по единой схеме и содержит методические указания, практические задачи, комплексные кейсы, тесты и контрольные вопросы.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043607" y="6381328"/>
            <a:ext cx="6912768"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240874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404664"/>
            <a:ext cx="8352928"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Финансовые и денежно-кредитные методы регулирования экономики. Теория и практика: учебник / под ред. М.А. Абрамовой, Л.И. Гончаренко. - М.: Юрайт, 2015. - 551 с. - (Магистр).</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53331"/>
            <a:ext cx="2952328" cy="4381756"/>
          </a:xfrm>
          <a:prstGeom prst="rect">
            <a:avLst/>
          </a:prstGeom>
        </p:spPr>
      </p:pic>
      <p:sp>
        <p:nvSpPr>
          <p:cNvPr id="7" name="Прямоугольник 6"/>
          <p:cNvSpPr/>
          <p:nvPr/>
        </p:nvSpPr>
        <p:spPr>
          <a:xfrm>
            <a:off x="4248472" y="1682514"/>
            <a:ext cx="4572000" cy="4472058"/>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В учебнике изложены современные денежно-кредитные и финансовые методы регулирования экономики, способствующие реализации концептуальных ценностных идей в рамках государственной экономической политики России. Раскрыто состояние монетарной сферы современной экономики, уровень развития и качество процессов в денежно-кредитной и финансовой сферах. Анализ монетарной среды проводится в тесной увязке с проблемами национальной экономики. Проблемы денежной сферы, рекомендации по повышению эффективности ее функционирования обращены в этой связи на решение задач реальной экономики. В издании учтены принятые в последнее время нормативные акты, регулирующие деятельность институтов финансовой и денежно-кредитной сферы, приведены исторические, терминологические справки, представлен российский и международный опыт. В конце глав приведены задания для самостоятельной работы, кейсы по темам дисциплины.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971600" y="6381328"/>
            <a:ext cx="7344816"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10076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a:spLocks noGrp="1"/>
          </p:cNvSpPr>
          <p:nvPr>
            <p:ph type="ctrTitle"/>
          </p:nvPr>
        </p:nvSpPr>
        <p:spPr>
          <a:xfrm>
            <a:off x="1050396" y="260648"/>
            <a:ext cx="7619272" cy="720080"/>
          </a:xfrm>
        </p:spPr>
        <p:txBody>
          <a:bodyPr/>
          <a:lstStyle/>
          <a:p>
            <a:pPr algn="ctr"/>
            <a:r>
              <a:rPr lang="ru-RU" sz="3200" dirty="0" smtClean="0"/>
              <a:t>В фонде библиотеки имеются также:</a:t>
            </a:r>
            <a:endParaRPr lang="ru-RU" sz="3200" dirty="0"/>
          </a:p>
        </p:txBody>
      </p:sp>
      <p:sp>
        <p:nvSpPr>
          <p:cNvPr id="6" name="Прямоугольник 5"/>
          <p:cNvSpPr/>
          <p:nvPr/>
        </p:nvSpPr>
        <p:spPr>
          <a:xfrm>
            <a:off x="971600" y="1124744"/>
            <a:ext cx="7776864" cy="4978607"/>
          </a:xfrm>
          <a:prstGeom prst="rect">
            <a:avLst/>
          </a:prstGeom>
        </p:spPr>
        <p:txBody>
          <a:bodyPr wrap="square">
            <a:spAutoFit/>
          </a:bodyPr>
          <a:lstStyle/>
          <a:p>
            <a:pP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Бушинская Т.В. Региональные и местные налоги. Практикум: учебное пособие / Т.В. Бушинская, А.С. Васин, Г.В. Коршунова. – Тула: Изд-во ТулГУ, 2015. -103 с</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ru-RU" sz="14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ru-RU" sz="1400" b="1" dirty="0">
                <a:latin typeface="Times New Roman" panose="02020603050405020304" pitchFamily="18" charset="0"/>
                <a:cs typeface="Times New Roman" panose="02020603050405020304" pitchFamily="18" charset="0"/>
              </a:rPr>
              <a:t>Бушинская Т.В. Специальные налоговые режимы: практикум / Т.В. Бушинская. –М.: ВЗФЭИ, 2011. – 100 с</a:t>
            </a:r>
            <a:r>
              <a:rPr lang="ru-RU" sz="1400" b="1" dirty="0" smtClean="0">
                <a:latin typeface="Times New Roman" panose="02020603050405020304" pitchFamily="18" charset="0"/>
                <a:cs typeface="Times New Roman" panose="02020603050405020304" pitchFamily="18" charset="0"/>
              </a:rPr>
              <a:t>.</a:t>
            </a:r>
          </a:p>
          <a:p>
            <a:pPr>
              <a:lnSpc>
                <a:spcPct val="107000"/>
              </a:lnSpc>
            </a:pPr>
            <a:endParaRPr lang="ru-RU" sz="1400" dirty="0">
              <a:latin typeface="Times New Roman" panose="02020603050405020304" pitchFamily="18" charset="0"/>
              <a:cs typeface="Times New Roman" panose="02020603050405020304" pitchFamily="18" charset="0"/>
            </a:endParaRPr>
          </a:p>
          <a:p>
            <a:pPr>
              <a:lnSpc>
                <a:spcPct val="107000"/>
              </a:lnSpc>
            </a:pPr>
            <a:r>
              <a:rPr lang="ru-RU" sz="1400" b="1" dirty="0">
                <a:latin typeface="Times New Roman" panose="02020603050405020304" pitchFamily="18" charset="0"/>
                <a:cs typeface="Times New Roman" panose="02020603050405020304" pitchFamily="18" charset="0"/>
              </a:rPr>
              <a:t>Никитина Е.А. Основы страхования: теория и практика: учебное пособие / Е.А. Никитина, А.С. Панасюк. –Тула: Изд-во ТулГУ, 2011. -    87 с</a:t>
            </a:r>
            <a:r>
              <a:rPr lang="ru-RU" sz="1400" b="1" dirty="0" smtClean="0">
                <a:latin typeface="Times New Roman" panose="02020603050405020304" pitchFamily="18" charset="0"/>
                <a:cs typeface="Times New Roman" panose="02020603050405020304" pitchFamily="18" charset="0"/>
              </a:rPr>
              <a:t>.</a:t>
            </a:r>
          </a:p>
          <a:p>
            <a:pPr>
              <a:lnSpc>
                <a:spcPct val="107000"/>
              </a:lnSpc>
            </a:pPr>
            <a:endParaRPr lang="ru-RU" sz="1400" dirty="0">
              <a:latin typeface="Times New Roman" panose="02020603050405020304" pitchFamily="18" charset="0"/>
              <a:cs typeface="Times New Roman" panose="02020603050405020304" pitchFamily="18" charset="0"/>
            </a:endParaRPr>
          </a:p>
          <a:p>
            <a:pPr>
              <a:lnSpc>
                <a:spcPct val="107000"/>
              </a:lnSpc>
            </a:pPr>
            <a:r>
              <a:rPr lang="ru-RU" sz="1400" b="1" dirty="0">
                <a:latin typeface="Times New Roman" panose="02020603050405020304" pitchFamily="18" charset="0"/>
                <a:cs typeface="Times New Roman" panose="02020603050405020304" pitchFamily="18" charset="0"/>
              </a:rPr>
              <a:t>Никитина Е.А. Финансовый практикум: учебное пособие / Е.А. Никитина. – Тула: Изд-во ТулГУ, 2011. - 48 с</a:t>
            </a:r>
            <a:r>
              <a:rPr lang="ru-RU" sz="1400" b="1" dirty="0" smtClean="0">
                <a:latin typeface="Times New Roman" panose="02020603050405020304" pitchFamily="18" charset="0"/>
                <a:cs typeface="Times New Roman" panose="02020603050405020304" pitchFamily="18" charset="0"/>
              </a:rPr>
              <a:t>.</a:t>
            </a:r>
          </a:p>
          <a:p>
            <a:pPr>
              <a:lnSpc>
                <a:spcPct val="107000"/>
              </a:lnSpc>
            </a:pP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Пономарева, З.М. Деловые игры в коммерческой деятельности. Темы: "Аукцион", "Биржа": практикум / З.М. Пономарева. - 2-е изд. - М.: Издательско-торговая корпорация "Дашков и К", 2010. - 184 с.</a:t>
            </a: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Финансовый менеджмент: проблемы и решения. В 2 т. Т.1: учебник / под ред. А.З. Бобылевой. - 2-е изд., перераб. и доп. - М.: Юрайт, 2015. - 573 с.</a:t>
            </a: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Финансовый менеджмент: проблемы и решения. В 2 т. Т.2: учебник / под ред. А.З. Бобылевой. - 2-е изд., перераб. и доп. - М.: Юрайт, 2015. - 331 с.</a:t>
            </a:r>
            <a:endParaRPr lang="ru-RU" sz="1400" dirty="0">
              <a:latin typeface="Times New Roman" panose="02020603050405020304" pitchFamily="18" charset="0"/>
              <a:cs typeface="Times New Roman" panose="02020603050405020304" pitchFamily="18" charset="0"/>
            </a:endParaRPr>
          </a:p>
          <a:p>
            <a:pP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18891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412776"/>
            <a:ext cx="7379245" cy="1523494"/>
          </a:xfrm>
        </p:spPr>
        <p:txBody>
          <a:bodyPr/>
          <a:lstStyle/>
          <a:p>
            <a:pPr algn="ctr"/>
            <a:r>
              <a:rPr lang="ru-RU" dirty="0" smtClean="0"/>
              <a:t>Кафедра</a:t>
            </a:r>
            <a:br>
              <a:rPr lang="ru-RU" dirty="0" smtClean="0"/>
            </a:br>
            <a:r>
              <a:rPr lang="ru-RU" dirty="0" smtClean="0"/>
              <a:t>«Экономика, менеджмент и маркетинг»</a:t>
            </a:r>
            <a:endParaRPr lang="ru-RU" dirty="0"/>
          </a:p>
        </p:txBody>
      </p:sp>
    </p:spTree>
    <p:extLst>
      <p:ext uri="{BB962C8B-B14F-4D97-AF65-F5344CB8AC3E}">
        <p14:creationId xmlns:p14="http://schemas.microsoft.com/office/powerpoint/2010/main" val="420685937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060848"/>
            <a:ext cx="2520280" cy="3631608"/>
          </a:xfrm>
          <a:prstGeom prst="rect">
            <a:avLst/>
          </a:prstGeom>
        </p:spPr>
      </p:pic>
      <p:sp>
        <p:nvSpPr>
          <p:cNvPr id="6" name="Прямоугольник 5"/>
          <p:cNvSpPr/>
          <p:nvPr/>
        </p:nvSpPr>
        <p:spPr>
          <a:xfrm>
            <a:off x="539552" y="332656"/>
            <a:ext cx="8280920" cy="1673022"/>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Герасименко, В.В. Маркетинг-практикум: учебно-практическое пособие / В.В. Герасименко. - 2-е изд., перераб. и доп. - М.: Инфра-М, 2011. - 240 с. - (Учебники экономического факультета МГУ им. М.В. Ломоносова).</a:t>
            </a:r>
          </a:p>
        </p:txBody>
      </p:sp>
      <p:sp>
        <p:nvSpPr>
          <p:cNvPr id="7" name="Прямоугольник 6"/>
          <p:cNvSpPr/>
          <p:nvPr/>
        </p:nvSpPr>
        <p:spPr>
          <a:xfrm>
            <a:off x="4248472" y="1969454"/>
            <a:ext cx="4572000" cy="4011034"/>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В учебно-практическом пособии «Маркетинг-практикум» дается комплект методических и практических материалов для практических занятий, входящих наряду с лекциями в учебный план изучения маркетинга в вузах. Все материалы приводятся в контексте, соответствующем специфике современных условий развития российской экономики. Данное пособие написано в дополнение к базовому учебнику «Маркетинг» по курсу, читаемому на экономическом факультете МГУ им. М.В. Ломоносова. Учебно-практическое пособие «Маркетинг-практикум» позволяет глубже изучить теоретический материал курса и отработать основные практические приемы и методы маркетинговой деятельности компаний на конкретных примерах, задачах и кейсах, закрепляя таким образом полученные знания и формируя новые управленческие компетенции студентов в процессе обучения.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007604" y="6342689"/>
            <a:ext cx="7344816"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81945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2"/>
          <p:cNvSpPr>
            <a:spLocks noGrp="1"/>
          </p:cNvSpPr>
          <p:nvPr>
            <p:ph type="ctrTitle"/>
          </p:nvPr>
        </p:nvSpPr>
        <p:spPr>
          <a:xfrm>
            <a:off x="827584" y="1556792"/>
            <a:ext cx="7560840" cy="1523494"/>
          </a:xfrm>
        </p:spPr>
        <p:txBody>
          <a:bodyPr/>
          <a:lstStyle/>
          <a:p>
            <a:pPr algn="ctr"/>
            <a:r>
              <a:rPr lang="ru-RU" dirty="0">
                <a:effectLst/>
                <a:latin typeface="Times New Roman" panose="02020603050405020304" pitchFamily="18" charset="0"/>
                <a:ea typeface="Calibri" panose="020F0502020204030204" pitchFamily="34" charset="0"/>
              </a:rPr>
              <a:t>Кафедра </a:t>
            </a:r>
            <a:r>
              <a:rPr lang="ru-RU" dirty="0" smtClean="0">
                <a:effectLst/>
                <a:latin typeface="Times New Roman" panose="02020603050405020304" pitchFamily="18" charset="0"/>
                <a:ea typeface="Calibri" panose="020F0502020204030204" pitchFamily="34" charset="0"/>
              </a:rPr>
              <a:t/>
            </a:r>
            <a:br>
              <a:rPr lang="ru-RU" dirty="0" smtClean="0">
                <a:effectLst/>
                <a:latin typeface="Times New Roman" panose="02020603050405020304" pitchFamily="18" charset="0"/>
                <a:ea typeface="Calibri" panose="020F0502020204030204" pitchFamily="34" charset="0"/>
              </a:rPr>
            </a:br>
            <a:r>
              <a:rPr lang="ru-RU" sz="4400" dirty="0" smtClean="0">
                <a:effectLst/>
                <a:latin typeface="Times New Roman" panose="02020603050405020304" pitchFamily="18" charset="0"/>
                <a:ea typeface="Calibri" panose="020F0502020204030204" pitchFamily="34" charset="0"/>
              </a:rPr>
              <a:t>«Бухгалтерский учет, аудит, статистика» </a:t>
            </a:r>
            <a:endParaRPr lang="ru-RU" sz="4400" dirty="0"/>
          </a:p>
        </p:txBody>
      </p:sp>
    </p:spTree>
    <p:extLst>
      <p:ext uri="{BB962C8B-B14F-4D97-AF65-F5344CB8AC3E}">
        <p14:creationId xmlns:p14="http://schemas.microsoft.com/office/powerpoint/2010/main" val="11448427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484784"/>
            <a:ext cx="3096344" cy="4452837"/>
          </a:xfrm>
          <a:prstGeom prst="rect">
            <a:avLst/>
          </a:prstGeom>
        </p:spPr>
      </p:pic>
      <p:sp>
        <p:nvSpPr>
          <p:cNvPr id="7" name="Прямоугольник 6"/>
          <p:cNvSpPr/>
          <p:nvPr/>
        </p:nvSpPr>
        <p:spPr>
          <a:xfrm>
            <a:off x="4932040" y="1271804"/>
            <a:ext cx="3672408" cy="4819524"/>
          </a:xfrm>
          <a:prstGeom prst="rect">
            <a:avLst/>
          </a:prstGeom>
        </p:spPr>
        <p:txBody>
          <a:bodyPr wrap="square">
            <a:spAutoFit/>
          </a:bodyPr>
          <a:lstStyle/>
          <a:p>
            <a:pPr algn="just">
              <a:lnSpc>
                <a:spcPct val="107000"/>
              </a:lnSpc>
              <a:spcAft>
                <a:spcPts val="800"/>
              </a:spcAft>
            </a:pPr>
            <a:r>
              <a:rPr lang="ru-RU" i="1" dirty="0">
                <a:latin typeface="Times New Roman" panose="02020603050405020304" pitchFamily="18" charset="0"/>
                <a:ea typeface="Calibri" panose="020F0502020204030204" pitchFamily="34" charset="0"/>
                <a:cs typeface="Times New Roman" panose="02020603050405020304" pitchFamily="18" charset="0"/>
              </a:rPr>
              <a:t>Практикум состоит из трех разделов и 16 практических занятий, посвященных определенным темам и включающих задания и задачи, которые способствуют более глубокой проработке ключевых вопросов маркетинговых исследований. Задачи и задания составлены таким образом, чтобы студенты могли закрепить теоретические знания, получить первичные навыки в их решении и повысить уровень умений, приобретенных в период производственной практики.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755576" y="404664"/>
            <a:ext cx="7632848"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Гришина, В.Т. Маркетинговые исследования. Практикум / В.Т. Гришина. - М.: Вузовский учебник, Инфра-М, 2014. - 58 с.</a:t>
            </a:r>
          </a:p>
        </p:txBody>
      </p:sp>
      <p:sp>
        <p:nvSpPr>
          <p:cNvPr id="9" name="Прямоугольник 8"/>
          <p:cNvSpPr/>
          <p:nvPr/>
        </p:nvSpPr>
        <p:spPr>
          <a:xfrm>
            <a:off x="1043608" y="6315660"/>
            <a:ext cx="7056784"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69099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0" y="1747785"/>
            <a:ext cx="2808312" cy="4234172"/>
          </a:xfrm>
          <a:prstGeom prst="rect">
            <a:avLst/>
          </a:prstGeom>
        </p:spPr>
      </p:pic>
      <p:sp>
        <p:nvSpPr>
          <p:cNvPr id="6" name="Прямоугольник 5"/>
          <p:cNvSpPr/>
          <p:nvPr/>
        </p:nvSpPr>
        <p:spPr>
          <a:xfrm>
            <a:off x="539552" y="332656"/>
            <a:ext cx="8208912"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Евсеев, В.О. Деловые игры по формированию экономических компетенций: учебное пособие / В.О. Евсеев. - М.: Вузовский учебник, Инфра-М, 2012. - 254 с.</a:t>
            </a:r>
          </a:p>
        </p:txBody>
      </p:sp>
      <p:sp>
        <p:nvSpPr>
          <p:cNvPr id="7" name="Прямоугольник 6"/>
          <p:cNvSpPr/>
          <p:nvPr/>
        </p:nvSpPr>
        <p:spPr>
          <a:xfrm>
            <a:off x="4499992" y="1233382"/>
            <a:ext cx="4320480" cy="5262979"/>
          </a:xfrm>
          <a:prstGeom prst="rect">
            <a:avLst/>
          </a:prstGeom>
        </p:spPr>
        <p:txBody>
          <a:bodyPr wrap="square">
            <a:spAutoFit/>
          </a:bodyPr>
          <a:lstStyle/>
          <a:p>
            <a:pPr algn="just">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Деловые игры являются активной формой приобретения социально-экономической компетентности. В учебном пособии рассмотрены компьютерные деловые игры, а также те дисциплины, которые являются составной частью деловых игр: теория и методология формирования компетентности; теория принятия решений; теория и методология формирования экономического мышления; теория и методология построения деловых игр. В последней главе приведены разработанные компьютерные деловые игры, способствующие формированию социально-экономической компетентности: «Экономические основы жизненных сил молодежи», «Разработка бизнес-планов молодежных проектов», «Планирование бюджета молодой семьи», «Экономические механизмы развития молодежного потенциала». Основу деловых игр составляют социоэкономические зависимости, что позволяет в диалоговом режиме рассматривать как реальные, так и любые исследовательские и гипотетические ситуации, предназначенные для развития экономического мышления и экономических компетенций.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539552" y="6238728"/>
            <a:ext cx="4572000" cy="619272"/>
          </a:xfrm>
          <a:prstGeom prst="rect">
            <a:avLst/>
          </a:prstGeom>
        </p:spPr>
        <p:txBody>
          <a:bodyPr>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894504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404664"/>
            <a:ext cx="7848872"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Макроэкономика: учебник и практикум / под ред. Г.А. Родиной. - М.: Юрайт, 2014. - 462 с.</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07593"/>
            <a:ext cx="3096344" cy="4714534"/>
          </a:xfrm>
          <a:prstGeom prst="rect">
            <a:avLst/>
          </a:prstGeom>
        </p:spPr>
      </p:pic>
      <p:sp>
        <p:nvSpPr>
          <p:cNvPr id="7" name="Прямоугольник 6"/>
          <p:cNvSpPr/>
          <p:nvPr/>
        </p:nvSpPr>
        <p:spPr>
          <a:xfrm>
            <a:off x="3960440" y="1287342"/>
            <a:ext cx="4572000" cy="4834785"/>
          </a:xfrm>
          <a:prstGeom prst="rect">
            <a:avLst/>
          </a:prstGeom>
        </p:spPr>
        <p:txBody>
          <a:bodyPr>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Учебник охватывает всю стандартную проблематику дисциплины «Макроэкономика». Цель данного учебного издания состоит в формировании у студентов профессиональных, функциональных когнитивных компетенций, необходимых ему для дальнейшего обучения и успешной деятельности в экономической сфере. Теоретический материал изложен кратко и чётко, проиллюстрирован наглядными табличными и графическими примерами, позволяющими получить необходимые экономистам навыки системного анализа макроэкономических процессов и явлений. Учебник содержит контрольные вопросы, а также практикум, включающий тестовые задания и задачи, рассчитанные как на индивидуальную, так и на групповую форму занятий.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151620" y="6381328"/>
            <a:ext cx="6912768"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94746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274" y="1844824"/>
            <a:ext cx="3096344" cy="4204526"/>
          </a:xfrm>
          <a:prstGeom prst="rect">
            <a:avLst/>
          </a:prstGeom>
        </p:spPr>
      </p:pic>
      <p:sp>
        <p:nvSpPr>
          <p:cNvPr id="6" name="Прямоугольник 5"/>
          <p:cNvSpPr/>
          <p:nvPr/>
        </p:nvSpPr>
        <p:spPr>
          <a:xfrm>
            <a:off x="539552" y="404664"/>
            <a:ext cx="8280920"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Малюк, В.И. Менеджмент: деловые ситуации, практические задания, курсовое проектирование: практикум / В.И. Малюк. - М.: КНОРУС, 2010. - 304 с.</a:t>
            </a:r>
          </a:p>
        </p:txBody>
      </p:sp>
      <p:sp>
        <p:nvSpPr>
          <p:cNvPr id="7" name="Прямоугольник 6"/>
          <p:cNvSpPr/>
          <p:nvPr/>
        </p:nvSpPr>
        <p:spPr>
          <a:xfrm>
            <a:off x="4248472" y="1682514"/>
            <a:ext cx="4572000" cy="4523161"/>
          </a:xfrm>
          <a:prstGeom prst="rect">
            <a:avLst/>
          </a:prstGeom>
        </p:spPr>
        <p:txBody>
          <a:bodyPr>
            <a:spAutoFit/>
          </a:bodyPr>
          <a:lstStyle/>
          <a:p>
            <a:pPr algn="just">
              <a:lnSpc>
                <a:spcPct val="107000"/>
              </a:lnSpc>
              <a:spcAft>
                <a:spcPts val="800"/>
              </a:spcAft>
            </a:pPr>
            <a:r>
              <a:rPr lang="ru-RU" i="1" dirty="0">
                <a:latin typeface="Times New Roman" panose="02020603050405020304" pitchFamily="18" charset="0"/>
                <a:ea typeface="Calibri" panose="020F0502020204030204" pitchFamily="34" charset="0"/>
                <a:cs typeface="Times New Roman" panose="02020603050405020304" pitchFamily="18" charset="0"/>
              </a:rPr>
              <a:t>Содержится системное изложение практических заданий, деловых ситуаций и заданий на курсовое проектирование, позволяющее студентам всех форм обучения более качественно освоить дисциплины «Менеджмент», «Производственный менеджмент», «Организация стратегического развития», преподаваемые как в экономических вузах, так и в рамках экономических специальностей в технических вузах России. Материал хорошо структурирован, содержит примеры решений, а также варианты заданий для проведения практических занятий.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151620" y="6367985"/>
            <a:ext cx="7056784"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33441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84" y="1561473"/>
            <a:ext cx="2880320" cy="4200227"/>
          </a:xfrm>
          <a:prstGeom prst="rect">
            <a:avLst/>
          </a:prstGeom>
        </p:spPr>
      </p:pic>
      <p:sp>
        <p:nvSpPr>
          <p:cNvPr id="6" name="Прямоугольник 5"/>
          <p:cNvSpPr/>
          <p:nvPr/>
        </p:nvSpPr>
        <p:spPr>
          <a:xfrm>
            <a:off x="467544" y="404664"/>
            <a:ext cx="8208912"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Маркетинг коммерции (практикум): учебное пособие / под ред. И.М. Синяевой. - М.: Инфра-М, 2013. - 184 с.</a:t>
            </a:r>
          </a:p>
        </p:txBody>
      </p:sp>
      <p:sp>
        <p:nvSpPr>
          <p:cNvPr id="7" name="Прямоугольник 6"/>
          <p:cNvSpPr/>
          <p:nvPr/>
        </p:nvSpPr>
        <p:spPr>
          <a:xfrm>
            <a:off x="5220072" y="1772816"/>
            <a:ext cx="3456384" cy="3369256"/>
          </a:xfrm>
          <a:prstGeom prst="rect">
            <a:avLst/>
          </a:prstGeom>
        </p:spPr>
        <p:txBody>
          <a:bodyPr wrap="square">
            <a:spAutoFit/>
          </a:bodyPr>
          <a:lstStyle/>
          <a:p>
            <a:pPr algn="ctr">
              <a:lnSpc>
                <a:spcPct val="107000"/>
              </a:lnSpc>
              <a:spcAft>
                <a:spcPts val="80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Содержит элементы, необходимые для формирования профессиональных компетенций на основе системного подхода, а также понятийный аппарат, тесты, логические и ситуационные задачи, вопросы для обсуждения.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980728" y="6381328"/>
            <a:ext cx="7182544"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790935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9573"/>
            <a:ext cx="2736304" cy="3900858"/>
          </a:xfrm>
          <a:prstGeom prst="rect">
            <a:avLst/>
          </a:prstGeom>
        </p:spPr>
      </p:pic>
      <p:sp>
        <p:nvSpPr>
          <p:cNvPr id="6" name="Прямоугольник 5"/>
          <p:cNvSpPr/>
          <p:nvPr/>
        </p:nvSpPr>
        <p:spPr>
          <a:xfrm>
            <a:off x="539552" y="404664"/>
            <a:ext cx="8136904" cy="1277850"/>
          </a:xfrm>
          <a:prstGeom prst="rect">
            <a:avLst/>
          </a:prstGeom>
        </p:spPr>
        <p:txBody>
          <a:bodyPr wrap="square">
            <a:spAutoFit/>
          </a:bodyPr>
          <a:lstStyle/>
          <a:p>
            <a:pPr>
              <a:lnSpc>
                <a:spcPct val="107000"/>
              </a:lnSpc>
              <a:spcAft>
                <a:spcPts val="80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Маркетинговые исследование. Теория и практика: учебник / под ред. О.Н. Романенковой. – М.: Юрайт, 2014. – 315 с. – (Бакалавр. Базовый курс).</a:t>
            </a:r>
          </a:p>
        </p:txBody>
      </p:sp>
      <p:sp>
        <p:nvSpPr>
          <p:cNvPr id="7" name="Прямоугольник 6"/>
          <p:cNvSpPr/>
          <p:nvPr/>
        </p:nvSpPr>
        <p:spPr>
          <a:xfrm>
            <a:off x="4104456" y="1714322"/>
            <a:ext cx="4572000" cy="4031360"/>
          </a:xfrm>
          <a:prstGeom prst="rect">
            <a:avLst/>
          </a:prstGeom>
        </p:spPr>
        <p:txBody>
          <a:bodyPr>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В учебнике обобщен отечественный и зарубежный опыт маркетинговых исследований на российском рынке. Описаны методы исследования потребителей, рынка, внутренней и внешней маркетинговой среды. Раскрыты типы, функции и сама технология проведения маркетинговых исследований. Показано, каким образом создается комплексная система сбора, хранения и обработки информации, которая позволяет вырабатывать конкретные практические рекомендации по увеличению рыночной доли предприятия. Приведены практические примеры разработки специальных маркетинговых программ. В издание включены контрольные вопросы, задания и тесты.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151620" y="6309320"/>
            <a:ext cx="6912768"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39410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70" y="1768025"/>
            <a:ext cx="2946417" cy="3943818"/>
          </a:xfrm>
          <a:prstGeom prst="rect">
            <a:avLst/>
          </a:prstGeom>
        </p:spPr>
      </p:pic>
      <p:sp>
        <p:nvSpPr>
          <p:cNvPr id="6" name="Прямоугольник 5"/>
          <p:cNvSpPr/>
          <p:nvPr/>
        </p:nvSpPr>
        <p:spPr>
          <a:xfrm>
            <a:off x="611560" y="332656"/>
            <a:ext cx="7992888"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Маркетинговые коммуникации: учебник и практикум / под ред. О.Н. Романенковой. - М.: Юрайт, 2014. – 456 с. - (Бакалавр. Прикладной курс).</a:t>
            </a:r>
          </a:p>
        </p:txBody>
      </p:sp>
      <p:sp>
        <p:nvSpPr>
          <p:cNvPr id="7" name="Прямоугольник 6"/>
          <p:cNvSpPr/>
          <p:nvPr/>
        </p:nvSpPr>
        <p:spPr>
          <a:xfrm>
            <a:off x="4211960" y="1700808"/>
            <a:ext cx="4572000" cy="4011034"/>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В учебнике раскрываются содержание и специфика маркетинговых коммуникаций в организациях сферы товарного обращения, промышленного производства, сферы услуг. В издании удачно сочетается теория и практика. Книга содержит примеры из практической деятельности российских и международных предприятий и бизнес-кейсы, которые позволят разобрать проблемную ситуацию на конкретном примере. Авторы учебника имеют большой теоретический и практический опыт работы в сфере маркетинга, исследований, рекламы и PR, интернет-коммуникаций, в области преподавания данных дисциплин в высшей школе. Систематизация и доступность изложения делают учебник хорошим практическим пособием не только для студентов вузов, но и для тех, кто непосредственно начал свою деятельность в сфере маркетинговых коммуникаций.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295636" y="6381328"/>
            <a:ext cx="6624736"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43036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00808"/>
            <a:ext cx="2664296" cy="4029582"/>
          </a:xfrm>
          <a:prstGeom prst="rect">
            <a:avLst/>
          </a:prstGeom>
        </p:spPr>
      </p:pic>
      <p:sp>
        <p:nvSpPr>
          <p:cNvPr id="6" name="Прямоугольник 5"/>
          <p:cNvSpPr/>
          <p:nvPr/>
        </p:nvSpPr>
        <p:spPr>
          <a:xfrm>
            <a:off x="395536" y="332656"/>
            <a:ext cx="8208912" cy="1277850"/>
          </a:xfrm>
          <a:prstGeom prst="rect">
            <a:avLst/>
          </a:prstGeom>
        </p:spPr>
        <p:txBody>
          <a:bodyPr wrap="square">
            <a:spAutoFit/>
          </a:bodyPr>
          <a:lstStyle/>
          <a:p>
            <a:pPr>
              <a:lnSpc>
                <a:spcPct val="107000"/>
              </a:lnSpc>
              <a:spcAft>
                <a:spcPts val="0"/>
              </a:spcAft>
            </a:pPr>
            <a:r>
              <a:rPr lang="ru-RU" sz="24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Мокий</a:t>
            </a: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М.С. Экономика фирмы: учебник / М.С. </a:t>
            </a:r>
            <a:r>
              <a:rPr lang="ru-RU" sz="24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Мокий</a:t>
            </a: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О.В. </a:t>
            </a:r>
            <a:r>
              <a:rPr lang="ru-RU" sz="24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Азоева</a:t>
            </a: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В.С. Ивановский; под ред. М.С. </a:t>
            </a:r>
            <a:r>
              <a:rPr lang="ru-RU" sz="24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Мокия</a:t>
            </a: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 М.: Юрайт, 2012. - 335 с. - (Бакалавр. Базовый курс).</a:t>
            </a:r>
          </a:p>
        </p:txBody>
      </p:sp>
      <p:sp>
        <p:nvSpPr>
          <p:cNvPr id="7" name="Прямоугольник 6"/>
          <p:cNvSpPr/>
          <p:nvPr/>
        </p:nvSpPr>
        <p:spPr>
          <a:xfrm>
            <a:off x="3923928" y="1700808"/>
            <a:ext cx="4572000" cy="4011034"/>
          </a:xfrm>
          <a:prstGeom prst="rect">
            <a:avLst/>
          </a:prstGeom>
        </p:spPr>
        <p:txBody>
          <a:bodyPr>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В учебнике изложены сущностные вопросы возникновения и деятельности фирмы и эффективного управления ею. Основной упор сделан на понимание тех аспектов, которые являются общими для любых фирм, независимо от форм собственности и отраслевой принадлежности. Для удобства читателей в тексте выделены ключевые понятия и определения по теме, которые необходимо знать и понимать. Каждая тема содержит вопросы и задания для самопроверки и закрепления знаний. В конце каждой главы дается резюме, обобщающее материал, изложенный в параграфах. В заключение теоретического раздела приводится краткое изложение его основных положений, которое поможет сформировать у читателя общее представление о предмете и «ухватить» основную идею. Предлагаемый практикум позволит студентам закрепить теоретические знания.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079612" y="6381328"/>
            <a:ext cx="6840760"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222181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300100"/>
            <a:ext cx="2808312" cy="4282676"/>
          </a:xfrm>
          <a:prstGeom prst="rect">
            <a:avLst/>
          </a:prstGeom>
        </p:spPr>
      </p:pic>
      <p:sp>
        <p:nvSpPr>
          <p:cNvPr id="6" name="Прямоугольник 5"/>
          <p:cNvSpPr/>
          <p:nvPr/>
        </p:nvSpPr>
        <p:spPr>
          <a:xfrm>
            <a:off x="683568" y="298893"/>
            <a:ext cx="7704856"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Практический менеджмент: учебное пособие / под ред. Э.М. Короткова. - М.: Инфра-М, 2015. - 330 с.</a:t>
            </a:r>
          </a:p>
        </p:txBody>
      </p:sp>
      <p:sp>
        <p:nvSpPr>
          <p:cNvPr id="7" name="Прямоугольник 6"/>
          <p:cNvSpPr/>
          <p:nvPr/>
        </p:nvSpPr>
        <p:spPr>
          <a:xfrm>
            <a:off x="3816424" y="1181571"/>
            <a:ext cx="4572000" cy="4401205"/>
          </a:xfrm>
          <a:prstGeom prst="rect">
            <a:avLst/>
          </a:prstGeom>
        </p:spPr>
        <p:txBody>
          <a:bodyPr>
            <a:spAutoFit/>
          </a:bodyPr>
          <a:lstStyle/>
          <a:p>
            <a:r>
              <a:rPr lang="ru-RU" sz="1400" i="1" dirty="0">
                <a:latin typeface="Times New Roman" panose="02020603050405020304" pitchFamily="18" charset="0"/>
                <a:ea typeface="Calibri" panose="020F0502020204030204" pitchFamily="34" charset="0"/>
                <a:cs typeface="Times New Roman" panose="02020603050405020304" pitchFamily="18" charset="0"/>
              </a:rPr>
              <a:t>Рассмотрен широкий круг вопросов, касающихся управления современными предприятиями: в том числе организация управленческого труда, целеполагание и планирование, мотивация труда, контроль, принятие управленческих решений, управление индивидуумами, группами работников и формирование команд, источники власти в управлении предприятиями, лидерство, коммуникации и коммуникативные навыки, организационные изменения и развитие, этика менеджмента. Модульное построение учебного пособия позволяет сочетать теоретическое изучение вопросов управления предприятиями с решением практических задач. Каждый модуль содержит теоретическую часть, в которой излагаются основные понятия и современные взгляды на проблемы управления, и практическую часть, включающую в себя карту памяти по теме, упражнения для занятий в аудитории и упражнения для самостоятельной работы, итоговый тест по теме, глоссарий, список рекомендуемой литературы и интернет-сайтов. </a:t>
            </a:r>
          </a:p>
        </p:txBody>
      </p:sp>
      <p:sp>
        <p:nvSpPr>
          <p:cNvPr id="8" name="Прямоугольник 7"/>
          <p:cNvSpPr/>
          <p:nvPr/>
        </p:nvSpPr>
        <p:spPr>
          <a:xfrm>
            <a:off x="883808" y="6287552"/>
            <a:ext cx="7304376"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1663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260648"/>
            <a:ext cx="7043208" cy="504056"/>
          </a:xfrm>
        </p:spPr>
        <p:txBody>
          <a:bodyPr/>
          <a:lstStyle/>
          <a:p>
            <a:pPr algn="ctr"/>
            <a:r>
              <a:rPr lang="ru-RU" sz="2800" dirty="0" smtClean="0"/>
              <a:t>В фонде библиотеки имеются также:</a:t>
            </a:r>
            <a:endParaRPr lang="ru-RU" sz="2800" dirty="0"/>
          </a:p>
        </p:txBody>
      </p:sp>
      <p:sp>
        <p:nvSpPr>
          <p:cNvPr id="5" name="Прямоугольник 4"/>
          <p:cNvSpPr/>
          <p:nvPr/>
        </p:nvSpPr>
        <p:spPr>
          <a:xfrm>
            <a:off x="892804" y="764704"/>
            <a:ext cx="7632848" cy="6252033"/>
          </a:xfrm>
          <a:prstGeom prst="rect">
            <a:avLst/>
          </a:prstGeom>
        </p:spPr>
        <p:txBody>
          <a:bodyPr wrap="square">
            <a:spAutoFit/>
          </a:bodyPr>
          <a:lstStyle/>
          <a:p>
            <a:pP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Борисов, Е.Ф. Экономика: учебник и практикум для вузов / Е.Ф. Борисов. - М.: Юрайт, ИД Юрайт, 2010. - 596 с</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ru-RU" sz="14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ru-RU" sz="1400" b="1" dirty="0">
                <a:latin typeface="Times New Roman" panose="02020603050405020304" pitchFamily="18" charset="0"/>
                <a:cs typeface="Times New Roman" panose="02020603050405020304" pitchFamily="18" charset="0"/>
              </a:rPr>
              <a:t>Карпова, С.В. Практикум по международному маркетингу: учебное пособие / С.В. Карпова. - 2-е изд., стереотип. - М.: КНОРУС, 2010. - 200 с</a:t>
            </a:r>
            <a:r>
              <a:rPr lang="ru-RU" sz="1400" b="1" dirty="0" smtClean="0">
                <a:latin typeface="Times New Roman" panose="02020603050405020304" pitchFamily="18" charset="0"/>
                <a:cs typeface="Times New Roman" panose="02020603050405020304" pitchFamily="18" charset="0"/>
              </a:rPr>
              <a:t>.</a:t>
            </a:r>
          </a:p>
          <a:p>
            <a:pPr>
              <a:lnSpc>
                <a:spcPct val="107000"/>
              </a:lnSpc>
            </a:pP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Менеджмент: кейсы, тренинги, деловые игры. Практикум: учебное пособие / под ред. В.А. Алешина, Т.Ю. Анопченко. - М.: Издательско-торговая корпорация "Дашков и К", 2013. – 282 с.</a:t>
            </a: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Мясникова Е.Б. Экономика предприятия. Практикум: учебное пособие / Е.Б. Мясникова. – Тула: Изд-во ТГПУ им. Л.Н. Толстого, 2011. – 2011. – 180 с</a:t>
            </a:r>
            <a:r>
              <a:rPr lang="ru-RU" sz="1400" b="1" dirty="0" smtClean="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Практикум по логистике: учебное пособие / под ред. Б.А. Аникина. - 2-е изд., перераб. и доп. - М.: Инфра-М, 2012. - 280 с. - (Серия "Высшее образование").</a:t>
            </a: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Практический менеджмент: учебное пособие / под ред. Э.М. Короткова. - М.: Инфра-М, 2015. - 330 с.</a:t>
            </a: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a:lnSpc>
                <a:spcPct val="107000"/>
              </a:lnSpc>
            </a:pPr>
            <a:r>
              <a:rPr lang="ru-RU" sz="1400" b="1" dirty="0">
                <a:latin typeface="Times New Roman" panose="02020603050405020304" pitchFamily="18" charset="0"/>
                <a:cs typeface="Times New Roman" panose="02020603050405020304" pitchFamily="18" charset="0"/>
              </a:rPr>
              <a:t>Синяева, И.М. Практикум по маркетингу: учебное пособие / И.М. Синяева, С.В. Земляк, В.В. Синяев; под ред. Л.П. Дашкова. - 3-е изд. - М.: Издательско-торговая корпорация "Дашков и К", 2010. - 240 с</a:t>
            </a:r>
            <a:r>
              <a:rPr lang="ru-RU" sz="1400" b="1" dirty="0" smtClean="0">
                <a:latin typeface="Times New Roman" panose="02020603050405020304" pitchFamily="18" charset="0"/>
                <a:cs typeface="Times New Roman" panose="02020603050405020304" pitchFamily="18" charset="0"/>
              </a:rPr>
              <a:t>.</a:t>
            </a:r>
          </a:p>
          <a:p>
            <a:pPr>
              <a:lnSpc>
                <a:spcPct val="107000"/>
              </a:lnSpc>
            </a:pPr>
            <a:endParaRPr lang="ru-RU" sz="1400" b="1" dirty="0" smtClean="0">
              <a:latin typeface="Times New Roman" panose="02020603050405020304" pitchFamily="18" charset="0"/>
              <a:cs typeface="Times New Roman" panose="02020603050405020304" pitchFamily="18" charset="0"/>
            </a:endParaRPr>
          </a:p>
          <a:p>
            <a:pPr>
              <a:lnSpc>
                <a:spcPct val="107000"/>
              </a:lnSpc>
            </a:pP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Экономическая теория: основные понятия, тесты и задачи: учебно-методический комплекс / под ред. В.И. Кушлина, Г.Ю. Ивлевой. - 2-е изд., стереотип. – М.: Издательство РАГС, 2010. - 338 с.</a:t>
            </a:r>
            <a:endParaRPr lang="ru-RU" sz="1400" dirty="0">
              <a:latin typeface="Times New Roman" panose="02020603050405020304" pitchFamily="18" charset="0"/>
              <a:cs typeface="Times New Roman" panose="02020603050405020304" pitchFamily="18" charset="0"/>
            </a:endParaRPr>
          </a:p>
          <a:p>
            <a:pPr>
              <a:lnSpc>
                <a:spcPct val="107000"/>
              </a:lnSpc>
            </a:pPr>
            <a:endParaRPr lang="ru-RU" sz="1100" dirty="0"/>
          </a:p>
          <a:p>
            <a:pP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2869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7"/>
            <a:ext cx="8784975" cy="1440160"/>
          </a:xfrm>
        </p:spPr>
        <p:txBody>
          <a:bodyPr/>
          <a:lstStyle/>
          <a:p>
            <a:pPr>
              <a:lnSpc>
                <a:spcPct val="107000"/>
              </a:lnSpc>
              <a:spcAft>
                <a:spcPts val="0"/>
              </a:spcAft>
            </a:pPr>
            <a:r>
              <a:rPr lang="ru-RU" sz="2400" dirty="0">
                <a:solidFill>
                  <a:schemeClr val="tx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Бабаев, Ю.А. Бухгалтерский финансовый учет: учебник / Ю.А. Бабаев, А.М. Петров, Л.Г. Макарова. - 3- е изд., перераб. и доп. - М.: Вузовский учебник, Инфра-М, 2011. - 587 с.</a:t>
            </a:r>
            <a:endParaRPr lang="ru-RU" sz="2400" dirty="0">
              <a:solidFill>
                <a:schemeClr val="tx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http://znanium.com/images/0473/473546.jpg"/>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6872"/>
            <a:ext cx="2520280" cy="3687503"/>
          </a:xfrm>
          <a:prstGeom prst="rect">
            <a:avLst/>
          </a:prstGeom>
          <a:noFill/>
          <a:ln>
            <a:noFill/>
          </a:ln>
        </p:spPr>
      </p:pic>
      <p:sp>
        <p:nvSpPr>
          <p:cNvPr id="8" name="Прямоугольник 7"/>
          <p:cNvSpPr/>
          <p:nvPr/>
        </p:nvSpPr>
        <p:spPr>
          <a:xfrm>
            <a:off x="3275856" y="2276872"/>
            <a:ext cx="5544615" cy="2862322"/>
          </a:xfrm>
          <a:prstGeom prst="rect">
            <a:avLst/>
          </a:prstGeom>
        </p:spPr>
        <p:txBody>
          <a:bodyPr wrap="square">
            <a:spAutoFit/>
          </a:bodyPr>
          <a:lstStyle/>
          <a:p>
            <a:r>
              <a:rPr lang="ru-RU" i="1" dirty="0">
                <a:latin typeface="Times New Roman" panose="02020603050405020304" pitchFamily="18" charset="0"/>
                <a:ea typeface="Calibri" panose="020F0502020204030204" pitchFamily="34" charset="0"/>
              </a:rPr>
              <a:t>Материал учебника позволяет изучить правила организации и ведения бухгалтерского учета имущества, источников его финансирования, доходов, расходов и финансовых результатов в целях использования учетной информации в управлении хозяйствующими субъектами. Учебник иллюстрирован таблицами, рисунками, бухгалтерскими схемами, примерами практических ситуаций. В каждой главе даются контрольные вопросы, тесты, варианты ответов. </a:t>
            </a:r>
            <a:endParaRPr lang="ru-RU" dirty="0"/>
          </a:p>
        </p:txBody>
      </p:sp>
      <p:sp>
        <p:nvSpPr>
          <p:cNvPr id="9" name="Прямоугольник 8"/>
          <p:cNvSpPr/>
          <p:nvPr/>
        </p:nvSpPr>
        <p:spPr>
          <a:xfrm>
            <a:off x="1259631" y="6290528"/>
            <a:ext cx="6768751"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296" y="255083"/>
            <a:ext cx="7800867" cy="1496623"/>
          </a:xfrm>
        </p:spPr>
        <p:txBody>
          <a:bodyPr/>
          <a:lstStyle/>
          <a:p>
            <a:pP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Дубоносов, Е.С. Судебная бухгалтерия: учебник и практикум / Е.С. Дубоносов. - М.: Юрайт, 2015. - 435 с.</a:t>
            </a:r>
            <a:r>
              <a:rPr lang="ru-RU" sz="2400" dirty="0">
                <a:effectLst/>
                <a:latin typeface="Calibri" panose="020F0502020204030204" pitchFamily="34" charset="0"/>
                <a:ea typeface="Calibri" panose="020F0502020204030204" pitchFamily="34" charset="0"/>
                <a:cs typeface="Times New Roman" panose="02020603050405020304" pitchFamily="18" charset="0"/>
              </a:rPr>
              <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96" y="1751706"/>
            <a:ext cx="2664296" cy="4090636"/>
          </a:xfrm>
          <a:prstGeom prst="rect">
            <a:avLst/>
          </a:prstGeom>
        </p:spPr>
      </p:pic>
      <p:sp>
        <p:nvSpPr>
          <p:cNvPr id="6" name="Прямоугольник 5"/>
          <p:cNvSpPr/>
          <p:nvPr/>
        </p:nvSpPr>
        <p:spPr>
          <a:xfrm>
            <a:off x="3840163" y="1860596"/>
            <a:ext cx="4572000" cy="3698577"/>
          </a:xfrm>
          <a:prstGeom prst="rect">
            <a:avLst/>
          </a:prstGeom>
        </p:spPr>
        <p:txBody>
          <a:bodyPr>
            <a:spAutoFit/>
          </a:bodyPr>
          <a:lstStyle/>
          <a:p>
            <a:pPr algn="just">
              <a:lnSpc>
                <a:spcPct val="107000"/>
              </a:lnSpc>
              <a:spcAft>
                <a:spcPts val="80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В настоящем издании изложены теоретические основы по курсу «Судебная бухгалтерия».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Данное пособие хорошая база для изучения курса и подготовки к текущей и итоговой аттестации по дисциплине.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213165" y="6482725"/>
            <a:ext cx="6597127" cy="355803"/>
          </a:xfrm>
          <a:prstGeom prst="rect">
            <a:avLst/>
          </a:prstGeom>
        </p:spPr>
        <p:txBody>
          <a:bodyPr wrap="non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732448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536" y="404664"/>
            <a:ext cx="8496944" cy="1673022"/>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latin typeface="Times New Roman" panose="02020603050405020304" pitchFamily="18" charset="0"/>
                <a:ea typeface="Calibri" panose="020F0502020204030204" pitchFamily="34" charset="0"/>
                <a:cs typeface="Times New Roman" panose="02020603050405020304" pitchFamily="18" charset="0"/>
              </a:rPr>
              <a:t>Ефимова, М.Р. Практикум по общей теории статистики: учебное пособие / М.Р. Ефимова, Е.В. Петрова, О.И. </a:t>
            </a:r>
            <a:r>
              <a:rPr lang="ru-RU" sz="2400" spc="-150" dirty="0" err="1">
                <a:ln w="3175">
                  <a:noFill/>
                </a:ln>
                <a:gradFill flip="none" rotWithShape="1">
                  <a:gsLst>
                    <a:gs pos="0">
                      <a:srgbClr val="FFFFB9"/>
                    </a:gs>
                    <a:gs pos="36000">
                      <a:srgbClr val="FFFF99"/>
                    </a:gs>
                    <a:gs pos="86000">
                      <a:srgbClr val="F6AE1E"/>
                    </a:gs>
                  </a:gsLst>
                  <a:lin ang="5400000" scaled="0"/>
                  <a:tileRect/>
                </a:gradFill>
                <a:latin typeface="Times New Roman" panose="02020603050405020304" pitchFamily="18" charset="0"/>
                <a:ea typeface="Calibri" panose="020F0502020204030204" pitchFamily="34" charset="0"/>
                <a:cs typeface="Times New Roman" panose="02020603050405020304" pitchFamily="18" charset="0"/>
              </a:rPr>
              <a:t>Ганченко</a:t>
            </a:r>
            <a:r>
              <a:rPr lang="ru-RU" sz="2400" spc="-150" dirty="0">
                <a:ln w="3175">
                  <a:noFill/>
                </a:ln>
                <a:gradFill flip="none" rotWithShape="1">
                  <a:gsLst>
                    <a:gs pos="0">
                      <a:srgbClr val="FFFFB9"/>
                    </a:gs>
                    <a:gs pos="36000">
                      <a:srgbClr val="FFFF99"/>
                    </a:gs>
                    <a:gs pos="86000">
                      <a:srgbClr val="F6AE1E"/>
                    </a:gs>
                  </a:gsLst>
                  <a:lin ang="5400000" scaled="0"/>
                  <a:tileRect/>
                </a:gradFill>
                <a:latin typeface="Times New Roman" panose="02020603050405020304" pitchFamily="18" charset="0"/>
                <a:ea typeface="Calibri" panose="020F0502020204030204" pitchFamily="34" charset="0"/>
                <a:cs typeface="Times New Roman" panose="02020603050405020304" pitchFamily="18" charset="0"/>
              </a:rPr>
              <a:t>; под ред. М.Р. Ефимовой. - 3-е изд., перераб. и доп. - М.: Юрайт, 2013. - 364 с. - (Серия: Бакалавр. Базовый курс).</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50" y="2210827"/>
            <a:ext cx="2664296" cy="3778093"/>
          </a:xfrm>
          <a:prstGeom prst="rect">
            <a:avLst/>
          </a:prstGeom>
        </p:spPr>
      </p:pic>
      <p:sp>
        <p:nvSpPr>
          <p:cNvPr id="8" name="Прямоугольник 7"/>
          <p:cNvSpPr/>
          <p:nvPr/>
        </p:nvSpPr>
        <p:spPr>
          <a:xfrm>
            <a:off x="3995936" y="2077686"/>
            <a:ext cx="4896544" cy="4044377"/>
          </a:xfrm>
          <a:prstGeom prst="rect">
            <a:avLst/>
          </a:prstGeom>
        </p:spPr>
        <p:txBody>
          <a:bodyPr wrap="square">
            <a:spAutoFit/>
          </a:bodyPr>
          <a:lstStyle/>
          <a:p>
            <a:pPr algn="just">
              <a:lnSpc>
                <a:spcPct val="107000"/>
              </a:lnSpc>
              <a:spcAft>
                <a:spcPts val="80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Практикум состоит из трех разделов, соответствующих темам курса общей теории статистики. Каждый раздел построен так, что сначала излагается теория по изучаемому материалу, приводятся краткие теоретические указания о методах расчета и анализа показателей. Затем рассматриваются типовые примеры с решениями и приводятся задачи для самостоятельной работы (большинство задач имеют ответы), которые позволяют студентам наиболее полно и глубоко изучить материал. При составлении задач были использованы данные статистических сборников и отчеты конкретных предприятий. В приложении представлены математико-статистические таблицы.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345444" y="6381328"/>
            <a:ext cx="6597127" cy="344069"/>
          </a:xfrm>
          <a:prstGeom prst="rect">
            <a:avLst/>
          </a:prstGeom>
        </p:spPr>
        <p:txBody>
          <a:bodyPr wrap="non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p>
        </p:txBody>
      </p:sp>
    </p:spTree>
    <p:extLst>
      <p:ext uri="{BB962C8B-B14F-4D97-AF65-F5344CB8AC3E}">
        <p14:creationId xmlns:p14="http://schemas.microsoft.com/office/powerpoint/2010/main" val="29521421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88640"/>
            <a:ext cx="8568952" cy="1277850"/>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latin typeface="Times New Roman" panose="02020603050405020304" pitchFamily="18" charset="0"/>
                <a:ea typeface="Calibri" panose="020F0502020204030204" pitchFamily="34" charset="0"/>
                <a:cs typeface="Times New Roman" panose="02020603050405020304" pitchFamily="18" charset="0"/>
              </a:rPr>
              <a:t>Климова, Н.В. Экономический анализ (теория, задачи, тесты, деловые игры): учебное пособие / Н.В. Климова. - М.: Вузовский учебник, 2014. - 287 с.</a:t>
            </a:r>
          </a:p>
        </p:txBody>
      </p:sp>
      <p:sp>
        <p:nvSpPr>
          <p:cNvPr id="6" name="Прямоугольник 5"/>
          <p:cNvSpPr/>
          <p:nvPr/>
        </p:nvSpPr>
        <p:spPr>
          <a:xfrm>
            <a:off x="4139952" y="1842398"/>
            <a:ext cx="4572000" cy="4027898"/>
          </a:xfrm>
          <a:prstGeom prst="rect">
            <a:avLst/>
          </a:prstGeom>
        </p:spPr>
        <p:txBody>
          <a:bodyPr>
            <a:spAutoFit/>
          </a:bodyPr>
          <a:lstStyle/>
          <a:p>
            <a:pPr algn="just">
              <a:lnSpc>
                <a:spcPct val="107000"/>
              </a:lnSpc>
              <a:spcAft>
                <a:spcPts val="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Учебное пособие раскрывает роль, предмет, методы и приемы экономического анализа, методологию анализа использования ресурсов и достигнутых результатов финансово-хозяйственной деятельности организаций, включая поиск экономических резервов; приведены контрольные вопросы, задания для самостоятельной работы студентов, деловые игры, тесты и задачи по дисциплине «Экономический анализ».</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899626"/>
            <a:ext cx="2952328" cy="3976558"/>
          </a:xfrm>
          <a:prstGeom prst="rect">
            <a:avLst/>
          </a:prstGeom>
        </p:spPr>
      </p:pic>
      <p:sp>
        <p:nvSpPr>
          <p:cNvPr id="8" name="Прямоугольник 7"/>
          <p:cNvSpPr/>
          <p:nvPr/>
        </p:nvSpPr>
        <p:spPr>
          <a:xfrm>
            <a:off x="1187624" y="6309320"/>
            <a:ext cx="6840760" cy="355803"/>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a:t>
            </a:r>
            <a:r>
              <a:rPr lang="en-US" sz="1600" dirty="0">
                <a:latin typeface="Calibri" panose="020F0502020204030204" pitchFamily="34" charset="0"/>
                <a:ea typeface="Calibri" panose="020F0502020204030204" pitchFamily="34" charset="0"/>
                <a:cs typeface="Times New Roman" panose="02020603050405020304" pitchFamily="18" charset="0"/>
              </a:rPr>
              <a:t>Znanium</a:t>
            </a:r>
            <a:r>
              <a:rPr lang="ru-RU" sz="16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076086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91072" y="260648"/>
            <a:ext cx="8352928" cy="882678"/>
          </a:xfrm>
          <a:prstGeom prst="rect">
            <a:avLst/>
          </a:prstGeom>
        </p:spPr>
        <p:txBody>
          <a:bodyPr wrap="square">
            <a:spAutoFit/>
          </a:bodyPr>
          <a:lstStyle/>
          <a:p>
            <a:pPr>
              <a:lnSpc>
                <a:spcPct val="107000"/>
              </a:lnSpc>
              <a:spcAft>
                <a:spcPts val="0"/>
              </a:spcAft>
            </a:pPr>
            <a:r>
              <a:rPr lang="ru-RU" sz="2400" spc="-150" dirty="0">
                <a:ln w="3175">
                  <a:noFill/>
                </a:ln>
                <a:gradFill flip="none" rotWithShape="1">
                  <a:gsLst>
                    <a:gs pos="0">
                      <a:srgbClr val="FFFFB9"/>
                    </a:gs>
                    <a:gs pos="36000">
                      <a:srgbClr val="FFFF99"/>
                    </a:gs>
                    <a:gs pos="86000">
                      <a:srgbClr val="F6AE1E"/>
                    </a:gs>
                  </a:gsLst>
                  <a:lin ang="5400000" scaled="0"/>
                  <a:tileRect/>
                </a:gradFill>
                <a:latin typeface="Times New Roman" panose="02020603050405020304" pitchFamily="18" charset="0"/>
                <a:ea typeface="Calibri" panose="020F0502020204030204" pitchFamily="34" charset="0"/>
                <a:cs typeface="Times New Roman" panose="02020603050405020304" pitchFamily="18" charset="0"/>
              </a:rPr>
              <a:t>Комплексный анализ хозяйственной деятельности: учебник и практикум / под ред. В.И. Бариленко. - М.: Юрайт, 2015. - 455 с.</a:t>
            </a:r>
          </a:p>
        </p:txBody>
      </p:sp>
      <p:sp>
        <p:nvSpPr>
          <p:cNvPr id="6" name="Прямоугольник 5"/>
          <p:cNvSpPr/>
          <p:nvPr/>
        </p:nvSpPr>
        <p:spPr>
          <a:xfrm>
            <a:off x="4211960" y="1340768"/>
            <a:ext cx="4572000" cy="4472058"/>
          </a:xfrm>
          <a:prstGeom prst="rect">
            <a:avLst/>
          </a:prstGeom>
        </p:spPr>
        <p:txBody>
          <a:bodyPr>
            <a:spAutoFit/>
          </a:bodyPr>
          <a:lstStyle/>
          <a:p>
            <a:pPr algn="just">
              <a:lnSpc>
                <a:spcPct val="107000"/>
              </a:lnSpc>
              <a:spcAft>
                <a:spcPts val="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В учебнике рассмотрены основные аспекты комплексного экономического анализа деятельности современного коммерческого предприятия. Содержание учебника во многом определяется влиянием научной школы кафедры экономического анализа Финансового университета при Правительстве Российской Федерации, связанной с исследованием проблем бизнеса-анализа на основе стейкхолдерского подхода. В издании нашли отражение многие концептуальные проблемы становления и развития современного экономического анализа. В результате обучения студенты получат системное представление о комплексном подходе к оценке хозяйственной деятельности современного коммерческого предприятия, методах аналитического обоснования управленческих решений. Издание содержит практикум, включающий задачи к каждой главе. В конце учебника прилагаются основные формы финансовой отчетности, служащие важным источником информации для проведения анализа.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C:\Users\b1\Pictures\обложки\7ff542183b0d860d1759844f650f2d7a.jpg"/>
          <p:cNvPicPr/>
          <p:nvPr/>
        </p:nvPicPr>
        <p:blipFill>
          <a:blip r:embed="rId2">
            <a:extLst>
              <a:ext uri="{28A0092B-C50C-407E-A947-70E740481C1C}">
                <a14:useLocalDpi xmlns:a14="http://schemas.microsoft.com/office/drawing/2010/main" val="0"/>
              </a:ext>
            </a:extLst>
          </a:blip>
          <a:srcRect/>
          <a:stretch>
            <a:fillRect/>
          </a:stretch>
        </p:blipFill>
        <p:spPr bwMode="auto">
          <a:xfrm>
            <a:off x="791072" y="1340768"/>
            <a:ext cx="3204864" cy="4472058"/>
          </a:xfrm>
          <a:prstGeom prst="rect">
            <a:avLst/>
          </a:prstGeom>
          <a:noFill/>
          <a:ln>
            <a:noFill/>
          </a:ln>
        </p:spPr>
      </p:pic>
      <p:sp>
        <p:nvSpPr>
          <p:cNvPr id="8" name="Прямоугольник 7"/>
          <p:cNvSpPr/>
          <p:nvPr/>
        </p:nvSpPr>
        <p:spPr>
          <a:xfrm>
            <a:off x="1668972" y="6309320"/>
            <a:ext cx="6597127" cy="344069"/>
          </a:xfrm>
          <a:prstGeom prst="rect">
            <a:avLst/>
          </a:prstGeom>
        </p:spPr>
        <p:txBody>
          <a:bodyPr wrap="none">
            <a:spAutoFit/>
          </a:bodyPr>
          <a:lstStyle/>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Книга представлена также в электронно-библиотечной системе «Юрайт»</a:t>
            </a:r>
          </a:p>
        </p:txBody>
      </p:sp>
    </p:spTree>
    <p:extLst>
      <p:ext uri="{BB962C8B-B14F-4D97-AF65-F5344CB8AC3E}">
        <p14:creationId xmlns:p14="http://schemas.microsoft.com/office/powerpoint/2010/main" val="5716956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D4090D19161FA24DB456D410317BD238" ma:contentTypeVersion="1" ma:contentTypeDescription="Создание документа." ma:contentTypeScope="" ma:versionID="8d77794ebad9fac0339013ff39cbd853">
  <xsd:schema xmlns:xsd="http://www.w3.org/2001/XMLSchema" xmlns:xs="http://www.w3.org/2001/XMLSchema" xmlns:p="http://schemas.microsoft.com/office/2006/metadata/properties" xmlns:ns1="http://schemas.microsoft.com/sharepoint/v3" targetNamespace="http://schemas.microsoft.com/office/2006/metadata/properties" ma:root="true" ma:fieldsID="2a10c82831e5d625bbb0173136b0368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Дата начала расписания" ma:description="" ma:hidden="true" ma:internalName="PublishingStartDate">
      <xsd:simpleType>
        <xsd:restriction base="dms:Unknown"/>
      </xsd:simpleType>
    </xsd:element>
    <xsd:element name="PublishingExpirationDate" ma:index="9" nillable="true" ma:displayName="Дата окончания расписания"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1851EB-B81B-41BB-9684-2AD9765D3F27}">
  <ds:schemaRefs>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19E9472-1E3F-4BAF-A1EC-10F9AB345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47DAE5-441D-4690-90D5-A67914CE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Образцы слайдов презентации (оформление с голубыми лучами)</Template>
  <TotalTime>590</TotalTime>
  <Words>5978</Words>
  <Application>Microsoft Office PowerPoint</Application>
  <PresentationFormat>Экран (4:3)</PresentationFormat>
  <Paragraphs>188</Paragraphs>
  <Slides>49</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49</vt:i4>
      </vt:variant>
    </vt:vector>
  </HeadingPairs>
  <TitlesOfParts>
    <vt:vector size="56" baseType="lpstr">
      <vt:lpstr>Arial</vt:lpstr>
      <vt:lpstr>Calibri</vt:lpstr>
      <vt:lpstr>Courier New</vt:lpstr>
      <vt:lpstr>Times New Roman</vt:lpstr>
      <vt:lpstr>Wingdings</vt:lpstr>
      <vt:lpstr>Blue Segoe 4-3 template-template_April-17-2007</vt:lpstr>
      <vt:lpstr>Белый текст и шрифт Courier для слайдов с кодом</vt:lpstr>
      <vt:lpstr>Методическое обеспечение практической части преподаваемых дисциплин</vt:lpstr>
      <vt:lpstr>Уважаемые преподаватели! Библиотека и учебно-методический кабинет предлагают вашему вниманию виртуальную выставку  «Методическое обеспечение практической части преподаваемых дисциплин».   Надеемся, что представленная  здесь библиографическая информация поможет вам в организации практических занятий и разработке экзаменационных билетов по дисциплинам. Все упомянутые в  выставке издания находятся  в фонде библиотеки или учебно-методического кабинета.  Многие из них имеют аналоги в электронно - библиотечных системах Znanium, Book.ru, Юрайт  (вход через ИОП Финуниверситета по логину и паролю). Предлагаемый материал подобран исходя из дисциплин, читаемых на кафедрах.  </vt:lpstr>
      <vt:lpstr>Содержание </vt:lpstr>
      <vt:lpstr>Кафедра  «Бухгалтерский учет, аудит, статистика» </vt:lpstr>
      <vt:lpstr>Бабаев, Ю.А. Бухгалтерский финансовый учет: учебник / Ю.А. Бабаев, А.М. Петров, Л.Г. Макарова. - 3- е изд., перераб. и доп. - М.: Вузовский учебник, Инфра-М, 2011. - 587 с.</vt:lpstr>
      <vt:lpstr>Дубоносов, Е.С. Судебная бухгалтерия: учебник и практикум / Е.С. Дубоносов. - М.: Юрайт, 2015. - 435 с. </vt:lpstr>
      <vt:lpstr>Презентация PowerPoint</vt:lpstr>
      <vt:lpstr>Презентация PowerPoint</vt:lpstr>
      <vt:lpstr>Презентация PowerPoint</vt:lpstr>
      <vt:lpstr>Презентация PowerPoint</vt:lpstr>
      <vt:lpstr>В фонде библиотеки имеются также:</vt:lpstr>
      <vt:lpstr>Кафедра  «Математика и информатика» </vt:lpstr>
      <vt:lpstr>Презентация PowerPoint</vt:lpstr>
      <vt:lpstr>Презентация PowerPoint</vt:lpstr>
      <vt:lpstr>Гаврилов, Л.П. Инновационные технологии в коммерции и бизнесе: учебник / Л.П. Гаврилов. - М.: Юрайт, 2014. - 372 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фонде библиотеки имеются также:</vt:lpstr>
      <vt:lpstr>Кафедра «Философия, история и право»</vt:lpstr>
      <vt:lpstr>Презентация PowerPoint</vt:lpstr>
      <vt:lpstr>Презентация PowerPoint</vt:lpstr>
      <vt:lpstr>Презентация PowerPoint</vt:lpstr>
      <vt:lpstr>Презентация PowerPoint</vt:lpstr>
      <vt:lpstr>В фонде библиотеки имеются также:</vt:lpstr>
      <vt:lpstr>Кафедра «Финансы и кредит»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фонде библиотеки имеются также:</vt:lpstr>
      <vt:lpstr>Кафедра «Экономика, менеджмент и маркетинг»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фонде библиотеки имеются также: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Методическое обеспечение практической части преподаваемых дисциплин</dc:title>
  <dc:creator>Библ</dc:creator>
  <cp:keywords/>
  <cp:lastModifiedBy>Библ</cp:lastModifiedBy>
  <cp:revision>71</cp:revision>
  <dcterms:created xsi:type="dcterms:W3CDTF">2015-12-09T13:06:28Z</dcterms:created>
  <dcterms:modified xsi:type="dcterms:W3CDTF">2019-03-13T10:09:58Z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y fmtid="{D5CDD505-2E9C-101B-9397-08002B2CF9AE}" pid="3" name="ContentTypeId">
    <vt:lpwstr>0x010100D4090D19161FA24DB456D410317BD238</vt:lpwstr>
  </property>
</Properties>
</file>