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</p:sldMasterIdLst>
  <p:notesMasterIdLst>
    <p:notesMasterId r:id="rId18"/>
  </p:notesMasterIdLst>
  <p:sldIdLst>
    <p:sldId id="256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5" r:id="rId15"/>
    <p:sldId id="286" r:id="rId16"/>
    <p:sldId id="270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9" autoAdjust="0"/>
    <p:restoredTop sz="95501" autoAdjust="0"/>
  </p:normalViewPr>
  <p:slideViewPr>
    <p:cSldViewPr>
      <p:cViewPr varScale="1">
        <p:scale>
          <a:sx n="89" d="100"/>
          <a:sy n="89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4735-2E81-4CF2-8EB8-F811E2A5A64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B1871-6F36-4791-B119-90DC0AA4B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0FEA48-A0A4-4378-9185-C67A12099BE9}" type="slidenum">
              <a:rPr lang="ru-RU" altLang="ru-RU"/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99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640D65-2AF3-4EB8-837D-488CC2C6B5B0}" type="slidenum">
              <a:rPr lang="ru-RU" altLang="ru-RU"/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58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C92D4A-D545-4BB7-A3BC-E5FA53FDB15E}" type="slidenum">
              <a:rPr lang="ru-RU" altLang="ru-RU"/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63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B0A4DD-7FB4-47AF-8605-028B68C681B5}" type="slidenum">
              <a:rPr lang="ru-RU" altLang="ru-RU"/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517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76675" y="9483725"/>
            <a:ext cx="29638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C650F6-20AB-4009-BD9D-369CDA786E39}" type="slidenum">
              <a:rPr lang="ru-RU" altLang="ru-RU"/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2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8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9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73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6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91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20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42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12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31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63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62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43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28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04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7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99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31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08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3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300C-EA81-4282-82A0-50E51D44C2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97E2-1B48-4CB2-90BD-F8D18657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8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ublic.superjob.ru/images/albums.ru/51/3174.jpg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111" y="908720"/>
            <a:ext cx="8136904" cy="5544616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ПОДГОТОВКА ШКОЛЬНИКОВ К СДАЧЕ ЕГЭ</a:t>
            </a:r>
            <a: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altLang="ru-RU" sz="4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2021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2685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филиал </a:t>
            </a:r>
            <a:r>
              <a:rPr lang="ru-RU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" y="1"/>
            <a:ext cx="2509348" cy="7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3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462684"/>
            <a:ext cx="6715172" cy="1132337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500" b="1" dirty="0" smtClean="0">
              <a:solidFill>
                <a:srgbClr val="96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Программа 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500" b="1" dirty="0" smtClean="0">
              <a:solidFill>
                <a:srgbClr val="87394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«Подготовка выпускников СПО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 поступлению на сокращенные программы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бакалавриата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соответствующего профиля»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000" dirty="0" smtClean="0">
              <a:solidFill>
                <a:srgbClr val="461712"/>
              </a:solidFill>
            </a:endParaRP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323850" y="1916113"/>
            <a:ext cx="8424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П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одготовка </a:t>
            </a:r>
            <a:r>
              <a:rPr lang="ru-RU" altLang="ru-RU" sz="2000" b="1" dirty="0">
                <a:latin typeface="Times New Roman" panose="02020603050405020304" pitchFamily="18" charset="0"/>
              </a:rPr>
              <a:t>к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вступительным испытаниям</a:t>
            </a:r>
            <a:endParaRPr lang="ru-RU" altLang="ru-RU" sz="20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(компьютерное тестирование) по дисциплинам:</a:t>
            </a:r>
          </a:p>
          <a:p>
            <a:pPr marL="342900" indent="-342900" algn="ctr">
              <a:spcBef>
                <a:spcPct val="0"/>
              </a:spcBef>
              <a:buClrTx/>
              <a:buSzTx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русский язык</a:t>
            </a:r>
          </a:p>
          <a:p>
            <a:pPr marL="342900" indent="-342900" algn="ctr">
              <a:spcBef>
                <a:spcPct val="0"/>
              </a:spcBef>
              <a:buClrTx/>
              <a:buSzTx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математика</a:t>
            </a:r>
          </a:p>
          <a:p>
            <a:pPr marL="342900" indent="-342900" algn="ctr">
              <a:spcBef>
                <a:spcPct val="0"/>
              </a:spcBef>
              <a:buClrTx/>
              <a:buSzTx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Обществознание</a:t>
            </a:r>
          </a:p>
          <a:p>
            <a:pPr marL="342900" indent="-342900" algn="ctr">
              <a:spcBef>
                <a:spcPct val="0"/>
              </a:spcBef>
              <a:buClrTx/>
              <a:buSzTx/>
            </a:pPr>
            <a:endParaRPr lang="ru-RU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Программа рассчитана на 12 ч. стоимостью 1 500 руб. –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одна дисциплина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rgbClr val="87394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Особенности обучения: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 -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</a:rPr>
              <a:t>Занятия имеют лекционно-практический характер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 - Продолжительность одного занятия по каждой из предложенных дисциплин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2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</a:rPr>
              <a:t>учебных   часа один  раз в неделю;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 -  Продолжительность учебного часа – </a:t>
            </a:r>
            <a:r>
              <a:rPr lang="ru-RU" altLang="ru-RU" sz="2000" b="1" dirty="0">
                <a:latin typeface="Times New Roman" panose="02020603050405020304" pitchFamily="18" charset="0"/>
              </a:rPr>
              <a:t>45 минут;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 - Занятия проводятся согласно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расписания.</a:t>
            </a:r>
            <a:endParaRPr lang="ru-RU" altLang="ru-RU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FFC409"/>
                </a:solidFill>
                <a:latin typeface="Arial" panose="020B0604020202020204" pitchFamily="34" charset="0"/>
              </a:rPr>
              <a:t>		</a:t>
            </a:r>
            <a:endParaRPr lang="ru-RU" altLang="ru-RU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solidFill>
                <a:srgbClr val="835E0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73" descr="j04393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45224"/>
            <a:ext cx="1620133" cy="12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072953"/>
            <a:ext cx="6357982" cy="1357322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1600" b="1" dirty="0" smtClean="0">
              <a:solidFill>
                <a:srgbClr val="604E72"/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500" b="1" dirty="0" smtClean="0">
              <a:solidFill>
                <a:srgbClr val="604E72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960000"/>
                </a:solidFill>
                <a:latin typeface="Georgia" pitchFamily="18" charset="0"/>
              </a:rPr>
              <a:t>Программа</a:t>
            </a:r>
          </a:p>
          <a:p>
            <a:pPr algn="ctr" eaLnBrk="1" hangingPunct="1">
              <a:defRPr/>
            </a:pPr>
            <a:endParaRPr lang="ru-RU" sz="800" b="1" dirty="0" smtClean="0">
              <a:solidFill>
                <a:srgbClr val="960000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«Подготовка к поступлению в магистратуру»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3200" dirty="0" smtClean="0">
              <a:solidFill>
                <a:srgbClr val="461712"/>
              </a:solidFill>
              <a:latin typeface="Georgia" pitchFamily="18" charset="0"/>
            </a:endParaRPr>
          </a:p>
        </p:txBody>
      </p:sp>
      <p:sp>
        <p:nvSpPr>
          <p:cNvPr id="23558" name="Прямоугольник 16"/>
          <p:cNvSpPr>
            <a:spLocks noChangeArrowheads="1"/>
          </p:cNvSpPr>
          <p:nvPr/>
        </p:nvSpPr>
        <p:spPr bwMode="auto">
          <a:xfrm>
            <a:off x="1835695" y="2143125"/>
            <a:ext cx="621396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dirty="0" smtClean="0">
              <a:solidFill>
                <a:srgbClr val="967D4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dirty="0" smtClean="0">
              <a:solidFill>
                <a:srgbClr val="967D4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dirty="0">
              <a:solidFill>
                <a:srgbClr val="967D4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 smtClean="0">
                <a:latin typeface="Times New Roman" panose="02020603050405020304" pitchFamily="18" charset="0"/>
              </a:rPr>
              <a:t>для </a:t>
            </a:r>
            <a:r>
              <a:rPr lang="ru-RU" altLang="ru-RU" sz="2000" b="1" i="1" dirty="0">
                <a:latin typeface="Times New Roman" panose="02020603050405020304" pitchFamily="18" charset="0"/>
              </a:rPr>
              <a:t>абитуриентов, имеющих высшее </a:t>
            </a:r>
            <a:r>
              <a:rPr lang="ru-RU" altLang="ru-RU" sz="2000" b="1" i="1" dirty="0" smtClean="0">
                <a:latin typeface="Times New Roman" panose="02020603050405020304" pitchFamily="18" charset="0"/>
              </a:rPr>
              <a:t>образование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одготовка к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вступительным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испытаниям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(компьютерное тестирование) 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4725144"/>
            <a:ext cx="6213966" cy="1606248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дисциплинам: 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835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 smtClean="0">
                <a:solidFill>
                  <a:srgbClr val="835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 и макроэкономика</a:t>
            </a:r>
            <a:r>
              <a:rPr lang="ru-RU" altLang="ru-RU" sz="2400" b="1" dirty="0" smtClean="0">
                <a:solidFill>
                  <a:srgbClr val="835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altLang="ru-RU" sz="2400" b="1" dirty="0" smtClean="0">
              <a:solidFill>
                <a:srgbClr val="835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835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«Иностранный язык» 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2400" dirty="0" smtClean="0">
              <a:solidFill>
                <a:srgbClr val="461712"/>
              </a:solidFill>
            </a:endParaRPr>
          </a:p>
        </p:txBody>
      </p:sp>
      <p:pic>
        <p:nvPicPr>
          <p:cNvPr id="6" name="i-main-pic" descr="Картинка 1 из 5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1659604" cy="165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3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1997361"/>
            <a:ext cx="8136904" cy="39549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слушателей, не достигших 18 лет:</a:t>
            </a:r>
          </a:p>
          <a:p>
            <a:pPr algn="ctr" eaLnBrk="1" hangingPunct="1">
              <a:defRPr/>
            </a:pPr>
            <a:endParaRPr lang="ru-RU" altLang="ru-RU" sz="500" b="1" i="1" dirty="0" smtClean="0">
              <a:solidFill>
                <a:srgbClr val="87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•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паспорт одного из родителей или лица его представляющего 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(для заключения договора); </a:t>
            </a:r>
          </a:p>
          <a:p>
            <a:pPr eaLnBrk="1" hangingPunct="1">
              <a:defRPr/>
            </a:pPr>
            <a:endParaRPr lang="ru-RU" altLang="ru-RU" sz="5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•</a:t>
            </a: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паспорт учащегося; </a:t>
            </a:r>
          </a:p>
          <a:p>
            <a:pPr eaLnBrk="1" hangingPunct="1">
              <a:defRPr/>
            </a:pPr>
            <a:endParaRPr lang="ru-RU" altLang="ru-RU" sz="5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•</a:t>
            </a:r>
            <a:r>
              <a:rPr lang="ru-RU" altLang="ru-RU" dirty="0" smtClean="0">
                <a:latin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фотографию учащегося (размер - 3х4).</a:t>
            </a:r>
            <a:endParaRPr lang="ru-RU" alt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1600" b="1" i="1" dirty="0" smtClean="0">
              <a:solidFill>
                <a:srgbClr val="87394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для слушателей старше 18 лет:</a:t>
            </a:r>
          </a:p>
          <a:p>
            <a:pPr eaLnBrk="1" hangingPunct="1">
              <a:defRPr/>
            </a:pPr>
            <a:endParaRPr lang="ru-RU" altLang="ru-RU" sz="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паспорт для заключения договора; </a:t>
            </a:r>
          </a:p>
          <a:p>
            <a:pPr eaLnBrk="1" hangingPunct="1">
              <a:defRPr/>
            </a:pPr>
            <a:endParaRPr lang="ru-RU" altLang="ru-RU" sz="5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•</a:t>
            </a:r>
            <a:r>
              <a:rPr lang="ru-RU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одна фотография учащегося (размер - 3х4).</a:t>
            </a:r>
          </a:p>
          <a:p>
            <a:pPr eaLnBrk="1" hangingPunct="1">
              <a:defRPr/>
            </a:pPr>
            <a:endParaRPr lang="ru-RU" altLang="ru-RU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ОПЛАТА ПРОИЗВОДИТСЯ ПО БЕЗНАЛИЧНОМУ РАСЧЕТУ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ПОСЛЕ ПОДПИСАНИЯ ДОГОВОРА</a:t>
            </a:r>
          </a:p>
          <a:p>
            <a:pPr algn="ctr" eaLnBrk="1" hangingPunct="1">
              <a:defRPr/>
            </a:pPr>
            <a:endParaRPr lang="ru-RU" altLang="ru-RU" sz="1600" i="1" dirty="0" smtClean="0">
              <a:solidFill>
                <a:srgbClr val="87394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8848" y="652588"/>
            <a:ext cx="6928723" cy="1047871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Документы, необходимые для записи на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курсы Дополнительного образования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ru-RU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altLang="ru-RU" sz="500" dirty="0" smtClean="0">
              <a:solidFill>
                <a:srgbClr val="8739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3" y="476672"/>
            <a:ext cx="6048672" cy="2862322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z="4000" b="1" dirty="0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alt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</a:t>
            </a:r>
            <a:r>
              <a:rPr lang="ru-RU" alt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 </a:t>
            </a:r>
          </a:p>
          <a:p>
            <a:pPr algn="ctr" eaLnBrk="1" hangingPunct="1">
              <a:defRPr/>
            </a:pPr>
            <a:endParaRPr lang="ru-RU" alt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Тульского филиала </a:t>
            </a:r>
            <a:r>
              <a:rPr lang="ru-RU" altLang="ru-RU" sz="20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alt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defRPr/>
            </a:pPr>
            <a:endParaRPr lang="ru-RU" altLang="ru-RU" sz="20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Тула, ул. Оружейная, д. 1А, тел: 22-46-96.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chemeClr val="folHlink"/>
              </a:solidFill>
            </a:endParaRP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chemeClr val="folHlin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1" y="3573016"/>
            <a:ext cx="6358789" cy="31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12685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филиал </a:t>
            </a:r>
            <a:r>
              <a:rPr lang="ru-RU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" y="1"/>
            <a:ext cx="2509348" cy="7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05273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Михаил Эскиндаров: «Ответственность за людей и за свое дело должна быть всегда на первом месте»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63" y="2132856"/>
            <a:ext cx="734327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4681" y="234442"/>
            <a:ext cx="7137569" cy="707886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ПРЕИМУЩЕСТВА 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ПОДГОТОВКИ ШКОЛЬНИКОВ К СДАЧИ ЕГЭ</a:t>
            </a:r>
            <a:endParaRPr lang="ru-RU" sz="2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743" y="1180296"/>
            <a:ext cx="8165016" cy="805333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Georgia" pitchFamily="18" charset="0"/>
              </a:rPr>
              <a:t>Интенсивная подготовка учащихся </a:t>
            </a:r>
            <a:r>
              <a:rPr lang="ru-RU" sz="1700" dirty="0" smtClean="0">
                <a:latin typeface="Times New Roman" pitchFamily="18" charset="0"/>
              </a:rPr>
              <a:t>9-11</a:t>
            </a:r>
            <a:r>
              <a:rPr lang="ru-RU" sz="1600" dirty="0" smtClean="0">
                <a:latin typeface="Georgia" pitchFamily="18" charset="0"/>
              </a:rPr>
              <a:t> классов к государственной итоговой аттестации (ЕГЭ и ОГЭ).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308" y="2078268"/>
            <a:ext cx="8173451" cy="909282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Georgia" pitchFamily="18" charset="0"/>
              </a:rPr>
              <a:t>Целенаправленная подготовка к сдаче вступительных испытаний, проводимых Финансовым университетом самостоятельно, в том числе на сокращенные программы </a:t>
            </a:r>
            <a:r>
              <a:rPr lang="ru-RU" sz="1600" dirty="0" err="1" smtClean="0">
                <a:latin typeface="Georgia" pitchFamily="18" charset="0"/>
              </a:rPr>
              <a:t>бакалавриата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308" y="3828685"/>
            <a:ext cx="8173451" cy="960461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 smtClean="0">
                <a:latin typeface="Georgia" pitchFamily="18" charset="0"/>
              </a:rPr>
              <a:t>Непрерывный контроль знаний слушателей: тематические и отчетные предметные контрольные работы; тренировочные экзамены по окончании обучения в формате вступительного испытания.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8800" y="4970715"/>
            <a:ext cx="8173450" cy="590889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600" dirty="0" smtClean="0"/>
              <a:t>Возможность обучения у лучших преподавателей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Тульского филиала</a:t>
            </a:r>
            <a:r>
              <a:rPr lang="ru-RU" altLang="ru-RU" sz="1600" dirty="0" smtClean="0">
                <a:latin typeface="Arial" panose="020B0604020202020204" pitchFamily="34" charset="0"/>
              </a:rPr>
              <a:t> </a:t>
            </a:r>
            <a:r>
              <a:rPr lang="ru-RU" altLang="ru-RU" sz="1600" dirty="0" smtClean="0"/>
              <a:t>Финансового университета, адаптация к обучению в вузе.</a:t>
            </a:r>
          </a:p>
        </p:txBody>
      </p:sp>
      <p:sp>
        <p:nvSpPr>
          <p:cNvPr id="2" name="Прямоугольник 14"/>
          <p:cNvSpPr/>
          <p:nvPr/>
        </p:nvSpPr>
        <p:spPr>
          <a:xfrm>
            <a:off x="478309" y="3107922"/>
            <a:ext cx="8173450" cy="584231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sz="1600" dirty="0" smtClean="0"/>
              <a:t>Целенаправленная подготовка к сдаче вступительных испытаний в магистратуру</a:t>
            </a:r>
            <a:r>
              <a:rPr lang="ru-RU" altLang="ru-RU" sz="1600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16"/>
          <p:cNvSpPr/>
          <p:nvPr/>
        </p:nvSpPr>
        <p:spPr>
          <a:xfrm>
            <a:off x="460364" y="5709175"/>
            <a:ext cx="8173450" cy="936104"/>
          </a:xfrm>
          <a:prstGeom prst="rect">
            <a:avLst/>
          </a:prstGeom>
          <a:solidFill>
            <a:srgbClr val="EFE8D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dirty="0">
                <a:latin typeface="Georgia" pitchFamily="18" charset="0"/>
              </a:rPr>
              <a:t>Свидетельство об окончании </a:t>
            </a:r>
            <a:r>
              <a:rPr lang="ru-RU" sz="1600" dirty="0" smtClean="0">
                <a:latin typeface="Georgia" pitchFamily="18" charset="0"/>
              </a:rPr>
              <a:t>курсов Дополнительного образования, </a:t>
            </a:r>
            <a:r>
              <a:rPr lang="ru-RU" sz="1600" dirty="0">
                <a:latin typeface="Georgia" pitchFamily="18" charset="0"/>
              </a:rPr>
              <a:t>которое по Правилам приема в </a:t>
            </a:r>
            <a:r>
              <a:rPr lang="ru-RU" sz="1600" dirty="0" err="1">
                <a:latin typeface="Georgia" pitchFamily="18" charset="0"/>
              </a:rPr>
              <a:t>Финуниверситет</a:t>
            </a:r>
            <a:r>
              <a:rPr lang="ru-RU" sz="1600" dirty="0">
                <a:latin typeface="Georgia" pitchFamily="18" charset="0"/>
              </a:rPr>
              <a:t> дает преимущественное право в конкурсном отборе при прочих равных условиях 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017"/>
            <a:ext cx="104593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1617" y="227346"/>
            <a:ext cx="6232776" cy="468270"/>
          </a:xfrm>
          <a:prstGeom prst="rect">
            <a:avLst/>
          </a:prstGeom>
          <a:solidFill>
            <a:srgbClr val="E5DAC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ПРОГРАММЫ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8598" y="1260236"/>
            <a:ext cx="6399504" cy="555551"/>
          </a:xfrm>
          <a:prstGeom prst="rect">
            <a:avLst/>
          </a:prstGeom>
          <a:solidFill>
            <a:srgbClr val="EFE8D9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11 класс</a:t>
            </a:r>
          </a:p>
        </p:txBody>
      </p:sp>
      <p:grpSp>
        <p:nvGrpSpPr>
          <p:cNvPr id="9224" name="Прямоугольник 14"/>
          <p:cNvGrpSpPr>
            <a:grpSpLocks/>
          </p:cNvGrpSpPr>
          <p:nvPr/>
        </p:nvGrpSpPr>
        <p:grpSpPr bwMode="auto">
          <a:xfrm>
            <a:off x="1258888" y="4652963"/>
            <a:ext cx="6521450" cy="901700"/>
            <a:chOff x="803" y="2569"/>
            <a:chExt cx="4108" cy="568"/>
          </a:xfrm>
        </p:grpSpPr>
        <p:pic>
          <p:nvPicPr>
            <p:cNvPr id="9245" name="Прямоугольник 1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" y="2569"/>
              <a:ext cx="410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Text Box 9"/>
            <p:cNvSpPr txBox="1">
              <a:spLocks noChangeArrowheads="1"/>
            </p:cNvSpPr>
            <p:nvPr/>
          </p:nvSpPr>
          <p:spPr bwMode="auto">
            <a:xfrm>
              <a:off x="843" y="2598"/>
              <a:ext cx="4031" cy="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FFE100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FFE100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FF2425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2425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2425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2425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FF2425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ru-RU" altLang="ru-RU" sz="1800" b="1" dirty="0">
                  <a:solidFill>
                    <a:srgbClr val="002060"/>
                  </a:solidFill>
                  <a:latin typeface="Georgia" panose="02040502050405020303" pitchFamily="18" charset="0"/>
                </a:rPr>
                <a:t>Подготовка к поступлению на сокращенные программы </a:t>
              </a:r>
              <a:r>
                <a:rPr lang="ru-RU" altLang="ru-RU" sz="1800" b="1" dirty="0" err="1">
                  <a:solidFill>
                    <a:srgbClr val="002060"/>
                  </a:solidFill>
                  <a:latin typeface="Georgia" panose="02040502050405020303" pitchFamily="18" charset="0"/>
                </a:rPr>
                <a:t>бакалавриата</a:t>
              </a:r>
              <a:endParaRPr lang="ru-RU" altLang="ru-RU" sz="1800" b="1" dirty="0">
                <a:solidFill>
                  <a:srgbClr val="00206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318598" y="5631217"/>
            <a:ext cx="6399504" cy="623707"/>
          </a:xfrm>
          <a:prstGeom prst="rect">
            <a:avLst/>
          </a:prstGeom>
          <a:solidFill>
            <a:srgbClr val="EFE8D9"/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Подготовка к поступлению в магистратуру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18220" y="3474401"/>
            <a:ext cx="6359011" cy="768429"/>
          </a:xfrm>
          <a:prstGeom prst="rect">
            <a:avLst/>
          </a:prstGeom>
          <a:solidFill>
            <a:srgbClr val="EFE8D9"/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ru-RU" b="1" smtClean="0">
                <a:solidFill>
                  <a:srgbClr val="002060"/>
                </a:solidFill>
              </a:rPr>
              <a:t>Подготовка к сдаче вступительных испытаний,</a:t>
            </a:r>
            <a:r>
              <a:rPr lang="ru-RU" altLang="ru-RU" b="1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smtClean="0">
                <a:solidFill>
                  <a:srgbClr val="002060"/>
                </a:solidFill>
              </a:rPr>
              <a:t>проводимых Финуниверситетом самостоятельно</a:t>
            </a:r>
            <a:endParaRPr lang="ru-RU" altLang="ru-RU" sz="3200" b="1" smtClean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18598" y="2021142"/>
            <a:ext cx="6398814" cy="473155"/>
          </a:xfrm>
          <a:prstGeom prst="rect">
            <a:avLst/>
          </a:prstGeom>
          <a:solidFill>
            <a:srgbClr val="EFE8D9"/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10 класс</a:t>
            </a:r>
          </a:p>
        </p:txBody>
      </p:sp>
      <p:sp>
        <p:nvSpPr>
          <p:cNvPr id="9235" name="Line 47"/>
          <p:cNvSpPr>
            <a:spLocks noChangeShapeType="1"/>
          </p:cNvSpPr>
          <p:nvPr/>
        </p:nvSpPr>
        <p:spPr bwMode="auto">
          <a:xfrm>
            <a:off x="8459788" y="9810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6" name="Line 48"/>
          <p:cNvSpPr>
            <a:spLocks noChangeShapeType="1"/>
          </p:cNvSpPr>
          <p:nvPr/>
        </p:nvSpPr>
        <p:spPr bwMode="auto">
          <a:xfrm flipH="1">
            <a:off x="7740650" y="15573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Line 51"/>
          <p:cNvSpPr>
            <a:spLocks noChangeShapeType="1"/>
          </p:cNvSpPr>
          <p:nvPr/>
        </p:nvSpPr>
        <p:spPr bwMode="auto">
          <a:xfrm flipH="1">
            <a:off x="7740650" y="227647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8" name="Line 52"/>
          <p:cNvSpPr>
            <a:spLocks noChangeShapeType="1"/>
          </p:cNvSpPr>
          <p:nvPr/>
        </p:nvSpPr>
        <p:spPr bwMode="auto">
          <a:xfrm flipH="1">
            <a:off x="7740650" y="30686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Line 54"/>
          <p:cNvSpPr>
            <a:spLocks noChangeShapeType="1"/>
          </p:cNvSpPr>
          <p:nvPr/>
        </p:nvSpPr>
        <p:spPr bwMode="auto">
          <a:xfrm flipH="1">
            <a:off x="7740650" y="50847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0" name="Line 56"/>
          <p:cNvSpPr>
            <a:spLocks noChangeShapeType="1"/>
          </p:cNvSpPr>
          <p:nvPr/>
        </p:nvSpPr>
        <p:spPr bwMode="auto">
          <a:xfrm flipH="1">
            <a:off x="7740650" y="594995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17"/>
          <p:cNvSpPr/>
          <p:nvPr/>
        </p:nvSpPr>
        <p:spPr>
          <a:xfrm>
            <a:off x="1318598" y="2748216"/>
            <a:ext cx="6398814" cy="473157"/>
          </a:xfrm>
          <a:prstGeom prst="rect">
            <a:avLst/>
          </a:prstGeom>
          <a:solidFill>
            <a:srgbClr val="EFE8D9"/>
          </a:soli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</a:rPr>
              <a:t>9</a:t>
            </a:r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 класс</a:t>
            </a:r>
          </a:p>
        </p:txBody>
      </p:sp>
      <p:sp>
        <p:nvSpPr>
          <p:cNvPr id="9244" name="Line 40"/>
          <p:cNvSpPr>
            <a:spLocks noChangeShapeType="1"/>
          </p:cNvSpPr>
          <p:nvPr/>
        </p:nvSpPr>
        <p:spPr bwMode="auto">
          <a:xfrm flipH="1">
            <a:off x="7667625" y="3860800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406379"/>
            <a:ext cx="6000792" cy="1071570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000" b="1" dirty="0" smtClean="0">
              <a:solidFill>
                <a:srgbClr val="604E72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Программа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967D42"/>
                </a:solidFill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«11 класс»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3200" dirty="0" smtClean="0">
              <a:solidFill>
                <a:srgbClr val="461712"/>
              </a:solidFill>
            </a:endParaRPr>
          </a:p>
        </p:txBody>
      </p:sp>
      <p:sp>
        <p:nvSpPr>
          <p:cNvPr id="10246" name="Прямоугольник 16"/>
          <p:cNvSpPr>
            <a:spLocks noChangeArrowheads="1"/>
          </p:cNvSpPr>
          <p:nvPr/>
        </p:nvSpPr>
        <p:spPr bwMode="auto">
          <a:xfrm>
            <a:off x="611188" y="1571625"/>
            <a:ext cx="7908925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Интенсивная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сдаче ЕГЭ,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поступлению в Финансовый университет и другие вузы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000" b="1" dirty="0" smtClean="0">
                <a:solidFill>
                  <a:srgbClr val="967D4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</a:rPr>
              <a:t>учащихся 11-х классов</a:t>
            </a:r>
            <a:r>
              <a:rPr lang="ru-RU" altLang="ru-RU" sz="2000" b="1" dirty="0"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0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</a:rPr>
              <a:t>выпускников школ и образовательных учреждений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СПО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>
                <a:solidFill>
                  <a:srgbClr val="967D42"/>
                </a:solidFill>
                <a:latin typeface="Times New Roman" panose="02020603050405020304" pitchFamily="18" charset="0"/>
              </a:rPr>
              <a:t>			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Особенности обучения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- </a:t>
            </a:r>
            <a:r>
              <a:rPr lang="ru-RU" altLang="ru-RU" sz="1800" b="1" dirty="0">
                <a:latin typeface="Times New Roman" panose="02020603050405020304" pitchFamily="18" charset="0"/>
              </a:rPr>
              <a:t>Занятия имеют лекционно-практический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характер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 - Продолжительность одного занятия по каждой из предложенных дисциплин:  4 учебных    часа один раз в неделю;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</a:rPr>
              <a:t>- продолжительность учебного часа – 45 минут;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 -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занятия </a:t>
            </a:r>
            <a:r>
              <a:rPr lang="ru-RU" altLang="ru-RU" sz="1800" b="1" dirty="0">
                <a:latin typeface="Times New Roman" panose="02020603050405020304" pitchFamily="18" charset="0"/>
              </a:rPr>
              <a:t>проводятся согласно расписанию;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- дисциплины можно выбирать.</a:t>
            </a:r>
            <a:endParaRPr lang="ru-RU" altLang="ru-RU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157192"/>
            <a:ext cx="1944216" cy="14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3518" y="421359"/>
            <a:ext cx="5964990" cy="896817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500" b="1" dirty="0" smtClean="0">
              <a:solidFill>
                <a:srgbClr val="873940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Программа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967D42"/>
                </a:solidFill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«11 класс»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3200" dirty="0" smtClean="0">
              <a:solidFill>
                <a:srgbClr val="461712"/>
              </a:solidFill>
            </a:endParaRPr>
          </a:p>
        </p:txBody>
      </p:sp>
      <p:sp>
        <p:nvSpPr>
          <p:cNvPr id="12294" name="Прямоугольник 16"/>
          <p:cNvSpPr>
            <a:spLocks noChangeArrowheads="1"/>
          </p:cNvSpPr>
          <p:nvPr/>
        </p:nvSpPr>
        <p:spPr bwMode="auto">
          <a:xfrm>
            <a:off x="539750" y="1318176"/>
            <a:ext cx="80724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Периоды обучения: 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</a:rPr>
              <a:t>	8 месяцев (с октября по май) запись проходит  в сентябре;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</a:rPr>
              <a:t>	6 месяцев (с декабря по май) запись проходит  в ноябре;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</a:rPr>
              <a:t>	4 месяца   (с февраля по май) запись проходит в январе;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</a:rPr>
              <a:t>	2 месяца   (с марта по май) запись проходит в марте.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</a:rPr>
              <a:t>                  Занятия </a:t>
            </a:r>
            <a:r>
              <a:rPr lang="ru-RU" altLang="ru-RU" sz="1600" dirty="0">
                <a:latin typeface="Times New Roman" panose="02020603050405020304" pitchFamily="18" charset="0"/>
              </a:rPr>
              <a:t>проводятся в группах численностью 10 - 15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человек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Количество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учебных часов по дисциплинам, стоимость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обучения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354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35436A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C40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ru-RU" altLang="ru-RU" sz="1800" b="1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1600" b="1" dirty="0">
              <a:solidFill>
                <a:srgbClr val="FFC4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</a:rPr>
              <a:t>		</a:t>
            </a:r>
          </a:p>
        </p:txBody>
      </p:sp>
      <p:graphicFrame>
        <p:nvGraphicFramePr>
          <p:cNvPr id="10301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514238"/>
              </p:ext>
            </p:extLst>
          </p:nvPr>
        </p:nvGraphicFramePr>
        <p:xfrm>
          <a:off x="539750" y="3848095"/>
          <a:ext cx="8072438" cy="1944937"/>
        </p:xfrm>
        <a:graphic>
          <a:graphicData uri="http://schemas.openxmlformats.org/drawingml/2006/table">
            <a:tbl>
              <a:tblPr/>
              <a:tblGrid>
                <a:gridCol w="3495675"/>
                <a:gridCol w="1152525"/>
                <a:gridCol w="1152525"/>
                <a:gridCol w="1152525"/>
                <a:gridCol w="1119188"/>
              </a:tblGrid>
              <a:tr h="763185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дисциплины</a:t>
                      </a:r>
                    </a:p>
                  </a:txBody>
                  <a:tcPr marL="44469" marR="444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мес./ цена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ч.</a:t>
                      </a:r>
                    </a:p>
                  </a:txBody>
                  <a:tcPr marL="44469" marR="444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мес./ цена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ч.</a:t>
                      </a:r>
                    </a:p>
                  </a:txBody>
                  <a:tcPr marL="44469" marR="444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мес./ цена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ч.</a:t>
                      </a:r>
                    </a:p>
                  </a:txBody>
                  <a:tcPr marL="44469" marR="444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мес./ цена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ч.</a:t>
                      </a:r>
                    </a:p>
                  </a:txBody>
                  <a:tcPr marL="44469" marR="4446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04844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000 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 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 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290045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000 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527088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000 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 руб.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44469" marR="44469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5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428604"/>
            <a:ext cx="6000792" cy="1071570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500" b="1" dirty="0" smtClean="0">
              <a:solidFill>
                <a:srgbClr val="604E72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Программа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967D42"/>
                </a:solidFill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«10 класс»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3200" dirty="0" smtClean="0">
              <a:solidFill>
                <a:srgbClr val="461712"/>
              </a:solidFill>
            </a:endParaRPr>
          </a:p>
        </p:txBody>
      </p:sp>
      <p:sp>
        <p:nvSpPr>
          <p:cNvPr id="14342" name="Прямоугольник 16"/>
          <p:cNvSpPr>
            <a:spLocks noChangeArrowheads="1"/>
          </p:cNvSpPr>
          <p:nvPr/>
        </p:nvSpPr>
        <p:spPr bwMode="auto">
          <a:xfrm>
            <a:off x="611188" y="1557338"/>
            <a:ext cx="81041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Углубленная подготовка учащихся 10-х классов  к сдаче ЕГЭ,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поступлению в Финуниверситет и другие вузы: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>
                <a:solidFill>
                  <a:srgbClr val="835E01"/>
                </a:solidFill>
                <a:latin typeface="Times New Roman" panose="02020603050405020304" pitchFamily="18" charset="0"/>
              </a:rPr>
              <a:t>			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Особенности обучения: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</a:rPr>
              <a:t>- Занятия имеют лекционно-практический характер;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- Продолжительность одного занятия по каждой из предложенных дисциплин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3 </a:t>
            </a:r>
            <a:r>
              <a:rPr lang="ru-RU" altLang="ru-RU" sz="1800" b="1" dirty="0">
                <a:latin typeface="Times New Roman" panose="02020603050405020304" pitchFamily="18" charset="0"/>
              </a:rPr>
              <a:t>учебных часа один раз в неделю</a:t>
            </a:r>
            <a:r>
              <a:rPr lang="ru-RU" altLang="ru-RU" sz="1800" dirty="0">
                <a:latin typeface="Times New Roman" panose="02020603050405020304" pitchFamily="18" charset="0"/>
              </a:rPr>
              <a:t>; продолжительность учебного часа – </a:t>
            </a:r>
            <a:r>
              <a:rPr lang="ru-RU" altLang="ru-RU" sz="1800" b="1" dirty="0">
                <a:latin typeface="Times New Roman" panose="02020603050405020304" pitchFamily="18" charset="0"/>
              </a:rPr>
              <a:t>45 минут;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latin typeface="Times New Roman" panose="02020603050405020304" pitchFamily="18" charset="0"/>
              </a:rPr>
              <a:t>- </a:t>
            </a:r>
            <a:r>
              <a:rPr lang="ru-RU" altLang="ru-RU" sz="1800" dirty="0">
                <a:latin typeface="Times New Roman" panose="02020603050405020304" pitchFamily="18" charset="0"/>
              </a:rPr>
              <a:t>Занятия проводятся согласно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расписанию</a:t>
            </a:r>
            <a:r>
              <a:rPr lang="ru-RU" altLang="ru-RU" sz="1800" b="1" dirty="0">
                <a:latin typeface="Times New Roman" panose="02020603050405020304" pitchFamily="18" charset="0"/>
              </a:rPr>
              <a:t>;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 </a:t>
            </a:r>
            <a:endParaRPr lang="ru-RU" altLang="ru-RU" sz="1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- Количество учебных часов по каждой дисциплине –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72 ч., 66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ч</a:t>
            </a:r>
            <a:r>
              <a:rPr lang="ru-RU" altLang="ru-RU" sz="1800" dirty="0">
                <a:latin typeface="Times New Roman" panose="02020603050405020304" pitchFamily="18" charset="0"/>
              </a:rPr>
              <a:t>.</a:t>
            </a:r>
            <a:endParaRPr lang="ru-RU" altLang="ru-RU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- Стоимость обучения в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по </a:t>
            </a:r>
            <a:r>
              <a:rPr lang="ru-RU" altLang="ru-RU" sz="1800" dirty="0">
                <a:latin typeface="Times New Roman" panose="02020603050405020304" pitchFamily="18" charset="0"/>
              </a:rPr>
              <a:t>каждой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дисциплине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 (русский язык, математика, обществознание)</a:t>
            </a:r>
            <a:r>
              <a:rPr lang="ru-RU" altLang="ru-RU" sz="1800" dirty="0">
                <a:latin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-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7.400;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6.800 </a:t>
            </a:r>
            <a:r>
              <a:rPr lang="ru-RU" altLang="ru-RU" sz="1800" b="1" dirty="0">
                <a:latin typeface="Times New Roman" panose="02020603050405020304" pitchFamily="18" charset="0"/>
              </a:rPr>
              <a:t>руб.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- Дисциплины можно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выбирать</a:t>
            </a:r>
            <a:endParaRPr lang="ru-RU" altLang="ru-RU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solidFill>
                <a:srgbClr val="835E0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</a:rPr>
              <a:t>-</a:t>
            </a: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</a:rPr>
              <a:t>Занятия проводятся в группах численностью 10 - 15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человек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Период 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обучения: </a:t>
            </a: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6 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месяцев </a:t>
            </a: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запись 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проходит в </a:t>
            </a:r>
            <a:r>
              <a:rPr lang="ru-RU" alt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сентябре, октябре.</a:t>
            </a:r>
            <a:r>
              <a:rPr lang="ru-RU" altLang="ru-RU" sz="1800" b="1" dirty="0">
                <a:solidFill>
                  <a:srgbClr val="873940"/>
                </a:solidFill>
                <a:latin typeface="Times New Roman" panose="02020603050405020304" pitchFamily="18" charset="0"/>
              </a:rPr>
              <a:t> 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solidFill>
                <a:srgbClr val="87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428604"/>
            <a:ext cx="6000792" cy="1071570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500" b="1" dirty="0" smtClean="0">
              <a:solidFill>
                <a:srgbClr val="604E72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Программа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967D42"/>
                </a:solidFill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 класс»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3200" dirty="0" smtClean="0">
              <a:solidFill>
                <a:srgbClr val="461712"/>
              </a:solidFill>
            </a:endParaRPr>
          </a:p>
        </p:txBody>
      </p:sp>
      <p:sp>
        <p:nvSpPr>
          <p:cNvPr id="16390" name="Прямоугольник 16"/>
          <p:cNvSpPr>
            <a:spLocks noChangeArrowheads="1"/>
          </p:cNvSpPr>
          <p:nvPr/>
        </p:nvSpPr>
        <p:spPr bwMode="auto">
          <a:xfrm>
            <a:off x="611188" y="1571625"/>
            <a:ext cx="81041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Интенсивная подготовка учащихся 9-х классов к сдаче ОГЭ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 i="1" dirty="0">
              <a:solidFill>
                <a:srgbClr val="835E0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Особенности обучения: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87394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835E0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</a:rPr>
              <a:t>- </a:t>
            </a:r>
            <a:r>
              <a:rPr lang="ru-RU" altLang="ru-RU" sz="2000" dirty="0">
                <a:latin typeface="Times New Roman" panose="02020603050405020304" pitchFamily="18" charset="0"/>
              </a:rPr>
              <a:t>Занятия имеют лекционно-практический характер;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 - Продолжительность одного занятия по каждой из предложенных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дисциплин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2-3 </a:t>
            </a:r>
            <a:r>
              <a:rPr lang="ru-RU" altLang="ru-RU" sz="2000" b="1" dirty="0">
                <a:latin typeface="Times New Roman" panose="02020603050405020304" pitchFamily="18" charset="0"/>
              </a:rPr>
              <a:t>учебных часа один раз в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неделю</a:t>
            </a:r>
            <a:r>
              <a:rPr lang="ru-RU" altLang="ru-RU" sz="2000" dirty="0">
                <a:latin typeface="Times New Roman" panose="02020603050405020304" pitchFamily="18" charset="0"/>
              </a:rPr>
              <a:t>;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 продолжительность </a:t>
            </a:r>
            <a:r>
              <a:rPr lang="ru-RU" altLang="ru-RU" sz="2000" dirty="0">
                <a:latin typeface="Times New Roman" panose="02020603050405020304" pitchFamily="18" charset="0"/>
              </a:rPr>
              <a:t>учебного часа – </a:t>
            </a:r>
            <a:r>
              <a:rPr lang="ru-RU" altLang="ru-RU" sz="2000" b="1" dirty="0">
                <a:latin typeface="Times New Roman" panose="02020603050405020304" pitchFamily="18" charset="0"/>
              </a:rPr>
              <a:t>45 минут;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 - Занятия проводятся согласно расписанию;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 - Дисциплины можно выбирать;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  - Периоды обучения: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	• </a:t>
            </a:r>
            <a:r>
              <a:rPr lang="ru-RU" altLang="ru-RU" sz="2000" b="1" dirty="0">
                <a:latin typeface="Times New Roman" panose="02020603050405020304" pitchFamily="18" charset="0"/>
              </a:rPr>
              <a:t>5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– 6 месяцев запись </a:t>
            </a:r>
            <a:r>
              <a:rPr lang="ru-RU" altLang="ru-RU" sz="2000" b="1" dirty="0">
                <a:latin typeface="Times New Roman" panose="02020603050405020304" pitchFamily="18" charset="0"/>
              </a:rPr>
              <a:t>проходит в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октябре </a:t>
            </a:r>
            <a:endParaRPr lang="ru-RU" altLang="ru-RU" sz="20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Занятия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проводятся в группах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численностью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10-15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человек</a:t>
            </a:r>
            <a:endParaRPr lang="ru-RU" altLang="ru-RU" sz="20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57192"/>
            <a:ext cx="1800200" cy="139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0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428604"/>
            <a:ext cx="6000792" cy="1071570"/>
          </a:xfrm>
          <a:prstGeom prst="rect">
            <a:avLst/>
          </a:prstGeom>
          <a:solidFill>
            <a:srgbClr val="EFE8D9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1600" b="1" dirty="0" smtClean="0">
              <a:solidFill>
                <a:srgbClr val="604E72"/>
              </a:solidFill>
            </a:endParaRP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500" b="1" dirty="0" smtClean="0">
              <a:solidFill>
                <a:srgbClr val="604E72"/>
              </a:solidFill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Программа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967D42"/>
                </a:solidFill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 класс»</a:t>
            </a:r>
          </a:p>
          <a:p>
            <a:pPr algn="ctr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altLang="ru-RU" sz="3200" dirty="0" smtClean="0">
              <a:solidFill>
                <a:srgbClr val="461712"/>
              </a:solidFill>
            </a:endParaRPr>
          </a:p>
        </p:txBody>
      </p:sp>
      <p:sp>
        <p:nvSpPr>
          <p:cNvPr id="18438" name="Прямоугольник 16"/>
          <p:cNvSpPr>
            <a:spLocks noChangeArrowheads="1"/>
          </p:cNvSpPr>
          <p:nvPr/>
        </p:nvSpPr>
        <p:spPr bwMode="auto">
          <a:xfrm>
            <a:off x="683568" y="1571625"/>
            <a:ext cx="8031807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E100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E100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F2425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Количество учебных часов по дисциплинам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 стоимость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обучения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354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>
              <a:solidFill>
                <a:srgbClr val="35436A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FFC40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ru-RU" altLang="ru-RU" sz="1800" b="1" dirty="0">
                <a:solidFill>
                  <a:srgbClr val="FFC4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1600" b="1" dirty="0">
              <a:solidFill>
                <a:srgbClr val="FFC4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FFC4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</a:rPr>
              <a:t>		</a:t>
            </a:r>
          </a:p>
        </p:txBody>
      </p:sp>
      <p:graphicFrame>
        <p:nvGraphicFramePr>
          <p:cNvPr id="1549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45470"/>
              </p:ext>
            </p:extLst>
          </p:nvPr>
        </p:nvGraphicFramePr>
        <p:xfrm>
          <a:off x="900113" y="3191828"/>
          <a:ext cx="7056437" cy="1826579"/>
        </p:xfrm>
        <a:graphic>
          <a:graphicData uri="http://schemas.openxmlformats.org/drawingml/2006/table">
            <a:tbl>
              <a:tblPr/>
              <a:tblGrid>
                <a:gridCol w="4366305"/>
                <a:gridCol w="996273"/>
                <a:gridCol w="1693859"/>
              </a:tblGrid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дисциплины</a:t>
                      </a:r>
                    </a:p>
                  </a:txBody>
                  <a:tcPr marL="44470" marR="4447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месяца</a:t>
                      </a:r>
                    </a:p>
                  </a:txBody>
                  <a:tcPr marL="44470" marR="4447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часов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 руб.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 руб.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ts val="250"/>
                        </a:spcBef>
                        <a:buClr>
                          <a:schemeClr val="accent1"/>
                        </a:buClr>
                        <a:buSzPct val="100000"/>
                        <a:buFont typeface="Verdana" panose="020B0604030504040204" pitchFamily="34" charset="0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ts val="250"/>
                        </a:spcBef>
                        <a:buClr>
                          <a:srgbClr val="FFE100"/>
                        </a:buClr>
                        <a:buSzPct val="10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ts val="225"/>
                        </a:spcBef>
                        <a:buClr>
                          <a:srgbClr val="FFE100"/>
                        </a:buClr>
                        <a:buSzPct val="112000"/>
                        <a:buFont typeface="Verdana" panose="020B0604030504040204" pitchFamily="34" charset="0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ts val="250"/>
                        </a:spcBef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rgbClr val="FF2425"/>
                        </a:buClr>
                        <a:buSzPct val="10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 руб.</a:t>
                      </a:r>
                    </a:p>
                  </a:txBody>
                  <a:tcPr marL="44470" marR="4447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5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665</Words>
  <Application>Microsoft Office PowerPoint</Application>
  <PresentationFormat>Экран (4:3)</PresentationFormat>
  <Paragraphs>239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Wingdings 2</vt:lpstr>
      <vt:lpstr>Тема Office</vt:lpstr>
      <vt:lpstr>1_Тема Office</vt:lpstr>
      <vt:lpstr>6_Тема Office</vt:lpstr>
      <vt:lpstr>ПОДГОТОВКА ШКОЛЬНИКОВ К СДАЧЕ ЕГЭ    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филиала  за 2016-2017 учебный год Основные направления деятельности филиала  в 2017-2018 учебном году</dc:title>
  <dc:creator>Секретарь директора</dc:creator>
  <cp:lastModifiedBy>Курсы</cp:lastModifiedBy>
  <cp:revision>65</cp:revision>
  <cp:lastPrinted>2017-08-28T06:13:30Z</cp:lastPrinted>
  <dcterms:created xsi:type="dcterms:W3CDTF">2017-08-25T06:11:42Z</dcterms:created>
  <dcterms:modified xsi:type="dcterms:W3CDTF">2021-03-25T10:50:34Z</dcterms:modified>
</cp:coreProperties>
</file>