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4"/>
  </p:handoutMasterIdLst>
  <p:sldIdLst>
    <p:sldId id="257" r:id="rId5"/>
    <p:sldId id="268" r:id="rId6"/>
    <p:sldId id="256" r:id="rId7"/>
    <p:sldId id="263" r:id="rId8"/>
    <p:sldId id="269" r:id="rId9"/>
    <p:sldId id="270" r:id="rId10"/>
    <p:sldId id="264" r:id="rId11"/>
    <p:sldId id="266" r:id="rId12"/>
    <p:sldId id="262" r:id="rId13"/>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34"/>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1DA41-E305-4DA1-B1A4-20DF732791C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DCBF221C-1D44-44CD-B8D0-D7D11065E3F2}">
      <dgm:prSet phldrT="[Текст]"/>
      <dgm:spPr>
        <a:solidFill>
          <a:srgbClr val="92D050"/>
        </a:solidFill>
      </dgm:spPr>
      <dgm:t>
        <a:bodyPr/>
        <a:lstStyle/>
        <a:p>
          <a:r>
            <a:rPr lang="en-US" dirty="0" smtClean="0"/>
            <a:t>Business</a:t>
          </a:r>
          <a:endParaRPr lang="ru-RU" dirty="0"/>
        </a:p>
      </dgm:t>
    </dgm:pt>
    <dgm:pt modelId="{6A93850A-0006-456A-A21C-90E13D1726A3}" type="parTrans" cxnId="{3A58D127-124D-42F9-9E65-2A8809777DB6}">
      <dgm:prSet/>
      <dgm:spPr/>
      <dgm:t>
        <a:bodyPr/>
        <a:lstStyle/>
        <a:p>
          <a:endParaRPr lang="ru-RU"/>
        </a:p>
      </dgm:t>
    </dgm:pt>
    <dgm:pt modelId="{C62D4B76-73B9-42A4-A04F-3449B3D0FCBC}" type="sibTrans" cxnId="{3A58D127-124D-42F9-9E65-2A8809777DB6}">
      <dgm:prSet/>
      <dgm:spPr/>
      <dgm:t>
        <a:bodyPr/>
        <a:lstStyle/>
        <a:p>
          <a:endParaRPr lang="ru-RU"/>
        </a:p>
      </dgm:t>
    </dgm:pt>
    <dgm:pt modelId="{61E4AC99-FFB3-476E-9405-5B3837D76B4B}">
      <dgm:prSet phldrT="[Текст]"/>
      <dgm:spPr/>
      <dgm:t>
        <a:bodyPr/>
        <a:lstStyle/>
        <a:p>
          <a:r>
            <a:rPr lang="en-US" dirty="0" smtClean="0"/>
            <a:t>Graduates’ interview</a:t>
          </a:r>
          <a:endParaRPr lang="ru-RU" dirty="0"/>
        </a:p>
      </dgm:t>
    </dgm:pt>
    <dgm:pt modelId="{E13496CE-272C-4BFC-8365-03A80C29C9F3}" type="parTrans" cxnId="{0AE91FC6-77D1-455C-A5ED-290FA6A86796}">
      <dgm:prSet/>
      <dgm:spPr/>
      <dgm:t>
        <a:bodyPr/>
        <a:lstStyle/>
        <a:p>
          <a:endParaRPr lang="ru-RU"/>
        </a:p>
      </dgm:t>
    </dgm:pt>
    <dgm:pt modelId="{C5083A58-A84E-4625-846C-CECA4D8304A7}" type="sibTrans" cxnId="{0AE91FC6-77D1-455C-A5ED-290FA6A86796}">
      <dgm:prSet/>
      <dgm:spPr/>
      <dgm:t>
        <a:bodyPr/>
        <a:lstStyle/>
        <a:p>
          <a:endParaRPr lang="ru-RU"/>
        </a:p>
      </dgm:t>
    </dgm:pt>
    <dgm:pt modelId="{7300E662-1A63-4382-94D1-0C180E8007D0}">
      <dgm:prSet phldrT="[Текст]"/>
      <dgm:spPr/>
      <dgm:t>
        <a:bodyPr/>
        <a:lstStyle/>
        <a:p>
          <a:r>
            <a:rPr lang="en-US" dirty="0" smtClean="0"/>
            <a:t>Employers’ interview</a:t>
          </a:r>
          <a:endParaRPr lang="ru-RU" dirty="0"/>
        </a:p>
      </dgm:t>
    </dgm:pt>
    <dgm:pt modelId="{6BD32737-2FF1-473A-A59F-9B4E6E82EB03}" type="parTrans" cxnId="{7C8C1816-7128-4980-82BE-A85965625F5D}">
      <dgm:prSet/>
      <dgm:spPr/>
      <dgm:t>
        <a:bodyPr/>
        <a:lstStyle/>
        <a:p>
          <a:endParaRPr lang="ru-RU"/>
        </a:p>
      </dgm:t>
    </dgm:pt>
    <dgm:pt modelId="{14604894-61F9-43A0-8A1E-42CAC99B6484}" type="sibTrans" cxnId="{7C8C1816-7128-4980-82BE-A85965625F5D}">
      <dgm:prSet/>
      <dgm:spPr/>
      <dgm:t>
        <a:bodyPr/>
        <a:lstStyle/>
        <a:p>
          <a:endParaRPr lang="ru-RU"/>
        </a:p>
      </dgm:t>
    </dgm:pt>
    <dgm:pt modelId="{DEA1C0DA-1939-4966-A532-F5B6A4A247E7}">
      <dgm:prSet phldrT="[Текст]"/>
      <dgm:spPr>
        <a:solidFill>
          <a:srgbClr val="92D050"/>
        </a:solidFill>
      </dgm:spPr>
      <dgm:t>
        <a:bodyPr/>
        <a:lstStyle/>
        <a:p>
          <a:r>
            <a:rPr lang="en-US" dirty="0" smtClean="0"/>
            <a:t>Students</a:t>
          </a:r>
          <a:endParaRPr lang="ru-RU" dirty="0"/>
        </a:p>
      </dgm:t>
    </dgm:pt>
    <dgm:pt modelId="{9DFABD84-123E-4B05-BB27-2F249543FD60}" type="parTrans" cxnId="{3506AE6C-FEC0-4121-93FD-3005B77519A8}">
      <dgm:prSet/>
      <dgm:spPr/>
      <dgm:t>
        <a:bodyPr/>
        <a:lstStyle/>
        <a:p>
          <a:endParaRPr lang="ru-RU"/>
        </a:p>
      </dgm:t>
    </dgm:pt>
    <dgm:pt modelId="{07B457C8-9FFF-43C9-97DA-BC05561C6D26}" type="sibTrans" cxnId="{3506AE6C-FEC0-4121-93FD-3005B77519A8}">
      <dgm:prSet/>
      <dgm:spPr/>
      <dgm:t>
        <a:bodyPr/>
        <a:lstStyle/>
        <a:p>
          <a:endParaRPr lang="ru-RU"/>
        </a:p>
      </dgm:t>
    </dgm:pt>
    <dgm:pt modelId="{20F11141-A6F0-4FEB-95CC-0144F7EA6296}">
      <dgm:prSet phldrT="[Текст]"/>
      <dgm:spPr/>
      <dgm:t>
        <a:bodyPr/>
        <a:lstStyle/>
        <a:p>
          <a:r>
            <a:rPr lang="en-US" dirty="0" smtClean="0"/>
            <a:t>Satisfaction with education quality</a:t>
          </a:r>
          <a:endParaRPr lang="ru-RU" dirty="0"/>
        </a:p>
      </dgm:t>
    </dgm:pt>
    <dgm:pt modelId="{181BBA54-576E-4D12-983E-4E61F93DE71F}" type="parTrans" cxnId="{09927C51-6E7B-4C94-AC2C-2F51AA78C383}">
      <dgm:prSet/>
      <dgm:spPr/>
      <dgm:t>
        <a:bodyPr/>
        <a:lstStyle/>
        <a:p>
          <a:endParaRPr lang="ru-RU"/>
        </a:p>
      </dgm:t>
    </dgm:pt>
    <dgm:pt modelId="{FE0873DC-24CF-4A06-898D-07608B12F8DD}" type="sibTrans" cxnId="{09927C51-6E7B-4C94-AC2C-2F51AA78C383}">
      <dgm:prSet/>
      <dgm:spPr/>
      <dgm:t>
        <a:bodyPr/>
        <a:lstStyle/>
        <a:p>
          <a:endParaRPr lang="ru-RU"/>
        </a:p>
      </dgm:t>
    </dgm:pt>
    <dgm:pt modelId="{EEF5AEC3-2A6E-4AAD-8706-40C54B8FD5B4}">
      <dgm:prSet phldrT="[Текст]"/>
      <dgm:spPr/>
      <dgm:t>
        <a:bodyPr/>
        <a:lstStyle/>
        <a:p>
          <a:r>
            <a:rPr lang="en-US" dirty="0" smtClean="0"/>
            <a:t>Teacher through students’ </a:t>
          </a:r>
          <a:r>
            <a:rPr lang="en-US" dirty="0" err="1" smtClean="0"/>
            <a:t>eys</a:t>
          </a:r>
          <a:endParaRPr lang="ru-RU" dirty="0"/>
        </a:p>
      </dgm:t>
    </dgm:pt>
    <dgm:pt modelId="{3052F94F-1C85-4F68-A68D-BE03716EA017}" type="parTrans" cxnId="{CB40B6A4-F912-41D5-AD89-2528638A3F21}">
      <dgm:prSet/>
      <dgm:spPr/>
      <dgm:t>
        <a:bodyPr/>
        <a:lstStyle/>
        <a:p>
          <a:endParaRPr lang="ru-RU"/>
        </a:p>
      </dgm:t>
    </dgm:pt>
    <dgm:pt modelId="{43708D00-5FC1-4312-98A2-604EECAA052B}" type="sibTrans" cxnId="{CB40B6A4-F912-41D5-AD89-2528638A3F21}">
      <dgm:prSet/>
      <dgm:spPr/>
      <dgm:t>
        <a:bodyPr/>
        <a:lstStyle/>
        <a:p>
          <a:endParaRPr lang="ru-RU"/>
        </a:p>
      </dgm:t>
    </dgm:pt>
    <dgm:pt modelId="{9C6B96D4-FB9A-458A-819E-FE8EC7C94FBA}" type="pres">
      <dgm:prSet presAssocID="{7511DA41-E305-4DA1-B1A4-20DF732791C8}" presName="list" presStyleCnt="0">
        <dgm:presLayoutVars>
          <dgm:dir/>
          <dgm:animLvl val="lvl"/>
        </dgm:presLayoutVars>
      </dgm:prSet>
      <dgm:spPr/>
      <dgm:t>
        <a:bodyPr/>
        <a:lstStyle/>
        <a:p>
          <a:endParaRPr lang="ru-RU"/>
        </a:p>
      </dgm:t>
    </dgm:pt>
    <dgm:pt modelId="{58ED5CEB-2FEF-490F-AA1B-EC82A8029F0D}" type="pres">
      <dgm:prSet presAssocID="{DCBF221C-1D44-44CD-B8D0-D7D11065E3F2}" presName="posSpace" presStyleCnt="0"/>
      <dgm:spPr/>
    </dgm:pt>
    <dgm:pt modelId="{E1F3C8FB-E9DD-4CCD-811C-689324E4BB97}" type="pres">
      <dgm:prSet presAssocID="{DCBF221C-1D44-44CD-B8D0-D7D11065E3F2}" presName="vertFlow" presStyleCnt="0"/>
      <dgm:spPr/>
    </dgm:pt>
    <dgm:pt modelId="{0A4F1885-3131-40C6-869F-7B8D6EE467EE}" type="pres">
      <dgm:prSet presAssocID="{DCBF221C-1D44-44CD-B8D0-D7D11065E3F2}" presName="topSpace" presStyleCnt="0"/>
      <dgm:spPr/>
    </dgm:pt>
    <dgm:pt modelId="{9F4E7686-1080-436D-B416-C2344901FD0E}" type="pres">
      <dgm:prSet presAssocID="{DCBF221C-1D44-44CD-B8D0-D7D11065E3F2}" presName="firstComp" presStyleCnt="0"/>
      <dgm:spPr/>
    </dgm:pt>
    <dgm:pt modelId="{5E642486-8843-49FE-96B7-5569A43816A3}" type="pres">
      <dgm:prSet presAssocID="{DCBF221C-1D44-44CD-B8D0-D7D11065E3F2}" presName="firstChild" presStyleLbl="bgAccFollowNode1" presStyleIdx="0" presStyleCnt="4"/>
      <dgm:spPr/>
      <dgm:t>
        <a:bodyPr/>
        <a:lstStyle/>
        <a:p>
          <a:endParaRPr lang="ru-RU"/>
        </a:p>
      </dgm:t>
    </dgm:pt>
    <dgm:pt modelId="{EC3EA13C-3764-425D-A04A-FF0FC61C2DF2}" type="pres">
      <dgm:prSet presAssocID="{DCBF221C-1D44-44CD-B8D0-D7D11065E3F2}" presName="firstChildTx" presStyleLbl="bgAccFollowNode1" presStyleIdx="0" presStyleCnt="4">
        <dgm:presLayoutVars>
          <dgm:bulletEnabled val="1"/>
        </dgm:presLayoutVars>
      </dgm:prSet>
      <dgm:spPr/>
      <dgm:t>
        <a:bodyPr/>
        <a:lstStyle/>
        <a:p>
          <a:endParaRPr lang="ru-RU"/>
        </a:p>
      </dgm:t>
    </dgm:pt>
    <dgm:pt modelId="{B246B110-CD6A-4A3F-8F0A-74E0BE2E3DDC}" type="pres">
      <dgm:prSet presAssocID="{7300E662-1A63-4382-94D1-0C180E8007D0}" presName="comp" presStyleCnt="0"/>
      <dgm:spPr/>
    </dgm:pt>
    <dgm:pt modelId="{D5EC3472-23F9-45A1-9238-7CC9F825FFB7}" type="pres">
      <dgm:prSet presAssocID="{7300E662-1A63-4382-94D1-0C180E8007D0}" presName="child" presStyleLbl="bgAccFollowNode1" presStyleIdx="1" presStyleCnt="4"/>
      <dgm:spPr/>
      <dgm:t>
        <a:bodyPr/>
        <a:lstStyle/>
        <a:p>
          <a:endParaRPr lang="ru-RU"/>
        </a:p>
      </dgm:t>
    </dgm:pt>
    <dgm:pt modelId="{2D30EB8A-C688-4946-8968-6D066FF7A0E8}" type="pres">
      <dgm:prSet presAssocID="{7300E662-1A63-4382-94D1-0C180E8007D0}" presName="childTx" presStyleLbl="bgAccFollowNode1" presStyleIdx="1" presStyleCnt="4">
        <dgm:presLayoutVars>
          <dgm:bulletEnabled val="1"/>
        </dgm:presLayoutVars>
      </dgm:prSet>
      <dgm:spPr/>
      <dgm:t>
        <a:bodyPr/>
        <a:lstStyle/>
        <a:p>
          <a:endParaRPr lang="ru-RU"/>
        </a:p>
      </dgm:t>
    </dgm:pt>
    <dgm:pt modelId="{5E4E6A1A-B5F0-45A0-A09E-F11B3E763B77}" type="pres">
      <dgm:prSet presAssocID="{DCBF221C-1D44-44CD-B8D0-D7D11065E3F2}" presName="negSpace" presStyleCnt="0"/>
      <dgm:spPr/>
    </dgm:pt>
    <dgm:pt modelId="{ABC0E353-B7E4-4DE2-9DD9-8020E36BBCF3}" type="pres">
      <dgm:prSet presAssocID="{DCBF221C-1D44-44CD-B8D0-D7D11065E3F2}" presName="circle" presStyleLbl="node1" presStyleIdx="0" presStyleCnt="2"/>
      <dgm:spPr/>
      <dgm:t>
        <a:bodyPr/>
        <a:lstStyle/>
        <a:p>
          <a:endParaRPr lang="ru-RU"/>
        </a:p>
      </dgm:t>
    </dgm:pt>
    <dgm:pt modelId="{FE738C10-9CD2-440F-8109-3332611ABAA5}" type="pres">
      <dgm:prSet presAssocID="{C62D4B76-73B9-42A4-A04F-3449B3D0FCBC}" presName="transSpace" presStyleCnt="0"/>
      <dgm:spPr/>
    </dgm:pt>
    <dgm:pt modelId="{77EFAB97-48D9-4955-9102-9482AE5E9819}" type="pres">
      <dgm:prSet presAssocID="{DEA1C0DA-1939-4966-A532-F5B6A4A247E7}" presName="posSpace" presStyleCnt="0"/>
      <dgm:spPr/>
    </dgm:pt>
    <dgm:pt modelId="{5735C19F-78D1-464A-B35D-050F265E5056}" type="pres">
      <dgm:prSet presAssocID="{DEA1C0DA-1939-4966-A532-F5B6A4A247E7}" presName="vertFlow" presStyleCnt="0"/>
      <dgm:spPr/>
    </dgm:pt>
    <dgm:pt modelId="{086BFF49-0142-49F5-AFF3-4C1400657FFB}" type="pres">
      <dgm:prSet presAssocID="{DEA1C0DA-1939-4966-A532-F5B6A4A247E7}" presName="topSpace" presStyleCnt="0"/>
      <dgm:spPr/>
    </dgm:pt>
    <dgm:pt modelId="{58FF5912-AE1F-4460-9321-9800966F66D4}" type="pres">
      <dgm:prSet presAssocID="{DEA1C0DA-1939-4966-A532-F5B6A4A247E7}" presName="firstComp" presStyleCnt="0"/>
      <dgm:spPr/>
    </dgm:pt>
    <dgm:pt modelId="{4C943431-21CD-4CE5-AC5A-023CCA572F60}" type="pres">
      <dgm:prSet presAssocID="{DEA1C0DA-1939-4966-A532-F5B6A4A247E7}" presName="firstChild" presStyleLbl="bgAccFollowNode1" presStyleIdx="2" presStyleCnt="4"/>
      <dgm:spPr/>
      <dgm:t>
        <a:bodyPr/>
        <a:lstStyle/>
        <a:p>
          <a:endParaRPr lang="ru-RU"/>
        </a:p>
      </dgm:t>
    </dgm:pt>
    <dgm:pt modelId="{E773811D-7A03-4AA9-A899-06F213E57AB0}" type="pres">
      <dgm:prSet presAssocID="{DEA1C0DA-1939-4966-A532-F5B6A4A247E7}" presName="firstChildTx" presStyleLbl="bgAccFollowNode1" presStyleIdx="2" presStyleCnt="4">
        <dgm:presLayoutVars>
          <dgm:bulletEnabled val="1"/>
        </dgm:presLayoutVars>
      </dgm:prSet>
      <dgm:spPr/>
      <dgm:t>
        <a:bodyPr/>
        <a:lstStyle/>
        <a:p>
          <a:endParaRPr lang="ru-RU"/>
        </a:p>
      </dgm:t>
    </dgm:pt>
    <dgm:pt modelId="{53369C2B-F606-40C2-83E2-01A4CBC58938}" type="pres">
      <dgm:prSet presAssocID="{EEF5AEC3-2A6E-4AAD-8706-40C54B8FD5B4}" presName="comp" presStyleCnt="0"/>
      <dgm:spPr/>
    </dgm:pt>
    <dgm:pt modelId="{8210C8F6-94C9-49D0-8B87-201E7C9FFF2D}" type="pres">
      <dgm:prSet presAssocID="{EEF5AEC3-2A6E-4AAD-8706-40C54B8FD5B4}" presName="child" presStyleLbl="bgAccFollowNode1" presStyleIdx="3" presStyleCnt="4"/>
      <dgm:spPr/>
      <dgm:t>
        <a:bodyPr/>
        <a:lstStyle/>
        <a:p>
          <a:endParaRPr lang="ru-RU"/>
        </a:p>
      </dgm:t>
    </dgm:pt>
    <dgm:pt modelId="{FD4AB81B-CED8-4BBC-94C4-B6DB85D373BF}" type="pres">
      <dgm:prSet presAssocID="{EEF5AEC3-2A6E-4AAD-8706-40C54B8FD5B4}" presName="childTx" presStyleLbl="bgAccFollowNode1" presStyleIdx="3" presStyleCnt="4">
        <dgm:presLayoutVars>
          <dgm:bulletEnabled val="1"/>
        </dgm:presLayoutVars>
      </dgm:prSet>
      <dgm:spPr/>
      <dgm:t>
        <a:bodyPr/>
        <a:lstStyle/>
        <a:p>
          <a:endParaRPr lang="ru-RU"/>
        </a:p>
      </dgm:t>
    </dgm:pt>
    <dgm:pt modelId="{BB4C4660-3160-4767-86A2-C0203276D2D7}" type="pres">
      <dgm:prSet presAssocID="{DEA1C0DA-1939-4966-A532-F5B6A4A247E7}" presName="negSpace" presStyleCnt="0"/>
      <dgm:spPr/>
    </dgm:pt>
    <dgm:pt modelId="{F966D126-E54E-4D81-8DDD-2822884A911A}" type="pres">
      <dgm:prSet presAssocID="{DEA1C0DA-1939-4966-A532-F5B6A4A247E7}" presName="circle" presStyleLbl="node1" presStyleIdx="1" presStyleCnt="2"/>
      <dgm:spPr/>
      <dgm:t>
        <a:bodyPr/>
        <a:lstStyle/>
        <a:p>
          <a:endParaRPr lang="ru-RU"/>
        </a:p>
      </dgm:t>
    </dgm:pt>
  </dgm:ptLst>
  <dgm:cxnLst>
    <dgm:cxn modelId="{7C8C1816-7128-4980-82BE-A85965625F5D}" srcId="{DCBF221C-1D44-44CD-B8D0-D7D11065E3F2}" destId="{7300E662-1A63-4382-94D1-0C180E8007D0}" srcOrd="1" destOrd="0" parTransId="{6BD32737-2FF1-473A-A59F-9B4E6E82EB03}" sibTransId="{14604894-61F9-43A0-8A1E-42CAC99B6484}"/>
    <dgm:cxn modelId="{CB40B6A4-F912-41D5-AD89-2528638A3F21}" srcId="{DEA1C0DA-1939-4966-A532-F5B6A4A247E7}" destId="{EEF5AEC3-2A6E-4AAD-8706-40C54B8FD5B4}" srcOrd="1" destOrd="0" parTransId="{3052F94F-1C85-4F68-A68D-BE03716EA017}" sibTransId="{43708D00-5FC1-4312-98A2-604EECAA052B}"/>
    <dgm:cxn modelId="{6592C1FE-4F84-405F-A6CB-734579AB53B6}" type="presOf" srcId="{DCBF221C-1D44-44CD-B8D0-D7D11065E3F2}" destId="{ABC0E353-B7E4-4DE2-9DD9-8020E36BBCF3}" srcOrd="0" destOrd="0" presId="urn:microsoft.com/office/officeart/2005/8/layout/hList9"/>
    <dgm:cxn modelId="{57EC420D-C91F-43B9-8839-24B3C5EA0820}" type="presOf" srcId="{7511DA41-E305-4DA1-B1A4-20DF732791C8}" destId="{9C6B96D4-FB9A-458A-819E-FE8EC7C94FBA}" srcOrd="0" destOrd="0" presId="urn:microsoft.com/office/officeart/2005/8/layout/hList9"/>
    <dgm:cxn modelId="{0FEBDFD2-8305-49B7-B09C-5C499806CCAC}" type="presOf" srcId="{EEF5AEC3-2A6E-4AAD-8706-40C54B8FD5B4}" destId="{FD4AB81B-CED8-4BBC-94C4-B6DB85D373BF}" srcOrd="1" destOrd="0" presId="urn:microsoft.com/office/officeart/2005/8/layout/hList9"/>
    <dgm:cxn modelId="{3A58D127-124D-42F9-9E65-2A8809777DB6}" srcId="{7511DA41-E305-4DA1-B1A4-20DF732791C8}" destId="{DCBF221C-1D44-44CD-B8D0-D7D11065E3F2}" srcOrd="0" destOrd="0" parTransId="{6A93850A-0006-456A-A21C-90E13D1726A3}" sibTransId="{C62D4B76-73B9-42A4-A04F-3449B3D0FCBC}"/>
    <dgm:cxn modelId="{B5C43780-14B9-441B-B3E2-BCC4FAE6FE22}" type="presOf" srcId="{20F11141-A6F0-4FEB-95CC-0144F7EA6296}" destId="{E773811D-7A03-4AA9-A899-06F213E57AB0}" srcOrd="1" destOrd="0" presId="urn:microsoft.com/office/officeart/2005/8/layout/hList9"/>
    <dgm:cxn modelId="{130ED6FF-002C-457F-90C5-DD387C3D3B50}" type="presOf" srcId="{7300E662-1A63-4382-94D1-0C180E8007D0}" destId="{2D30EB8A-C688-4946-8968-6D066FF7A0E8}" srcOrd="1" destOrd="0" presId="urn:microsoft.com/office/officeart/2005/8/layout/hList9"/>
    <dgm:cxn modelId="{920105D5-5A06-4F52-8A88-6AD319D3964F}" type="presOf" srcId="{EEF5AEC3-2A6E-4AAD-8706-40C54B8FD5B4}" destId="{8210C8F6-94C9-49D0-8B87-201E7C9FFF2D}" srcOrd="0" destOrd="0" presId="urn:microsoft.com/office/officeart/2005/8/layout/hList9"/>
    <dgm:cxn modelId="{3506AE6C-FEC0-4121-93FD-3005B77519A8}" srcId="{7511DA41-E305-4DA1-B1A4-20DF732791C8}" destId="{DEA1C0DA-1939-4966-A532-F5B6A4A247E7}" srcOrd="1" destOrd="0" parTransId="{9DFABD84-123E-4B05-BB27-2F249543FD60}" sibTransId="{07B457C8-9FFF-43C9-97DA-BC05561C6D26}"/>
    <dgm:cxn modelId="{D11C948F-DEF9-43BD-90DF-6CB7CDB69C12}" type="presOf" srcId="{61E4AC99-FFB3-476E-9405-5B3837D76B4B}" destId="{5E642486-8843-49FE-96B7-5569A43816A3}" srcOrd="0" destOrd="0" presId="urn:microsoft.com/office/officeart/2005/8/layout/hList9"/>
    <dgm:cxn modelId="{0AE91FC6-77D1-455C-A5ED-290FA6A86796}" srcId="{DCBF221C-1D44-44CD-B8D0-D7D11065E3F2}" destId="{61E4AC99-FFB3-476E-9405-5B3837D76B4B}" srcOrd="0" destOrd="0" parTransId="{E13496CE-272C-4BFC-8365-03A80C29C9F3}" sibTransId="{C5083A58-A84E-4625-846C-CECA4D8304A7}"/>
    <dgm:cxn modelId="{222C08DD-69C5-4E55-B909-EEAA358374DD}" type="presOf" srcId="{DEA1C0DA-1939-4966-A532-F5B6A4A247E7}" destId="{F966D126-E54E-4D81-8DDD-2822884A911A}" srcOrd="0" destOrd="0" presId="urn:microsoft.com/office/officeart/2005/8/layout/hList9"/>
    <dgm:cxn modelId="{F85F1DFA-EC43-4F59-B634-41BE6CD594F9}" type="presOf" srcId="{20F11141-A6F0-4FEB-95CC-0144F7EA6296}" destId="{4C943431-21CD-4CE5-AC5A-023CCA572F60}" srcOrd="0" destOrd="0" presId="urn:microsoft.com/office/officeart/2005/8/layout/hList9"/>
    <dgm:cxn modelId="{DE98785B-1D35-4DF4-BEDD-60F486368577}" type="presOf" srcId="{61E4AC99-FFB3-476E-9405-5B3837D76B4B}" destId="{EC3EA13C-3764-425D-A04A-FF0FC61C2DF2}" srcOrd="1" destOrd="0" presId="urn:microsoft.com/office/officeart/2005/8/layout/hList9"/>
    <dgm:cxn modelId="{09927C51-6E7B-4C94-AC2C-2F51AA78C383}" srcId="{DEA1C0DA-1939-4966-A532-F5B6A4A247E7}" destId="{20F11141-A6F0-4FEB-95CC-0144F7EA6296}" srcOrd="0" destOrd="0" parTransId="{181BBA54-576E-4D12-983E-4E61F93DE71F}" sibTransId="{FE0873DC-24CF-4A06-898D-07608B12F8DD}"/>
    <dgm:cxn modelId="{EDE07B15-C1B3-4534-8241-67BACB781945}" type="presOf" srcId="{7300E662-1A63-4382-94D1-0C180E8007D0}" destId="{D5EC3472-23F9-45A1-9238-7CC9F825FFB7}" srcOrd="0" destOrd="0" presId="urn:microsoft.com/office/officeart/2005/8/layout/hList9"/>
    <dgm:cxn modelId="{EC9647EC-FA33-4528-A15F-AFDD5387BB96}" type="presParOf" srcId="{9C6B96D4-FB9A-458A-819E-FE8EC7C94FBA}" destId="{58ED5CEB-2FEF-490F-AA1B-EC82A8029F0D}" srcOrd="0" destOrd="0" presId="urn:microsoft.com/office/officeart/2005/8/layout/hList9"/>
    <dgm:cxn modelId="{2FE67D10-266B-486F-BE4E-153080C31E66}" type="presParOf" srcId="{9C6B96D4-FB9A-458A-819E-FE8EC7C94FBA}" destId="{E1F3C8FB-E9DD-4CCD-811C-689324E4BB97}" srcOrd="1" destOrd="0" presId="urn:microsoft.com/office/officeart/2005/8/layout/hList9"/>
    <dgm:cxn modelId="{13578E40-D191-43E9-8822-DA93A356F0A6}" type="presParOf" srcId="{E1F3C8FB-E9DD-4CCD-811C-689324E4BB97}" destId="{0A4F1885-3131-40C6-869F-7B8D6EE467EE}" srcOrd="0" destOrd="0" presId="urn:microsoft.com/office/officeart/2005/8/layout/hList9"/>
    <dgm:cxn modelId="{B330BA23-0807-4283-A938-BAE10FD78FC6}" type="presParOf" srcId="{E1F3C8FB-E9DD-4CCD-811C-689324E4BB97}" destId="{9F4E7686-1080-436D-B416-C2344901FD0E}" srcOrd="1" destOrd="0" presId="urn:microsoft.com/office/officeart/2005/8/layout/hList9"/>
    <dgm:cxn modelId="{E8C98F01-1EB8-4437-8C6D-DC744E6DDD4A}" type="presParOf" srcId="{9F4E7686-1080-436D-B416-C2344901FD0E}" destId="{5E642486-8843-49FE-96B7-5569A43816A3}" srcOrd="0" destOrd="0" presId="urn:microsoft.com/office/officeart/2005/8/layout/hList9"/>
    <dgm:cxn modelId="{C0C7AD68-509C-4E81-8AF8-4E7D2B1B992D}" type="presParOf" srcId="{9F4E7686-1080-436D-B416-C2344901FD0E}" destId="{EC3EA13C-3764-425D-A04A-FF0FC61C2DF2}" srcOrd="1" destOrd="0" presId="urn:microsoft.com/office/officeart/2005/8/layout/hList9"/>
    <dgm:cxn modelId="{92B815EE-1F5F-4EAF-9082-AF09408FAC5A}" type="presParOf" srcId="{E1F3C8FB-E9DD-4CCD-811C-689324E4BB97}" destId="{B246B110-CD6A-4A3F-8F0A-74E0BE2E3DDC}" srcOrd="2" destOrd="0" presId="urn:microsoft.com/office/officeart/2005/8/layout/hList9"/>
    <dgm:cxn modelId="{F3B65E80-791F-46FB-9C55-7A02DBACD6A7}" type="presParOf" srcId="{B246B110-CD6A-4A3F-8F0A-74E0BE2E3DDC}" destId="{D5EC3472-23F9-45A1-9238-7CC9F825FFB7}" srcOrd="0" destOrd="0" presId="urn:microsoft.com/office/officeart/2005/8/layout/hList9"/>
    <dgm:cxn modelId="{434929FF-3EB4-4156-8E02-3319AA1FBD81}" type="presParOf" srcId="{B246B110-CD6A-4A3F-8F0A-74E0BE2E3DDC}" destId="{2D30EB8A-C688-4946-8968-6D066FF7A0E8}" srcOrd="1" destOrd="0" presId="urn:microsoft.com/office/officeart/2005/8/layout/hList9"/>
    <dgm:cxn modelId="{1C73BEB3-353F-411E-AE8F-E3C6AD6FFBB0}" type="presParOf" srcId="{9C6B96D4-FB9A-458A-819E-FE8EC7C94FBA}" destId="{5E4E6A1A-B5F0-45A0-A09E-F11B3E763B77}" srcOrd="2" destOrd="0" presId="urn:microsoft.com/office/officeart/2005/8/layout/hList9"/>
    <dgm:cxn modelId="{968B809B-DAFD-4F09-9DF2-F508FE00098D}" type="presParOf" srcId="{9C6B96D4-FB9A-458A-819E-FE8EC7C94FBA}" destId="{ABC0E353-B7E4-4DE2-9DD9-8020E36BBCF3}" srcOrd="3" destOrd="0" presId="urn:microsoft.com/office/officeart/2005/8/layout/hList9"/>
    <dgm:cxn modelId="{CB2DD6E7-25FF-406F-8786-0D356D1C9DEB}" type="presParOf" srcId="{9C6B96D4-FB9A-458A-819E-FE8EC7C94FBA}" destId="{FE738C10-9CD2-440F-8109-3332611ABAA5}" srcOrd="4" destOrd="0" presId="urn:microsoft.com/office/officeart/2005/8/layout/hList9"/>
    <dgm:cxn modelId="{EF97BC64-C1F3-4068-8D54-5B52D7EFB3E3}" type="presParOf" srcId="{9C6B96D4-FB9A-458A-819E-FE8EC7C94FBA}" destId="{77EFAB97-48D9-4955-9102-9482AE5E9819}" srcOrd="5" destOrd="0" presId="urn:microsoft.com/office/officeart/2005/8/layout/hList9"/>
    <dgm:cxn modelId="{E5EBC01C-5D67-4766-A940-7D4F1AB68FBB}" type="presParOf" srcId="{9C6B96D4-FB9A-458A-819E-FE8EC7C94FBA}" destId="{5735C19F-78D1-464A-B35D-050F265E5056}" srcOrd="6" destOrd="0" presId="urn:microsoft.com/office/officeart/2005/8/layout/hList9"/>
    <dgm:cxn modelId="{A0241893-ACB0-4F74-A989-4D335924DD72}" type="presParOf" srcId="{5735C19F-78D1-464A-B35D-050F265E5056}" destId="{086BFF49-0142-49F5-AFF3-4C1400657FFB}" srcOrd="0" destOrd="0" presId="urn:microsoft.com/office/officeart/2005/8/layout/hList9"/>
    <dgm:cxn modelId="{A515E786-6820-4238-9ECB-3987549F48D2}" type="presParOf" srcId="{5735C19F-78D1-464A-B35D-050F265E5056}" destId="{58FF5912-AE1F-4460-9321-9800966F66D4}" srcOrd="1" destOrd="0" presId="urn:microsoft.com/office/officeart/2005/8/layout/hList9"/>
    <dgm:cxn modelId="{F656F058-336C-4FCC-9BDF-234B7448947C}" type="presParOf" srcId="{58FF5912-AE1F-4460-9321-9800966F66D4}" destId="{4C943431-21CD-4CE5-AC5A-023CCA572F60}" srcOrd="0" destOrd="0" presId="urn:microsoft.com/office/officeart/2005/8/layout/hList9"/>
    <dgm:cxn modelId="{F798A581-FF58-4244-BC2A-617E2D8491C1}" type="presParOf" srcId="{58FF5912-AE1F-4460-9321-9800966F66D4}" destId="{E773811D-7A03-4AA9-A899-06F213E57AB0}" srcOrd="1" destOrd="0" presId="urn:microsoft.com/office/officeart/2005/8/layout/hList9"/>
    <dgm:cxn modelId="{BF2A1BE5-01D4-437D-B762-FCA05759013C}" type="presParOf" srcId="{5735C19F-78D1-464A-B35D-050F265E5056}" destId="{53369C2B-F606-40C2-83E2-01A4CBC58938}" srcOrd="2" destOrd="0" presId="urn:microsoft.com/office/officeart/2005/8/layout/hList9"/>
    <dgm:cxn modelId="{FD29198E-12F3-480D-86B0-3F13BAD7B186}" type="presParOf" srcId="{53369C2B-F606-40C2-83E2-01A4CBC58938}" destId="{8210C8F6-94C9-49D0-8B87-201E7C9FFF2D}" srcOrd="0" destOrd="0" presId="urn:microsoft.com/office/officeart/2005/8/layout/hList9"/>
    <dgm:cxn modelId="{560691C3-84A2-4426-B219-ABE8FF67B7EE}" type="presParOf" srcId="{53369C2B-F606-40C2-83E2-01A4CBC58938}" destId="{FD4AB81B-CED8-4BBC-94C4-B6DB85D373BF}" srcOrd="1" destOrd="0" presId="urn:microsoft.com/office/officeart/2005/8/layout/hList9"/>
    <dgm:cxn modelId="{F84D2463-34E6-4E56-8B08-D2FBD75BBDB2}" type="presParOf" srcId="{9C6B96D4-FB9A-458A-819E-FE8EC7C94FBA}" destId="{BB4C4660-3160-4767-86A2-C0203276D2D7}" srcOrd="7" destOrd="0" presId="urn:microsoft.com/office/officeart/2005/8/layout/hList9"/>
    <dgm:cxn modelId="{C22096AC-2E3F-450B-BBF6-C18FFB5B23BC}" type="presParOf" srcId="{9C6B96D4-FB9A-458A-819E-FE8EC7C94FBA}" destId="{F966D126-E54E-4D81-8DDD-2822884A911A}"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42486-8843-49FE-96B7-5569A43816A3}">
      <dsp:nvSpPr>
        <dsp:cNvPr id="0" name=""/>
        <dsp:cNvSpPr/>
      </dsp:nvSpPr>
      <dsp:spPr>
        <a:xfrm>
          <a:off x="1315476" y="860911"/>
          <a:ext cx="2463631" cy="16432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Graduates’ interview</a:t>
          </a:r>
          <a:endParaRPr lang="ru-RU" sz="2400" kern="1200" dirty="0"/>
        </a:p>
      </dsp:txBody>
      <dsp:txXfrm>
        <a:off x="1709657" y="860911"/>
        <a:ext cx="2069450" cy="1643241"/>
      </dsp:txXfrm>
    </dsp:sp>
    <dsp:sp modelId="{D5EC3472-23F9-45A1-9238-7CC9F825FFB7}">
      <dsp:nvSpPr>
        <dsp:cNvPr id="0" name=""/>
        <dsp:cNvSpPr/>
      </dsp:nvSpPr>
      <dsp:spPr>
        <a:xfrm>
          <a:off x="1315476" y="2504153"/>
          <a:ext cx="2463631" cy="16432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Employers’ interview</a:t>
          </a:r>
          <a:endParaRPr lang="ru-RU" sz="2400" kern="1200" dirty="0"/>
        </a:p>
      </dsp:txBody>
      <dsp:txXfrm>
        <a:off x="1709657" y="2504153"/>
        <a:ext cx="2069450" cy="1643241"/>
      </dsp:txXfrm>
    </dsp:sp>
    <dsp:sp modelId="{ABC0E353-B7E4-4DE2-9DD9-8020E36BBCF3}">
      <dsp:nvSpPr>
        <dsp:cNvPr id="0" name=""/>
        <dsp:cNvSpPr/>
      </dsp:nvSpPr>
      <dsp:spPr>
        <a:xfrm>
          <a:off x="1540" y="203942"/>
          <a:ext cx="1642420" cy="1642420"/>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Business</a:t>
          </a:r>
          <a:endParaRPr lang="ru-RU" sz="2500" kern="1200" dirty="0"/>
        </a:p>
      </dsp:txBody>
      <dsp:txXfrm>
        <a:off x="242067" y="444469"/>
        <a:ext cx="1161366" cy="1161366"/>
      </dsp:txXfrm>
    </dsp:sp>
    <dsp:sp modelId="{4C943431-21CD-4CE5-AC5A-023CCA572F60}">
      <dsp:nvSpPr>
        <dsp:cNvPr id="0" name=""/>
        <dsp:cNvSpPr/>
      </dsp:nvSpPr>
      <dsp:spPr>
        <a:xfrm>
          <a:off x="5421528" y="860911"/>
          <a:ext cx="2463631" cy="16432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Satisfaction with education quality</a:t>
          </a:r>
          <a:endParaRPr lang="ru-RU" sz="2400" kern="1200" dirty="0"/>
        </a:p>
      </dsp:txBody>
      <dsp:txXfrm>
        <a:off x="5815709" y="860911"/>
        <a:ext cx="2069450" cy="1643241"/>
      </dsp:txXfrm>
    </dsp:sp>
    <dsp:sp modelId="{8210C8F6-94C9-49D0-8B87-201E7C9FFF2D}">
      <dsp:nvSpPr>
        <dsp:cNvPr id="0" name=""/>
        <dsp:cNvSpPr/>
      </dsp:nvSpPr>
      <dsp:spPr>
        <a:xfrm>
          <a:off x="5421528" y="2504153"/>
          <a:ext cx="2463631" cy="16432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Teacher through students’ </a:t>
          </a:r>
          <a:r>
            <a:rPr lang="en-US" sz="2400" kern="1200" dirty="0" err="1" smtClean="0"/>
            <a:t>eys</a:t>
          </a:r>
          <a:endParaRPr lang="ru-RU" sz="2400" kern="1200" dirty="0"/>
        </a:p>
      </dsp:txBody>
      <dsp:txXfrm>
        <a:off x="5815709" y="2504153"/>
        <a:ext cx="2069450" cy="1643241"/>
      </dsp:txXfrm>
    </dsp:sp>
    <dsp:sp modelId="{F966D126-E54E-4D81-8DDD-2822884A911A}">
      <dsp:nvSpPr>
        <dsp:cNvPr id="0" name=""/>
        <dsp:cNvSpPr/>
      </dsp:nvSpPr>
      <dsp:spPr>
        <a:xfrm>
          <a:off x="4107592" y="203942"/>
          <a:ext cx="1642420" cy="1642420"/>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Students</a:t>
          </a:r>
          <a:endParaRPr lang="ru-RU" sz="2500" kern="1200" dirty="0"/>
        </a:p>
      </dsp:txBody>
      <dsp:txXfrm>
        <a:off x="4348119" y="444469"/>
        <a:ext cx="1161366" cy="116136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1E28B98-85E8-4EDF-B369-CDF3DE8FB010}" type="datetimeFigureOut">
              <a:rPr lang="ru-RU" smtClean="0"/>
              <a:t>10.03.2021</a:t>
            </a:fld>
            <a:endParaRPr lang="ru-RU"/>
          </a:p>
        </p:txBody>
      </p:sp>
      <p:sp>
        <p:nvSpPr>
          <p:cNvPr id="4" name="Нижний колонтитул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3DC9235-AF8A-40DD-AF13-6B2EC35A66E7}" type="slidenum">
              <a:rPr lang="ru-RU" smtClean="0"/>
              <a:t>‹#›</a:t>
            </a:fld>
            <a:endParaRPr lang="ru-RU"/>
          </a:p>
        </p:txBody>
      </p:sp>
    </p:spTree>
    <p:extLst>
      <p:ext uri="{BB962C8B-B14F-4D97-AF65-F5344CB8AC3E}">
        <p14:creationId xmlns:p14="http://schemas.microsoft.com/office/powerpoint/2010/main" val="17200147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7D2F2017-8278-4B84-976F-FEBB3F47B534}"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FA2CB2-1424-47A9-B797-DCFB7EE15888}" type="slidenum">
              <a:rPr lang="ru-RU" smtClean="0"/>
              <a:pPr/>
              <a:t>‹#›</a:t>
            </a:fld>
            <a:endParaRPr lang="ru-RU"/>
          </a:p>
        </p:txBody>
      </p:sp>
    </p:spTree>
    <p:extLst>
      <p:ext uri="{BB962C8B-B14F-4D97-AF65-F5344CB8AC3E}">
        <p14:creationId xmlns:p14="http://schemas.microsoft.com/office/powerpoint/2010/main" val="341685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D2F2017-8278-4B84-976F-FEBB3F47B534}"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FA2CB2-1424-47A9-B797-DCFB7EE15888}" type="slidenum">
              <a:rPr lang="ru-RU" smtClean="0"/>
              <a:pPr/>
              <a:t>‹#›</a:t>
            </a:fld>
            <a:endParaRPr lang="ru-RU"/>
          </a:p>
        </p:txBody>
      </p:sp>
    </p:spTree>
    <p:extLst>
      <p:ext uri="{BB962C8B-B14F-4D97-AF65-F5344CB8AC3E}">
        <p14:creationId xmlns:p14="http://schemas.microsoft.com/office/powerpoint/2010/main" val="291321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D2F2017-8278-4B84-976F-FEBB3F47B534}"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FA2CB2-1424-47A9-B797-DCFB7EE15888}" type="slidenum">
              <a:rPr lang="ru-RU" smtClean="0"/>
              <a:pPr/>
              <a:t>‹#›</a:t>
            </a:fld>
            <a:endParaRPr lang="ru-RU"/>
          </a:p>
        </p:txBody>
      </p:sp>
    </p:spTree>
    <p:extLst>
      <p:ext uri="{BB962C8B-B14F-4D97-AF65-F5344CB8AC3E}">
        <p14:creationId xmlns:p14="http://schemas.microsoft.com/office/powerpoint/2010/main" val="209154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D2F2017-8278-4B84-976F-FEBB3F47B534}"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FA2CB2-1424-47A9-B797-DCFB7EE15888}" type="slidenum">
              <a:rPr lang="ru-RU" smtClean="0"/>
              <a:pPr/>
              <a:t>‹#›</a:t>
            </a:fld>
            <a:endParaRPr lang="ru-RU"/>
          </a:p>
        </p:txBody>
      </p:sp>
    </p:spTree>
    <p:extLst>
      <p:ext uri="{BB962C8B-B14F-4D97-AF65-F5344CB8AC3E}">
        <p14:creationId xmlns:p14="http://schemas.microsoft.com/office/powerpoint/2010/main" val="405997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D2F2017-8278-4B84-976F-FEBB3F47B534}"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FA2CB2-1424-47A9-B797-DCFB7EE15888}" type="slidenum">
              <a:rPr lang="ru-RU" smtClean="0"/>
              <a:pPr/>
              <a:t>‹#›</a:t>
            </a:fld>
            <a:endParaRPr lang="ru-RU"/>
          </a:p>
        </p:txBody>
      </p:sp>
    </p:spTree>
    <p:extLst>
      <p:ext uri="{BB962C8B-B14F-4D97-AF65-F5344CB8AC3E}">
        <p14:creationId xmlns:p14="http://schemas.microsoft.com/office/powerpoint/2010/main" val="427991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D2F2017-8278-4B84-976F-FEBB3F47B534}"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FA2CB2-1424-47A9-B797-DCFB7EE15888}" type="slidenum">
              <a:rPr lang="ru-RU" smtClean="0"/>
              <a:pPr/>
              <a:t>‹#›</a:t>
            </a:fld>
            <a:endParaRPr lang="ru-RU"/>
          </a:p>
        </p:txBody>
      </p:sp>
    </p:spTree>
    <p:extLst>
      <p:ext uri="{BB962C8B-B14F-4D97-AF65-F5344CB8AC3E}">
        <p14:creationId xmlns:p14="http://schemas.microsoft.com/office/powerpoint/2010/main" val="170928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D2F2017-8278-4B84-976F-FEBB3F47B534}" type="datetimeFigureOut">
              <a:rPr lang="ru-RU" smtClean="0"/>
              <a:pPr/>
              <a:t>10.03.2021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FA2CB2-1424-47A9-B797-DCFB7EE15888}" type="slidenum">
              <a:rPr lang="ru-RU" smtClean="0"/>
              <a:pPr/>
              <a:t>‹#›</a:t>
            </a:fld>
            <a:endParaRPr lang="ru-RU"/>
          </a:p>
        </p:txBody>
      </p:sp>
    </p:spTree>
    <p:extLst>
      <p:ext uri="{BB962C8B-B14F-4D97-AF65-F5344CB8AC3E}">
        <p14:creationId xmlns:p14="http://schemas.microsoft.com/office/powerpoint/2010/main" val="127118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D2F2017-8278-4B84-976F-FEBB3F47B534}" type="datetimeFigureOut">
              <a:rPr lang="ru-RU" smtClean="0"/>
              <a:pPr/>
              <a:t>10.03.2021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FA2CB2-1424-47A9-B797-DCFB7EE15888}" type="slidenum">
              <a:rPr lang="ru-RU" smtClean="0"/>
              <a:pPr/>
              <a:t>‹#›</a:t>
            </a:fld>
            <a:endParaRPr lang="ru-RU"/>
          </a:p>
        </p:txBody>
      </p:sp>
    </p:spTree>
    <p:extLst>
      <p:ext uri="{BB962C8B-B14F-4D97-AF65-F5344CB8AC3E}">
        <p14:creationId xmlns:p14="http://schemas.microsoft.com/office/powerpoint/2010/main" val="369434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2F2017-8278-4B84-976F-FEBB3F47B534}" type="datetimeFigureOut">
              <a:rPr lang="ru-RU" smtClean="0"/>
              <a:pPr/>
              <a:t>10.03.2021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FA2CB2-1424-47A9-B797-DCFB7EE15888}" type="slidenum">
              <a:rPr lang="ru-RU" smtClean="0"/>
              <a:pPr/>
              <a:t>‹#›</a:t>
            </a:fld>
            <a:endParaRPr lang="ru-RU"/>
          </a:p>
        </p:txBody>
      </p:sp>
    </p:spTree>
    <p:extLst>
      <p:ext uri="{BB962C8B-B14F-4D97-AF65-F5344CB8AC3E}">
        <p14:creationId xmlns:p14="http://schemas.microsoft.com/office/powerpoint/2010/main" val="370008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7D2F2017-8278-4B84-976F-FEBB3F47B534}"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FA2CB2-1424-47A9-B797-DCFB7EE15888}" type="slidenum">
              <a:rPr lang="ru-RU" smtClean="0"/>
              <a:pPr/>
              <a:t>‹#›</a:t>
            </a:fld>
            <a:endParaRPr lang="ru-RU"/>
          </a:p>
        </p:txBody>
      </p:sp>
    </p:spTree>
    <p:extLst>
      <p:ext uri="{BB962C8B-B14F-4D97-AF65-F5344CB8AC3E}">
        <p14:creationId xmlns:p14="http://schemas.microsoft.com/office/powerpoint/2010/main" val="9604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7D2F2017-8278-4B84-976F-FEBB3F47B534}"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FA2CB2-1424-47A9-B797-DCFB7EE15888}" type="slidenum">
              <a:rPr lang="ru-RU" smtClean="0"/>
              <a:pPr/>
              <a:t>‹#›</a:t>
            </a:fld>
            <a:endParaRPr lang="ru-RU"/>
          </a:p>
        </p:txBody>
      </p:sp>
    </p:spTree>
    <p:extLst>
      <p:ext uri="{BB962C8B-B14F-4D97-AF65-F5344CB8AC3E}">
        <p14:creationId xmlns:p14="http://schemas.microsoft.com/office/powerpoint/2010/main" val="294037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2F2017-8278-4B84-976F-FEBB3F47B534}" type="datetimeFigureOut">
              <a:rPr lang="ru-RU" smtClean="0"/>
              <a:pPr/>
              <a:t>10.03.2021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FA2CB2-1424-47A9-B797-DCFB7EE15888}" type="slidenum">
              <a:rPr lang="ru-RU" smtClean="0"/>
              <a:pPr/>
              <a:t>‹#›</a:t>
            </a:fld>
            <a:endParaRPr lang="ru-RU"/>
          </a:p>
        </p:txBody>
      </p:sp>
    </p:spTree>
    <p:extLst>
      <p:ext uri="{BB962C8B-B14F-4D97-AF65-F5344CB8AC3E}">
        <p14:creationId xmlns:p14="http://schemas.microsoft.com/office/powerpoint/2010/main" val="133195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rgbClr val="256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cap="all" dirty="0">
                <a:solidFill>
                  <a:schemeClr val="bg1"/>
                </a:solidFill>
                <a:latin typeface="Book Antiqua" panose="02040602050305030304" pitchFamily="18" charset="0"/>
              </a:rPr>
              <a:t>HEI Internal Quality Assurance System (IQAS)</a:t>
            </a:r>
            <a:endParaRPr lang="ru-RU" sz="2000" b="1" cap="all" dirty="0">
              <a:solidFill>
                <a:schemeClr val="bg1"/>
              </a:solidFill>
              <a:latin typeface="Book Antiqua" panose="02040602050305030304" pitchFamily="18" charset="0"/>
            </a:endParaRPr>
          </a:p>
        </p:txBody>
      </p:sp>
      <p:sp>
        <p:nvSpPr>
          <p:cNvPr id="4" name="TextBox 3"/>
          <p:cNvSpPr txBox="1"/>
          <p:nvPr/>
        </p:nvSpPr>
        <p:spPr>
          <a:xfrm>
            <a:off x="1108364" y="2021037"/>
            <a:ext cx="7176654" cy="830997"/>
          </a:xfrm>
          <a:prstGeom prst="rect">
            <a:avLst/>
          </a:prstGeom>
          <a:noFill/>
        </p:spPr>
        <p:txBody>
          <a:bodyPr wrap="square" rtlCol="0">
            <a:spAutoFit/>
          </a:bodyPr>
          <a:lstStyle/>
          <a:p>
            <a:pPr algn="ctr"/>
            <a:r>
              <a:rPr lang="en-US" sz="2400" b="1" cap="all" dirty="0" smtClean="0">
                <a:solidFill>
                  <a:schemeClr val="bg1"/>
                </a:solidFill>
                <a:latin typeface="Book Antiqua" panose="02040602050305030304" pitchFamily="18" charset="0"/>
              </a:rPr>
              <a:t>Cherish the past</a:t>
            </a:r>
            <a:r>
              <a:rPr lang="ru-RU" sz="2400" b="1" cap="all" dirty="0" smtClean="0">
                <a:solidFill>
                  <a:schemeClr val="bg1"/>
                </a:solidFill>
                <a:latin typeface="Book Antiqua" panose="02040602050305030304" pitchFamily="18" charset="0"/>
              </a:rPr>
              <a:t>, </a:t>
            </a:r>
            <a:r>
              <a:rPr lang="en-US" sz="2400" b="1" cap="all" dirty="0" smtClean="0">
                <a:solidFill>
                  <a:schemeClr val="bg1"/>
                </a:solidFill>
                <a:latin typeface="Book Antiqua" panose="02040602050305030304" pitchFamily="18" charset="0"/>
              </a:rPr>
              <a:t>build the future</a:t>
            </a:r>
            <a:r>
              <a:rPr lang="ru-RU" sz="2400" b="1" cap="all" dirty="0" smtClean="0">
                <a:solidFill>
                  <a:schemeClr val="bg1"/>
                </a:solidFill>
                <a:latin typeface="Book Antiqua" panose="02040602050305030304" pitchFamily="18" charset="0"/>
              </a:rPr>
              <a:t>, </a:t>
            </a:r>
            <a:r>
              <a:rPr lang="en-US" sz="2400" b="1" cap="all" dirty="0" smtClean="0">
                <a:solidFill>
                  <a:schemeClr val="bg1"/>
                </a:solidFill>
                <a:latin typeface="Book Antiqua" panose="02040602050305030304" pitchFamily="18" charset="0"/>
              </a:rPr>
              <a:t>care for the present</a:t>
            </a:r>
            <a:r>
              <a:rPr lang="ru-RU" sz="2400" b="1" cap="all" dirty="0" smtClean="0">
                <a:solidFill>
                  <a:schemeClr val="bg1"/>
                </a:solidFill>
                <a:latin typeface="Book Antiqua" panose="02040602050305030304" pitchFamily="18" charset="0"/>
              </a:rPr>
              <a:t>!</a:t>
            </a:r>
            <a:endParaRPr lang="ru-RU" sz="2400" b="1" cap="all" dirty="0">
              <a:solidFill>
                <a:schemeClr val="bg1"/>
              </a:solidFill>
              <a:latin typeface="Book Antiqua" panose="0204060205030503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420" y="447305"/>
            <a:ext cx="6068580" cy="6162576"/>
          </a:xfrm>
          <a:prstGeom prst="rect">
            <a:avLst/>
          </a:prstGeom>
        </p:spPr>
      </p:pic>
      <p:sp>
        <p:nvSpPr>
          <p:cNvPr id="6" name="Прямоугольник 5"/>
          <p:cNvSpPr/>
          <p:nvPr/>
        </p:nvSpPr>
        <p:spPr>
          <a:xfrm>
            <a:off x="1219200" y="3775363"/>
            <a:ext cx="5514109"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t="81212"/>
          <a:stretch/>
        </p:blipFill>
        <p:spPr>
          <a:xfrm>
            <a:off x="1219200" y="366282"/>
            <a:ext cx="3424372" cy="1288473"/>
          </a:xfrm>
          <a:prstGeom prst="rect">
            <a:avLst/>
          </a:prstGeom>
        </p:spPr>
      </p:pic>
      <p:pic>
        <p:nvPicPr>
          <p:cNvPr id="7" name="image2.png"/>
          <p:cNvPicPr/>
          <p:nvPr/>
        </p:nvPicPr>
        <p:blipFill>
          <a:blip r:embed="rId4"/>
          <a:srcRect/>
          <a:stretch>
            <a:fillRect/>
          </a:stretch>
        </p:blipFill>
        <p:spPr>
          <a:xfrm>
            <a:off x="5112212" y="6069595"/>
            <a:ext cx="3869743" cy="562699"/>
          </a:xfrm>
          <a:prstGeom prst="rect">
            <a:avLst/>
          </a:prstGeom>
          <a:ln/>
        </p:spPr>
      </p:pic>
    </p:spTree>
    <p:extLst>
      <p:ext uri="{BB962C8B-B14F-4D97-AF65-F5344CB8AC3E}">
        <p14:creationId xmlns:p14="http://schemas.microsoft.com/office/powerpoint/2010/main" val="1199270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ятиугольник 2"/>
          <p:cNvSpPr/>
          <p:nvPr/>
        </p:nvSpPr>
        <p:spPr>
          <a:xfrm>
            <a:off x="0" y="484909"/>
            <a:ext cx="5389418" cy="554182"/>
          </a:xfrm>
          <a:prstGeom prst="homePlate">
            <a:avLst/>
          </a:prstGeom>
          <a:solidFill>
            <a:srgbClr val="256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Book Antiqua" panose="02040602050305030304" pitchFamily="18" charset="0"/>
                <a:cs typeface="Angsana New" panose="02020603050405020304" pitchFamily="18" charset="-34"/>
              </a:rPr>
              <a:t>SESSION 1</a:t>
            </a:r>
            <a:endParaRPr lang="ru-RU" dirty="0">
              <a:latin typeface="Book Antiqua" panose="02040602050305030304" pitchFamily="18" charset="0"/>
              <a:cs typeface="Angsana New" panose="02020603050405020304" pitchFamily="18" charset="-34"/>
            </a:endParaRPr>
          </a:p>
        </p:txBody>
      </p:sp>
      <p:pic>
        <p:nvPicPr>
          <p:cNvPr id="18" name="Рисунок 17"/>
          <p:cNvPicPr>
            <a:picLocks noChangeAspect="1"/>
          </p:cNvPicPr>
          <p:nvPr/>
        </p:nvPicPr>
        <p:blipFill rotWithShape="1">
          <a:blip r:embed="rId2" cstate="print">
            <a:extLst>
              <a:ext uri="{28A0092B-C50C-407E-A947-70E740481C1C}">
                <a14:useLocalDpi xmlns:a14="http://schemas.microsoft.com/office/drawing/2010/main" val="0"/>
              </a:ext>
            </a:extLst>
          </a:blip>
          <a:srcRect t="23839" b="54949"/>
          <a:stretch/>
        </p:blipFill>
        <p:spPr>
          <a:xfrm>
            <a:off x="6877761" y="220631"/>
            <a:ext cx="2054624" cy="872837"/>
          </a:xfrm>
          <a:prstGeom prst="rect">
            <a:avLst/>
          </a:prstGeom>
        </p:spPr>
      </p:pic>
      <p:sp>
        <p:nvSpPr>
          <p:cNvPr id="22" name="TextBox 21">
            <a:extLst>
              <a:ext uri="{FF2B5EF4-FFF2-40B4-BE49-F238E27FC236}">
                <a16:creationId xmlns:a16="http://schemas.microsoft.com/office/drawing/2014/main" id="{80668C6E-5180-4546-A1A6-DC191A5B4CFB}"/>
              </a:ext>
            </a:extLst>
          </p:cNvPr>
          <p:cNvSpPr txBox="1"/>
          <p:nvPr/>
        </p:nvSpPr>
        <p:spPr>
          <a:xfrm>
            <a:off x="21831298" y="991322"/>
            <a:ext cx="52594329" cy="464871"/>
          </a:xfrm>
          <a:prstGeom prst="rect">
            <a:avLst/>
          </a:prstGeom>
          <a:noFill/>
        </p:spPr>
        <p:txBody>
          <a:bodyPr wrap="square" numCol="1" rtlCol="0" anchor="ctr">
            <a:spAutoFit/>
          </a:bodyPr>
          <a:lstStyle/>
          <a:p>
            <a:pPr algn="ctr">
              <a:lnSpc>
                <a:spcPct val="150000"/>
              </a:lnSpc>
            </a:pPr>
            <a:r>
              <a:rPr lang="ru-RU" i="1" dirty="0"/>
              <a:t>Приказ Министерства науки и высшего образования Российской Федерации от 20 марта 2020г. № 475 «Об утверждении показателей эффективности деятельности федеральных бюджетных и автономных образовательных учреждений высшего образования, подведомственных Министерству науки и высшего образования Российской Федерации, и работы их руководителей, по результатам достижения которых устанавливаются выплаты стимулирующего характера руководителям таких</a:t>
            </a:r>
            <a:r>
              <a:rPr lang="ru-RU" dirty="0"/>
              <a:t> </a:t>
            </a:r>
            <a:r>
              <a:rPr lang="ru-RU" i="1" dirty="0"/>
              <a:t>учреждений»</a:t>
            </a:r>
            <a:r>
              <a:rPr lang="ru-RU" dirty="0"/>
              <a:t> </a:t>
            </a:r>
          </a:p>
        </p:txBody>
      </p:sp>
      <p:sp>
        <p:nvSpPr>
          <p:cNvPr id="6" name="Заголовок 5"/>
          <p:cNvSpPr>
            <a:spLocks noGrp="1"/>
          </p:cNvSpPr>
          <p:nvPr>
            <p:ph type="title"/>
          </p:nvPr>
        </p:nvSpPr>
        <p:spPr/>
        <p:txBody>
          <a:bodyPr/>
          <a:lstStyle/>
          <a:p>
            <a:r>
              <a:rPr lang="en-US" dirty="0" smtClean="0"/>
              <a:t>Quality Assurance Standards</a:t>
            </a:r>
            <a:endParaRPr lang="ru-RU" dirty="0"/>
          </a:p>
        </p:txBody>
      </p:sp>
      <p:sp>
        <p:nvSpPr>
          <p:cNvPr id="7" name="Текст 6"/>
          <p:cNvSpPr>
            <a:spLocks noGrp="1"/>
          </p:cNvSpPr>
          <p:nvPr>
            <p:ph type="body" idx="1"/>
          </p:nvPr>
        </p:nvSpPr>
        <p:spPr/>
        <p:txBody>
          <a:bodyPr/>
          <a:lstStyle/>
          <a:p>
            <a:r>
              <a:rPr lang="en-US" dirty="0" smtClean="0"/>
              <a:t>National Frame</a:t>
            </a:r>
            <a:endParaRPr lang="ru-RU" dirty="0"/>
          </a:p>
        </p:txBody>
      </p:sp>
    </p:spTree>
    <p:extLst>
      <p:ext uri="{BB962C8B-B14F-4D97-AF65-F5344CB8AC3E}">
        <p14:creationId xmlns:p14="http://schemas.microsoft.com/office/powerpoint/2010/main" val="1058643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ятиугольник 2"/>
          <p:cNvSpPr/>
          <p:nvPr/>
        </p:nvSpPr>
        <p:spPr>
          <a:xfrm>
            <a:off x="0" y="484909"/>
            <a:ext cx="5389418" cy="554182"/>
          </a:xfrm>
          <a:prstGeom prst="homePlate">
            <a:avLst/>
          </a:prstGeom>
          <a:solidFill>
            <a:srgbClr val="256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Book Antiqua" panose="02040602050305030304" pitchFamily="18" charset="0"/>
                <a:cs typeface="Angsana New" panose="02020603050405020304" pitchFamily="18" charset="-34"/>
              </a:rPr>
              <a:t>Laws and Regulations of the Russian Federation</a:t>
            </a:r>
            <a:endParaRPr lang="ru-RU" dirty="0">
              <a:latin typeface="Book Antiqua" panose="02040602050305030304" pitchFamily="18" charset="0"/>
              <a:cs typeface="Angsana New" panose="02020603050405020304" pitchFamily="18" charset="-34"/>
            </a:endParaRPr>
          </a:p>
        </p:txBody>
      </p:sp>
      <p:pic>
        <p:nvPicPr>
          <p:cNvPr id="18" name="Рисунок 17"/>
          <p:cNvPicPr>
            <a:picLocks noChangeAspect="1"/>
          </p:cNvPicPr>
          <p:nvPr/>
        </p:nvPicPr>
        <p:blipFill rotWithShape="1">
          <a:blip r:embed="rId2" cstate="print">
            <a:extLst>
              <a:ext uri="{28A0092B-C50C-407E-A947-70E740481C1C}">
                <a14:useLocalDpi xmlns:a14="http://schemas.microsoft.com/office/drawing/2010/main" val="0"/>
              </a:ext>
            </a:extLst>
          </a:blip>
          <a:srcRect t="23839" b="54949"/>
          <a:stretch/>
        </p:blipFill>
        <p:spPr>
          <a:xfrm>
            <a:off x="6877761" y="220631"/>
            <a:ext cx="2054624" cy="872837"/>
          </a:xfrm>
          <a:prstGeom prst="rect">
            <a:avLst/>
          </a:prstGeom>
        </p:spPr>
      </p:pic>
      <p:sp>
        <p:nvSpPr>
          <p:cNvPr id="22" name="TextBox 21">
            <a:extLst>
              <a:ext uri="{FF2B5EF4-FFF2-40B4-BE49-F238E27FC236}">
                <a16:creationId xmlns:a16="http://schemas.microsoft.com/office/drawing/2014/main" id="{80668C6E-5180-4546-A1A6-DC191A5B4CFB}"/>
              </a:ext>
            </a:extLst>
          </p:cNvPr>
          <p:cNvSpPr txBox="1"/>
          <p:nvPr/>
        </p:nvSpPr>
        <p:spPr>
          <a:xfrm>
            <a:off x="21831298" y="991322"/>
            <a:ext cx="52594329" cy="464871"/>
          </a:xfrm>
          <a:prstGeom prst="rect">
            <a:avLst/>
          </a:prstGeom>
          <a:noFill/>
        </p:spPr>
        <p:txBody>
          <a:bodyPr wrap="square" numCol="1" rtlCol="0" anchor="ctr">
            <a:spAutoFit/>
          </a:bodyPr>
          <a:lstStyle/>
          <a:p>
            <a:pPr algn="ctr">
              <a:lnSpc>
                <a:spcPct val="150000"/>
              </a:lnSpc>
            </a:pPr>
            <a:r>
              <a:rPr lang="ru-RU" i="1" dirty="0"/>
              <a:t>Приказ Министерства науки и высшего образования Российской Федерации от 20 марта 2020г. № 475 «Об утверждении показателей эффективности деятельности федеральных бюджетных и автономных образовательных учреждений высшего образования, подведомственных Министерству науки и высшего образования Российской Федерации, и работы их руководителей, по результатам достижения которых устанавливаются выплаты стимулирующего характера руководителям таких</a:t>
            </a:r>
            <a:r>
              <a:rPr lang="ru-RU" dirty="0"/>
              <a:t> </a:t>
            </a:r>
            <a:r>
              <a:rPr lang="ru-RU" i="1" dirty="0"/>
              <a:t>учреждений»</a:t>
            </a:r>
            <a:r>
              <a:rPr lang="ru-RU" dirty="0"/>
              <a:t> </a:t>
            </a:r>
          </a:p>
        </p:txBody>
      </p:sp>
      <p:sp>
        <p:nvSpPr>
          <p:cNvPr id="23" name="Прямоугольник 22">
            <a:extLst>
              <a:ext uri="{FF2B5EF4-FFF2-40B4-BE49-F238E27FC236}">
                <a16:creationId xmlns:a16="http://schemas.microsoft.com/office/drawing/2014/main" id="{D37ADA3E-68BA-C44B-9E19-D8FF5016C49C}"/>
              </a:ext>
            </a:extLst>
          </p:cNvPr>
          <p:cNvSpPr/>
          <p:nvPr/>
        </p:nvSpPr>
        <p:spPr>
          <a:xfrm>
            <a:off x="459847" y="1442815"/>
            <a:ext cx="8259610" cy="4031873"/>
          </a:xfrm>
          <a:prstGeom prst="rect">
            <a:avLst/>
          </a:prstGeom>
        </p:spPr>
        <p:txBody>
          <a:bodyPr wrap="square">
            <a:spAutoFit/>
          </a:bodyPr>
          <a:lstStyle/>
          <a:p>
            <a:pPr marL="342900" indent="-342900" algn="just">
              <a:buAutoNum type="arabicPeriod"/>
            </a:pPr>
            <a:r>
              <a:rPr lang="en-US" sz="1600" dirty="0" smtClean="0">
                <a:latin typeface="Book Antiqua" panose="02040602050305030304" pitchFamily="18" charset="0"/>
              </a:rPr>
              <a:t>Executive order of the Ministry of Science and Higher Education of the Russian Federation as of March 20, 2020 No. 475 "</a:t>
            </a:r>
            <a:r>
              <a:rPr lang="en-US" sz="1600" b="1" dirty="0" smtClean="0">
                <a:latin typeface="Book Antiqua" panose="02040602050305030304" pitchFamily="18" charset="0"/>
              </a:rPr>
              <a:t>On approval of quality assurance indicators </a:t>
            </a:r>
            <a:r>
              <a:rPr lang="en-US" sz="1600" dirty="0" smtClean="0">
                <a:latin typeface="Book Antiqua" panose="02040602050305030304" pitchFamily="18" charset="0"/>
              </a:rPr>
              <a:t>for Federal Budgetary and Autonomous Educational Institutions of Higher Education under the governance of the Ministry of Science and Higher Education of the Russian Federation, and the performance of institutional leadership, based on the results of which, incentive payments to the administration of such institutions are established“.</a:t>
            </a:r>
            <a:r>
              <a:rPr lang="ru-RU" sz="1600" dirty="0" smtClean="0">
                <a:latin typeface="Book Antiqua" panose="02040602050305030304" pitchFamily="18" charset="0"/>
              </a:rPr>
              <a:t> </a:t>
            </a:r>
            <a:endParaRPr lang="en-US" sz="1600" dirty="0" smtClean="0">
              <a:latin typeface="Book Antiqua" panose="02040602050305030304" pitchFamily="18" charset="0"/>
            </a:endParaRPr>
          </a:p>
          <a:p>
            <a:pPr marL="342900" indent="-342900" algn="just">
              <a:buAutoNum type="arabicPeriod"/>
            </a:pPr>
            <a:endParaRPr lang="en-US" sz="1600" dirty="0" smtClean="0">
              <a:latin typeface="Book Antiqua" panose="02040602050305030304" pitchFamily="18" charset="0"/>
            </a:endParaRPr>
          </a:p>
          <a:p>
            <a:pPr marL="342900" indent="-342900" algn="just">
              <a:buAutoNum type="arabicPeriod"/>
            </a:pPr>
            <a:r>
              <a:rPr lang="en-US" sz="1600" dirty="0" smtClean="0">
                <a:latin typeface="Book Antiqua" panose="02040602050305030304" pitchFamily="18" charset="0"/>
              </a:rPr>
              <a:t>Order of the Ministry of Education and Science of Russia as of September 22, 2017 N 955 (as amended on December 18, 2019) "On approval of </a:t>
            </a:r>
            <a:r>
              <a:rPr lang="en-US" sz="1600" b="1" dirty="0" smtClean="0">
                <a:latin typeface="Book Antiqua" panose="02040602050305030304" pitchFamily="18" charset="0"/>
              </a:rPr>
              <a:t>indicators for monitoring </a:t>
            </a:r>
            <a:r>
              <a:rPr lang="en-US" sz="1600" dirty="0" smtClean="0">
                <a:latin typeface="Book Antiqua" panose="02040602050305030304" pitchFamily="18" charset="0"/>
              </a:rPr>
              <a:t>the educational system"</a:t>
            </a:r>
            <a:endParaRPr lang="ru-RU" sz="1600" dirty="0">
              <a:latin typeface="Book Antiqua" panose="02040602050305030304" pitchFamily="18" charset="0"/>
            </a:endParaRPr>
          </a:p>
          <a:p>
            <a:pPr marL="342900" indent="-342900" algn="just">
              <a:buFont typeface="+mj-lt"/>
              <a:buAutoNum type="arabicPeriod"/>
            </a:pPr>
            <a:endParaRPr lang="ru-RU" sz="1600" dirty="0">
              <a:latin typeface="Book Antiqua" panose="02040602050305030304" pitchFamily="18" charset="0"/>
            </a:endParaRPr>
          </a:p>
          <a:p>
            <a:pPr marL="342900" indent="-342900" algn="just">
              <a:buFont typeface="+mj-lt"/>
              <a:buAutoNum type="arabicPeriod"/>
            </a:pPr>
            <a:r>
              <a:rPr lang="en-US" sz="1600" dirty="0" smtClean="0">
                <a:latin typeface="Book Antiqua" panose="02040602050305030304" pitchFamily="18" charset="0"/>
              </a:rPr>
              <a:t>Order of the Ministry of Education and Science of Russia as of August 27, 2014 N 1146 "On Approval of the </a:t>
            </a:r>
            <a:r>
              <a:rPr lang="en-US" sz="1600" b="1" dirty="0" smtClean="0">
                <a:latin typeface="Book Antiqua" panose="02040602050305030304" pitchFamily="18" charset="0"/>
              </a:rPr>
              <a:t>Form of the Final Report on the Results of Analysis </a:t>
            </a:r>
            <a:r>
              <a:rPr lang="en-US" sz="1600" dirty="0" smtClean="0">
                <a:latin typeface="Book Antiqua" panose="02040602050305030304" pitchFamily="18" charset="0"/>
              </a:rPr>
              <a:t>of the State and Prospects for the Development of the Education System"</a:t>
            </a:r>
            <a:endParaRPr lang="ru-RU" sz="1600" dirty="0">
              <a:latin typeface="Book Antiqua" panose="02040602050305030304" pitchFamily="18" charset="0"/>
            </a:endParaRPr>
          </a:p>
          <a:p>
            <a:pPr marL="342900" indent="-342900">
              <a:buAutoNum type="arabicPeriod"/>
            </a:pPr>
            <a:endParaRPr lang="ru-RU" sz="1600" dirty="0">
              <a:latin typeface="Book Antiqua" panose="02040602050305030304" pitchFamily="18" charset="0"/>
            </a:endParaRPr>
          </a:p>
        </p:txBody>
      </p:sp>
    </p:spTree>
    <p:extLst>
      <p:ext uri="{BB962C8B-B14F-4D97-AF65-F5344CB8AC3E}">
        <p14:creationId xmlns:p14="http://schemas.microsoft.com/office/powerpoint/2010/main" val="1058643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ятиугольник 2"/>
          <p:cNvSpPr/>
          <p:nvPr/>
        </p:nvSpPr>
        <p:spPr>
          <a:xfrm>
            <a:off x="0" y="509186"/>
            <a:ext cx="5152769" cy="554182"/>
          </a:xfrm>
          <a:prstGeom prst="homePlate">
            <a:avLst/>
          </a:prstGeom>
          <a:solidFill>
            <a:srgbClr val="256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862223" y="601611"/>
            <a:ext cx="3858749" cy="369332"/>
          </a:xfrm>
          <a:prstGeom prst="rect">
            <a:avLst/>
          </a:prstGeom>
          <a:noFill/>
        </p:spPr>
        <p:txBody>
          <a:bodyPr wrap="none" rtlCol="0">
            <a:spAutoFit/>
          </a:bodyPr>
          <a:lstStyle/>
          <a:p>
            <a:pPr algn="ctr"/>
            <a:r>
              <a:rPr lang="en-US" b="1" dirty="0" smtClean="0">
                <a:solidFill>
                  <a:schemeClr val="bg1"/>
                </a:solidFill>
                <a:latin typeface="Book Antiqua" panose="02040602050305030304" pitchFamily="18" charset="0"/>
              </a:rPr>
              <a:t>Local regulations (university level)</a:t>
            </a:r>
            <a:endParaRPr lang="ru-RU" b="1" dirty="0">
              <a:solidFill>
                <a:schemeClr val="bg1"/>
              </a:solidFill>
              <a:latin typeface="Book Antiqua" panose="02040602050305030304" pitchFamily="18" charset="0"/>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23839" b="54949"/>
          <a:stretch/>
        </p:blipFill>
        <p:spPr>
          <a:xfrm>
            <a:off x="6877761" y="220631"/>
            <a:ext cx="2054624" cy="872837"/>
          </a:xfrm>
          <a:prstGeom prst="rect">
            <a:avLst/>
          </a:prstGeom>
        </p:spPr>
      </p:pic>
      <p:sp>
        <p:nvSpPr>
          <p:cNvPr id="6" name="Прямоугольник 5"/>
          <p:cNvSpPr/>
          <p:nvPr/>
        </p:nvSpPr>
        <p:spPr>
          <a:xfrm>
            <a:off x="1300899" y="1558171"/>
            <a:ext cx="5083255" cy="369332"/>
          </a:xfrm>
          <a:prstGeom prst="rect">
            <a:avLst/>
          </a:prstGeom>
        </p:spPr>
        <p:txBody>
          <a:bodyPr wrap="square">
            <a:spAutoFit/>
          </a:bodyPr>
          <a:lstStyle/>
          <a:p>
            <a:r>
              <a:rPr lang="ru-RU" sz="1400" dirty="0"/>
              <a:t> </a:t>
            </a:r>
            <a:endParaRPr lang="ru-RU" sz="1400" dirty="0">
              <a:latin typeface="Book Antiqua" panose="02040602050305030304" pitchFamily="18" charset="0"/>
            </a:endParaRPr>
          </a:p>
        </p:txBody>
      </p:sp>
      <p:sp>
        <p:nvSpPr>
          <p:cNvPr id="8" name="Прямоугольник 7">
            <a:extLst>
              <a:ext uri="{FF2B5EF4-FFF2-40B4-BE49-F238E27FC236}">
                <a16:creationId xmlns:a16="http://schemas.microsoft.com/office/drawing/2014/main" id="{8BD299ED-08AB-834F-95BF-26FD899ABFB7}"/>
              </a:ext>
            </a:extLst>
          </p:cNvPr>
          <p:cNvSpPr/>
          <p:nvPr/>
        </p:nvSpPr>
        <p:spPr>
          <a:xfrm>
            <a:off x="290383" y="1720840"/>
            <a:ext cx="8642001" cy="2554545"/>
          </a:xfrm>
          <a:prstGeom prst="rect">
            <a:avLst/>
          </a:prstGeom>
        </p:spPr>
        <p:txBody>
          <a:bodyPr wrap="square">
            <a:spAutoFit/>
          </a:bodyPr>
          <a:lstStyle/>
          <a:p>
            <a:pPr algn="just"/>
            <a:r>
              <a:rPr lang="en-US" sz="2000" dirty="0" smtClean="0">
                <a:latin typeface="Book Antiqua" panose="02040602050305030304" pitchFamily="18" charset="0"/>
                <a:ea typeface="Calibri" panose="020F0502020204030204" pitchFamily="34" charset="0"/>
                <a:cs typeface="Times New Roman" panose="02020603050405020304" pitchFamily="18" charset="0"/>
              </a:rPr>
              <a:t>The Financial University developed and implements </a:t>
            </a:r>
            <a:r>
              <a:rPr lang="en-US" sz="2000" b="1" dirty="0" smtClean="0">
                <a:latin typeface="Book Antiqua" panose="02040602050305030304" pitchFamily="18" charset="0"/>
                <a:ea typeface="Calibri" panose="020F0502020204030204" pitchFamily="34" charset="0"/>
                <a:cs typeface="Times New Roman" panose="02020603050405020304" pitchFamily="18" charset="0"/>
              </a:rPr>
              <a:t>an internal system for assessing the quality of education </a:t>
            </a:r>
            <a:r>
              <a:rPr lang="en-US" sz="2000" dirty="0" smtClean="0">
                <a:latin typeface="Book Antiqua" panose="02040602050305030304" pitchFamily="18" charset="0"/>
                <a:ea typeface="Calibri" panose="020F0502020204030204" pitchFamily="34" charset="0"/>
                <a:cs typeface="Times New Roman" panose="02020603050405020304" pitchFamily="18" charset="0"/>
              </a:rPr>
              <a:t>based on the Education Quality Assurance Standard (Order of the Financial University dated January 30, 2017 No. 0091 / o "On Approval of the Standard for Quality Assurance in Education at the Financial University and its Branches") and the Regulations on the Internal Independent Assessment of the Quality of Education ( VNOKO) (order of the Financial University dated October 26, 2018 No. 2005 / o).</a:t>
            </a:r>
            <a:endParaRPr lang="ru-RU" sz="2000" dirty="0">
              <a:latin typeface="Book Antiqua" panose="02040602050305030304" pitchFamily="18" charset="0"/>
            </a:endParaRPr>
          </a:p>
        </p:txBody>
      </p:sp>
    </p:spTree>
    <p:extLst>
      <p:ext uri="{BB962C8B-B14F-4D97-AF65-F5344CB8AC3E}">
        <p14:creationId xmlns:p14="http://schemas.microsoft.com/office/powerpoint/2010/main" val="1571537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ятиугольник 2"/>
          <p:cNvSpPr/>
          <p:nvPr/>
        </p:nvSpPr>
        <p:spPr>
          <a:xfrm>
            <a:off x="0" y="484909"/>
            <a:ext cx="5389418" cy="554182"/>
          </a:xfrm>
          <a:prstGeom prst="homePlate">
            <a:avLst/>
          </a:prstGeom>
          <a:solidFill>
            <a:srgbClr val="256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Book Antiqua" panose="02040602050305030304" pitchFamily="18" charset="0"/>
                <a:cs typeface="Angsana New" panose="02020603050405020304" pitchFamily="18" charset="-34"/>
              </a:rPr>
              <a:t>SESSION 2</a:t>
            </a:r>
            <a:endParaRPr lang="ru-RU" dirty="0">
              <a:latin typeface="Book Antiqua" panose="02040602050305030304" pitchFamily="18" charset="0"/>
              <a:cs typeface="Angsana New" panose="02020603050405020304" pitchFamily="18" charset="-34"/>
            </a:endParaRPr>
          </a:p>
        </p:txBody>
      </p:sp>
      <p:pic>
        <p:nvPicPr>
          <p:cNvPr id="18" name="Рисунок 17"/>
          <p:cNvPicPr>
            <a:picLocks noChangeAspect="1"/>
          </p:cNvPicPr>
          <p:nvPr/>
        </p:nvPicPr>
        <p:blipFill rotWithShape="1">
          <a:blip r:embed="rId2" cstate="print">
            <a:extLst>
              <a:ext uri="{28A0092B-C50C-407E-A947-70E740481C1C}">
                <a14:useLocalDpi xmlns:a14="http://schemas.microsoft.com/office/drawing/2010/main" val="0"/>
              </a:ext>
            </a:extLst>
          </a:blip>
          <a:srcRect t="23839" b="54949"/>
          <a:stretch/>
        </p:blipFill>
        <p:spPr>
          <a:xfrm>
            <a:off x="6877761" y="220631"/>
            <a:ext cx="2054624" cy="872837"/>
          </a:xfrm>
          <a:prstGeom prst="rect">
            <a:avLst/>
          </a:prstGeom>
        </p:spPr>
      </p:pic>
      <p:sp>
        <p:nvSpPr>
          <p:cNvPr id="22" name="TextBox 21">
            <a:extLst>
              <a:ext uri="{FF2B5EF4-FFF2-40B4-BE49-F238E27FC236}">
                <a16:creationId xmlns:a16="http://schemas.microsoft.com/office/drawing/2014/main" id="{80668C6E-5180-4546-A1A6-DC191A5B4CFB}"/>
              </a:ext>
            </a:extLst>
          </p:cNvPr>
          <p:cNvSpPr txBox="1"/>
          <p:nvPr/>
        </p:nvSpPr>
        <p:spPr>
          <a:xfrm>
            <a:off x="21831298" y="991322"/>
            <a:ext cx="52594329" cy="464871"/>
          </a:xfrm>
          <a:prstGeom prst="rect">
            <a:avLst/>
          </a:prstGeom>
          <a:noFill/>
        </p:spPr>
        <p:txBody>
          <a:bodyPr wrap="square" numCol="1" rtlCol="0" anchor="ctr">
            <a:spAutoFit/>
          </a:bodyPr>
          <a:lstStyle/>
          <a:p>
            <a:pPr algn="ctr">
              <a:lnSpc>
                <a:spcPct val="150000"/>
              </a:lnSpc>
            </a:pPr>
            <a:r>
              <a:rPr lang="ru-RU" i="1" dirty="0"/>
              <a:t>Приказ Министерства науки и высшего образования Российской Федерации от 20 марта 2020г. № 475 «Об утверждении показателей эффективности деятельности федеральных бюджетных и автономных образовательных учреждений высшего образования, подведомственных Министерству науки и высшего образования Российской Федерации, и работы их руководителей, по результатам достижения которых устанавливаются выплаты стимулирующего характера руководителям таких</a:t>
            </a:r>
            <a:r>
              <a:rPr lang="ru-RU" dirty="0"/>
              <a:t> </a:t>
            </a:r>
            <a:r>
              <a:rPr lang="ru-RU" i="1" dirty="0"/>
              <a:t>учреждений»</a:t>
            </a:r>
            <a:r>
              <a:rPr lang="ru-RU" dirty="0"/>
              <a:t> </a:t>
            </a:r>
          </a:p>
        </p:txBody>
      </p:sp>
      <p:sp>
        <p:nvSpPr>
          <p:cNvPr id="6" name="Заголовок 5"/>
          <p:cNvSpPr>
            <a:spLocks noGrp="1"/>
          </p:cNvSpPr>
          <p:nvPr>
            <p:ph type="title"/>
          </p:nvPr>
        </p:nvSpPr>
        <p:spPr/>
        <p:txBody>
          <a:bodyPr/>
          <a:lstStyle/>
          <a:p>
            <a:r>
              <a:rPr lang="en-US" dirty="0" smtClean="0"/>
              <a:t>IQA Monitoring and Assessment strategies &amp; procedures </a:t>
            </a:r>
            <a:endParaRPr lang="ru-RU" dirty="0"/>
          </a:p>
        </p:txBody>
      </p:sp>
      <p:sp>
        <p:nvSpPr>
          <p:cNvPr id="7" name="Текст 6"/>
          <p:cNvSpPr>
            <a:spLocks noGrp="1"/>
          </p:cNvSpPr>
          <p:nvPr>
            <p:ph type="body" idx="1"/>
          </p:nvPr>
        </p:nvSpPr>
        <p:spPr/>
        <p:txBody>
          <a:bodyPr/>
          <a:lstStyle/>
          <a:p>
            <a:r>
              <a:rPr lang="en-US" dirty="0" smtClean="0"/>
              <a:t>National Frame</a:t>
            </a:r>
            <a:endParaRPr lang="ru-RU" dirty="0"/>
          </a:p>
        </p:txBody>
      </p:sp>
    </p:spTree>
    <p:extLst>
      <p:ext uri="{BB962C8B-B14F-4D97-AF65-F5344CB8AC3E}">
        <p14:creationId xmlns:p14="http://schemas.microsoft.com/office/powerpoint/2010/main" val="1058643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a:extLst>
              <a:ext uri="{FF2B5EF4-FFF2-40B4-BE49-F238E27FC236}">
                <a16:creationId xmlns:a16="http://schemas.microsoft.com/office/drawing/2014/main" id="{9098F0E0-DEFC-FE47-8F6F-A4D6858FB4B2}"/>
              </a:ext>
            </a:extLst>
          </p:cNvPr>
          <p:cNvSpPr/>
          <p:nvPr/>
        </p:nvSpPr>
        <p:spPr>
          <a:xfrm>
            <a:off x="0" y="509186"/>
            <a:ext cx="5152769" cy="554182"/>
          </a:xfrm>
          <a:prstGeom prst="homePlate">
            <a:avLst/>
          </a:prstGeom>
          <a:solidFill>
            <a:srgbClr val="256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Book Antiqua" panose="02040602050305030304" pitchFamily="18" charset="0"/>
              </a:rPr>
              <a:t>Assessment strategies and procedures</a:t>
            </a:r>
            <a:endParaRPr lang="ru-RU" b="1" dirty="0">
              <a:latin typeface="Book Antiqua" panose="02040602050305030304" pitchFamily="18" charset="0"/>
            </a:endParaRPr>
          </a:p>
        </p:txBody>
      </p:sp>
      <p:pic>
        <p:nvPicPr>
          <p:cNvPr id="5" name="Рисунок 4">
            <a:extLst>
              <a:ext uri="{FF2B5EF4-FFF2-40B4-BE49-F238E27FC236}">
                <a16:creationId xmlns:a16="http://schemas.microsoft.com/office/drawing/2014/main" id="{4701B9DB-D926-C146-B846-3756E92FBF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39" b="54949"/>
          <a:stretch/>
        </p:blipFill>
        <p:spPr>
          <a:xfrm>
            <a:off x="6877761" y="220631"/>
            <a:ext cx="2054624" cy="872837"/>
          </a:xfrm>
          <a:prstGeom prst="rect">
            <a:avLst/>
          </a:prstGeom>
        </p:spPr>
      </p:pic>
      <p:graphicFrame>
        <p:nvGraphicFramePr>
          <p:cNvPr id="6" name="Объект 5"/>
          <p:cNvGraphicFramePr>
            <a:graphicFrameLocks noGrp="1"/>
          </p:cNvGraphicFramePr>
          <p:nvPr>
            <p:ph idx="1"/>
            <p:extLst>
              <p:ext uri="{D42A27DB-BD31-4B8C-83A1-F6EECF244321}">
                <p14:modId xmlns:p14="http://schemas.microsoft.com/office/powerpoint/2010/main" val="390067882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202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6267D3E-52AB-6546-8EC9-1412C42A64DB}"/>
              </a:ext>
            </a:extLst>
          </p:cNvPr>
          <p:cNvSpPr>
            <a:spLocks noGrp="1"/>
          </p:cNvSpPr>
          <p:nvPr>
            <p:ph idx="1"/>
          </p:nvPr>
        </p:nvSpPr>
        <p:spPr/>
        <p:txBody>
          <a:bodyPr>
            <a:normAutofit/>
          </a:bodyPr>
          <a:lstStyle/>
          <a:p>
            <a:r>
              <a:rPr lang="en-US" sz="2400" dirty="0" smtClean="0">
                <a:latin typeface="Book Antiqua" panose="02040602050305030304" pitchFamily="18" charset="0"/>
              </a:rPr>
              <a:t>Companies are interviewed to assess the level of satisfaction with the professional competencies acquired by the graduates on an annual basis. </a:t>
            </a:r>
          </a:p>
          <a:p>
            <a:r>
              <a:rPr lang="en-US" sz="2400" dirty="0" smtClean="0">
                <a:latin typeface="Book Antiqua" panose="02040602050305030304" pitchFamily="18" charset="0"/>
              </a:rPr>
              <a:t>Conducts a survey of graduates annually.</a:t>
            </a:r>
          </a:p>
          <a:p>
            <a:r>
              <a:rPr lang="en-US" sz="2400" dirty="0" smtClean="0">
                <a:latin typeface="Book Antiqua" panose="02040602050305030304" pitchFamily="18" charset="0"/>
              </a:rPr>
              <a:t>Monitoring is carried out annually, consisting of two surveys: "The teacher through the eyes of students" and "Satisfaction with the quality of education"</a:t>
            </a:r>
            <a:endParaRPr lang="ru-RU" sz="2400" dirty="0">
              <a:latin typeface="Book Antiqua" panose="02040602050305030304" pitchFamily="18" charset="0"/>
            </a:endParaRPr>
          </a:p>
        </p:txBody>
      </p:sp>
      <p:sp>
        <p:nvSpPr>
          <p:cNvPr id="4" name="Пятиугольник 3">
            <a:extLst>
              <a:ext uri="{FF2B5EF4-FFF2-40B4-BE49-F238E27FC236}">
                <a16:creationId xmlns:a16="http://schemas.microsoft.com/office/drawing/2014/main" id="{9098F0E0-DEFC-FE47-8F6F-A4D6858FB4B2}"/>
              </a:ext>
            </a:extLst>
          </p:cNvPr>
          <p:cNvSpPr/>
          <p:nvPr/>
        </p:nvSpPr>
        <p:spPr>
          <a:xfrm>
            <a:off x="0" y="509186"/>
            <a:ext cx="5152769" cy="554182"/>
          </a:xfrm>
          <a:prstGeom prst="homePlate">
            <a:avLst/>
          </a:prstGeom>
          <a:solidFill>
            <a:srgbClr val="256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Book Antiqua" panose="02040602050305030304" pitchFamily="18" charset="0"/>
              </a:rPr>
              <a:t>Assessment strategies and procedures</a:t>
            </a:r>
            <a:endParaRPr lang="ru-RU" b="1" dirty="0">
              <a:latin typeface="Book Antiqua" panose="02040602050305030304" pitchFamily="18" charset="0"/>
            </a:endParaRPr>
          </a:p>
        </p:txBody>
      </p:sp>
      <p:pic>
        <p:nvPicPr>
          <p:cNvPr id="5" name="Рисунок 4">
            <a:extLst>
              <a:ext uri="{FF2B5EF4-FFF2-40B4-BE49-F238E27FC236}">
                <a16:creationId xmlns:a16="http://schemas.microsoft.com/office/drawing/2014/main" id="{4701B9DB-D926-C146-B846-3756E92FBF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39" b="54949"/>
          <a:stretch/>
        </p:blipFill>
        <p:spPr>
          <a:xfrm>
            <a:off x="6877761" y="220631"/>
            <a:ext cx="2054624" cy="872837"/>
          </a:xfrm>
          <a:prstGeom prst="rect">
            <a:avLst/>
          </a:prstGeom>
        </p:spPr>
      </p:pic>
    </p:spTree>
    <p:extLst>
      <p:ext uri="{BB962C8B-B14F-4D97-AF65-F5344CB8AC3E}">
        <p14:creationId xmlns:p14="http://schemas.microsoft.com/office/powerpoint/2010/main" val="1469423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6745CB4-B2DE-2C4D-BD1B-FFE1C0481E4B}"/>
              </a:ext>
            </a:extLst>
          </p:cNvPr>
          <p:cNvSpPr>
            <a:spLocks noGrp="1"/>
          </p:cNvSpPr>
          <p:nvPr>
            <p:ph idx="1"/>
          </p:nvPr>
        </p:nvSpPr>
        <p:spPr/>
        <p:txBody>
          <a:bodyPr>
            <a:normAutofit/>
          </a:bodyPr>
          <a:lstStyle/>
          <a:p>
            <a:r>
              <a:rPr lang="en-US" sz="2400" dirty="0" smtClean="0">
                <a:latin typeface="Book Antiqua" panose="02040602050305030304" pitchFamily="18" charset="0"/>
              </a:rPr>
              <a:t>Held every semester and annually. Departments in charge: Scientific and educational sociological laboratory of the Financial University, Department of Sociology of the Financial University</a:t>
            </a:r>
          </a:p>
          <a:p>
            <a:r>
              <a:rPr lang="en-US" sz="2400" dirty="0" smtClean="0">
                <a:latin typeface="Book Antiqua" panose="02040602050305030304" pitchFamily="18" charset="0"/>
              </a:rPr>
              <a:t>Monitoring results are announced at the Academic Council of the Financial University</a:t>
            </a:r>
            <a:endParaRPr lang="ru-RU" sz="2400" dirty="0">
              <a:latin typeface="Book Antiqua" panose="02040602050305030304" pitchFamily="18" charset="0"/>
            </a:endParaRPr>
          </a:p>
        </p:txBody>
      </p:sp>
      <p:sp>
        <p:nvSpPr>
          <p:cNvPr id="6" name="Пятиугольник 5">
            <a:extLst>
              <a:ext uri="{FF2B5EF4-FFF2-40B4-BE49-F238E27FC236}">
                <a16:creationId xmlns:a16="http://schemas.microsoft.com/office/drawing/2014/main" id="{D7DDED3F-D33A-FD4F-B433-82721E23FFDB}"/>
              </a:ext>
            </a:extLst>
          </p:cNvPr>
          <p:cNvSpPr/>
          <p:nvPr/>
        </p:nvSpPr>
        <p:spPr>
          <a:xfrm>
            <a:off x="0" y="509186"/>
            <a:ext cx="5152769" cy="554182"/>
          </a:xfrm>
          <a:prstGeom prst="homePlate">
            <a:avLst/>
          </a:prstGeom>
          <a:solidFill>
            <a:srgbClr val="256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Book Antiqua" panose="02040602050305030304" pitchFamily="18" charset="0"/>
              </a:rPr>
              <a:t>Assessment strategies and procedures</a:t>
            </a:r>
            <a:endParaRPr lang="ru-RU" b="1" dirty="0">
              <a:latin typeface="Book Antiqua" panose="02040602050305030304" pitchFamily="18" charset="0"/>
            </a:endParaRPr>
          </a:p>
        </p:txBody>
      </p:sp>
      <p:pic>
        <p:nvPicPr>
          <p:cNvPr id="7" name="Рисунок 6">
            <a:extLst>
              <a:ext uri="{FF2B5EF4-FFF2-40B4-BE49-F238E27FC236}">
                <a16:creationId xmlns:a16="http://schemas.microsoft.com/office/drawing/2014/main" id="{CC18DA03-21A4-694F-8E5B-6F3374E119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39" b="54949"/>
          <a:stretch/>
        </p:blipFill>
        <p:spPr>
          <a:xfrm>
            <a:off x="6877761" y="220631"/>
            <a:ext cx="2054624" cy="872837"/>
          </a:xfrm>
          <a:prstGeom prst="rect">
            <a:avLst/>
          </a:prstGeom>
        </p:spPr>
      </p:pic>
    </p:spTree>
    <p:extLst>
      <p:ext uri="{BB962C8B-B14F-4D97-AF65-F5344CB8AC3E}">
        <p14:creationId xmlns:p14="http://schemas.microsoft.com/office/powerpoint/2010/main" val="370600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ятиугольник 2"/>
          <p:cNvSpPr/>
          <p:nvPr/>
        </p:nvSpPr>
        <p:spPr>
          <a:xfrm>
            <a:off x="0" y="484909"/>
            <a:ext cx="5389418" cy="554182"/>
          </a:xfrm>
          <a:prstGeom prst="homePlate">
            <a:avLst/>
          </a:prstGeom>
          <a:solidFill>
            <a:srgbClr val="256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888077" y="423556"/>
            <a:ext cx="3634496" cy="646331"/>
          </a:xfrm>
          <a:prstGeom prst="rect">
            <a:avLst/>
          </a:prstGeom>
          <a:noFill/>
        </p:spPr>
        <p:txBody>
          <a:bodyPr wrap="square" rtlCol="0">
            <a:spAutoFit/>
          </a:bodyPr>
          <a:lstStyle/>
          <a:p>
            <a:r>
              <a:rPr lang="en-US" b="1" cap="all" dirty="0">
                <a:solidFill>
                  <a:schemeClr val="bg1"/>
                </a:solidFill>
                <a:latin typeface="Book Antiqua" panose="02040602050305030304" pitchFamily="18" charset="0"/>
              </a:rPr>
              <a:t>welcome to the financial university</a:t>
            </a:r>
            <a:endParaRPr lang="ru-RU" b="1" cap="all" dirty="0">
              <a:solidFill>
                <a:schemeClr val="bg1"/>
              </a:solidFill>
              <a:latin typeface="Book Antiqua" panose="02040602050305030304" pitchFamily="18" charset="0"/>
            </a:endParaRPr>
          </a:p>
        </p:txBody>
      </p:sp>
      <p:pic>
        <p:nvPicPr>
          <p:cNvPr id="18" name="Рисунок 17"/>
          <p:cNvPicPr>
            <a:picLocks noChangeAspect="1"/>
          </p:cNvPicPr>
          <p:nvPr/>
        </p:nvPicPr>
        <p:blipFill rotWithShape="1">
          <a:blip r:embed="rId2" cstate="print">
            <a:extLst>
              <a:ext uri="{28A0092B-C50C-407E-A947-70E740481C1C}">
                <a14:useLocalDpi xmlns:a14="http://schemas.microsoft.com/office/drawing/2010/main" val="0"/>
              </a:ext>
            </a:extLst>
          </a:blip>
          <a:srcRect t="23839" b="54949"/>
          <a:stretch/>
        </p:blipFill>
        <p:spPr>
          <a:xfrm>
            <a:off x="6877761" y="220631"/>
            <a:ext cx="2054624" cy="872837"/>
          </a:xfrm>
          <a:prstGeom prst="rect">
            <a:avLst/>
          </a:prstGeom>
        </p:spPr>
      </p:pic>
      <p:pic>
        <p:nvPicPr>
          <p:cNvPr id="2" name="Рисунок 1"/>
          <p:cNvPicPr>
            <a:picLocks noChangeAspect="1"/>
          </p:cNvPicPr>
          <p:nvPr/>
        </p:nvPicPr>
        <p:blipFill>
          <a:blip r:embed="rId3"/>
          <a:stretch>
            <a:fillRect/>
          </a:stretch>
        </p:blipFill>
        <p:spPr>
          <a:xfrm>
            <a:off x="1353065" y="1346886"/>
            <a:ext cx="5696465" cy="3620530"/>
          </a:xfrm>
          <a:prstGeom prst="rect">
            <a:avLst/>
          </a:prstGeom>
          <a:ln>
            <a:noFill/>
          </a:ln>
          <a:effectLst>
            <a:softEdge rad="112500"/>
          </a:effectLst>
        </p:spPr>
      </p:pic>
      <p:sp>
        <p:nvSpPr>
          <p:cNvPr id="17" name="Прямоугольник 16"/>
          <p:cNvSpPr/>
          <p:nvPr/>
        </p:nvSpPr>
        <p:spPr>
          <a:xfrm>
            <a:off x="247134" y="5127877"/>
            <a:ext cx="3311611" cy="923330"/>
          </a:xfrm>
          <a:prstGeom prst="rect">
            <a:avLst/>
          </a:prstGeom>
        </p:spPr>
        <p:txBody>
          <a:bodyPr wrap="square">
            <a:spAutoFit/>
          </a:bodyPr>
          <a:lstStyle/>
          <a:p>
            <a:r>
              <a:rPr lang="en-US" dirty="0">
                <a:latin typeface="Book Antiqua" panose="02040602050305030304" pitchFamily="18" charset="0"/>
              </a:rPr>
              <a:t>International Relations Office</a:t>
            </a:r>
          </a:p>
          <a:p>
            <a:r>
              <a:rPr lang="en-US" dirty="0">
                <a:latin typeface="Book Antiqua" panose="02040602050305030304" pitchFamily="18" charset="0"/>
              </a:rPr>
              <a:t>+7499 943-99-65</a:t>
            </a:r>
          </a:p>
          <a:p>
            <a:r>
              <a:rPr lang="en-US" dirty="0">
                <a:latin typeface="Book Antiqua" panose="02040602050305030304" pitchFamily="18" charset="0"/>
              </a:rPr>
              <a:t>inter@fa.ru</a:t>
            </a:r>
          </a:p>
        </p:txBody>
      </p:sp>
      <p:sp>
        <p:nvSpPr>
          <p:cNvPr id="19" name="Прямоугольник 18"/>
          <p:cNvSpPr/>
          <p:nvPr/>
        </p:nvSpPr>
        <p:spPr>
          <a:xfrm>
            <a:off x="6722077" y="5077247"/>
            <a:ext cx="2292177" cy="923330"/>
          </a:xfrm>
          <a:prstGeom prst="rect">
            <a:avLst/>
          </a:prstGeom>
        </p:spPr>
        <p:txBody>
          <a:bodyPr wrap="square">
            <a:spAutoFit/>
          </a:bodyPr>
          <a:lstStyle/>
          <a:p>
            <a:r>
              <a:rPr lang="en-US" dirty="0">
                <a:latin typeface="Book Antiqua" panose="02040602050305030304" pitchFamily="18" charset="0"/>
              </a:rPr>
              <a:t>Admissions Office</a:t>
            </a:r>
          </a:p>
          <a:p>
            <a:r>
              <a:rPr lang="en-US" dirty="0">
                <a:latin typeface="Book Antiqua" panose="02040602050305030304" pitchFamily="18" charset="0"/>
              </a:rPr>
              <a:t>+7495 249-52-57</a:t>
            </a:r>
          </a:p>
          <a:p>
            <a:r>
              <a:rPr lang="en-US" dirty="0">
                <a:latin typeface="Book Antiqua" panose="02040602050305030304" pitchFamily="18" charset="0"/>
              </a:rPr>
              <a:t>interpriem@fa.ru</a:t>
            </a:r>
          </a:p>
        </p:txBody>
      </p:sp>
      <p:sp>
        <p:nvSpPr>
          <p:cNvPr id="20" name="Прямоугольник 19"/>
          <p:cNvSpPr/>
          <p:nvPr/>
        </p:nvSpPr>
        <p:spPr>
          <a:xfrm>
            <a:off x="3194222" y="6000577"/>
            <a:ext cx="2953264" cy="646331"/>
          </a:xfrm>
          <a:prstGeom prst="rect">
            <a:avLst/>
          </a:prstGeom>
        </p:spPr>
        <p:txBody>
          <a:bodyPr wrap="square">
            <a:spAutoFit/>
          </a:bodyPr>
          <a:lstStyle/>
          <a:p>
            <a:r>
              <a:rPr lang="en-US" dirty="0">
                <a:solidFill>
                  <a:srgbClr val="002060"/>
                </a:solidFill>
                <a:latin typeface="Book Antiqua" panose="02040602050305030304" pitchFamily="18" charset="0"/>
              </a:rPr>
              <a:t>49 </a:t>
            </a:r>
            <a:r>
              <a:rPr lang="en-US" dirty="0" err="1">
                <a:solidFill>
                  <a:srgbClr val="002060"/>
                </a:solidFill>
                <a:latin typeface="Book Antiqua" panose="02040602050305030304" pitchFamily="18" charset="0"/>
              </a:rPr>
              <a:t>Leningradsky</a:t>
            </a:r>
            <a:r>
              <a:rPr lang="en-US" dirty="0">
                <a:solidFill>
                  <a:srgbClr val="002060"/>
                </a:solidFill>
                <a:latin typeface="Book Antiqua" panose="02040602050305030304" pitchFamily="18" charset="0"/>
              </a:rPr>
              <a:t> </a:t>
            </a:r>
            <a:r>
              <a:rPr lang="en-US" dirty="0" err="1">
                <a:solidFill>
                  <a:srgbClr val="002060"/>
                </a:solidFill>
                <a:latin typeface="Book Antiqua" panose="02040602050305030304" pitchFamily="18" charset="0"/>
              </a:rPr>
              <a:t>Prospekt</a:t>
            </a:r>
            <a:r>
              <a:rPr lang="en-US" dirty="0">
                <a:solidFill>
                  <a:srgbClr val="002060"/>
                </a:solidFill>
                <a:latin typeface="Book Antiqua" panose="02040602050305030304" pitchFamily="18" charset="0"/>
              </a:rPr>
              <a:t>,</a:t>
            </a:r>
          </a:p>
          <a:p>
            <a:r>
              <a:rPr lang="en-US" dirty="0">
                <a:solidFill>
                  <a:srgbClr val="002060"/>
                </a:solidFill>
                <a:latin typeface="Book Antiqua" panose="02040602050305030304" pitchFamily="18" charset="0"/>
              </a:rPr>
              <a:t>125993, Moscow, Russia</a:t>
            </a:r>
            <a:endParaRPr lang="ru-RU"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38035831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D152A4D475B3F94B9A44EC35E28A4960" ma:contentTypeVersion="1" ma:contentTypeDescription="Создание документа." ma:contentTypeScope="" ma:versionID="46f56e486521e51090bd96ea8df1194b">
  <xsd:schema xmlns:xsd="http://www.w3.org/2001/XMLSchema" xmlns:xs="http://www.w3.org/2001/XMLSchema" xmlns:p="http://schemas.microsoft.com/office/2006/metadata/properties" xmlns:ns1="http://schemas.microsoft.com/sharepoint/v3" targetNamespace="http://schemas.microsoft.com/office/2006/metadata/properties" ma:root="true" ma:fieldsID="2a10c82831e5d625bbb0173136b0368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Дата начала расписания" ma:description="" ma:hidden="true" ma:internalName="PublishingStartDate">
      <xsd:simpleType>
        <xsd:restriction base="dms:Unknown"/>
      </xsd:simpleType>
    </xsd:element>
    <xsd:element name="PublishingExpirationDate" ma:index="9" nillable="true" ma:displayName="Дата окончания расписания"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F05BC4E-CFD1-4687-AEB3-11064F1BBA89}">
  <ds:schemaRefs>
    <ds:schemaRef ds:uri="http://schemas.microsoft.com/sharepoint/v3/contenttype/forms"/>
  </ds:schemaRefs>
</ds:datastoreItem>
</file>

<file path=customXml/itemProps2.xml><?xml version="1.0" encoding="utf-8"?>
<ds:datastoreItem xmlns:ds="http://schemas.openxmlformats.org/officeDocument/2006/customXml" ds:itemID="{5FD8E03C-34B9-4CAF-B1E2-A2810C441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328D93-ADF9-4F85-8933-285D74366C66}">
  <ds:schemaRefs>
    <ds:schemaRef ds:uri="http://schemas.microsoft.com/sharepoint/v3"/>
    <ds:schemaRef ds:uri="http://schemas.microsoft.com/office/2006/metadata/propertie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1585</TotalTime>
  <Words>629</Words>
  <Application>Microsoft Office PowerPoint</Application>
  <PresentationFormat>Экран (4:3)</PresentationFormat>
  <Paragraphs>43</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Angsana New</vt:lpstr>
      <vt:lpstr>Arial</vt:lpstr>
      <vt:lpstr>Book Antiqua</vt:lpstr>
      <vt:lpstr>Calibri</vt:lpstr>
      <vt:lpstr>Calibri Light</vt:lpstr>
      <vt:lpstr>Times New Roman</vt:lpstr>
      <vt:lpstr>Тема Office</vt:lpstr>
      <vt:lpstr>Презентация PowerPoint</vt:lpstr>
      <vt:lpstr>Quality Assurance Standards</vt:lpstr>
      <vt:lpstr>Презентация PowerPoint</vt:lpstr>
      <vt:lpstr>Презентация PowerPoint</vt:lpstr>
      <vt:lpstr>IQA Monitoring and Assessment strategies &amp; procedures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User</dc:creator>
  <cp:lastModifiedBy>Годжаева Аида Джавадовна</cp:lastModifiedBy>
  <cp:revision>29</cp:revision>
  <cp:lastPrinted>2021-03-10T13:27:59Z</cp:lastPrinted>
  <dcterms:created xsi:type="dcterms:W3CDTF">2016-09-22T17:32:11Z</dcterms:created>
  <dcterms:modified xsi:type="dcterms:W3CDTF">2021-03-11T10:40:06Z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0x010100D152A4D475B3F94B9A44EC35E28A4960</vt:lpwstr>
  </property>
</Properties>
</file>