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56" r:id="rId5"/>
    <p:sldId id="289" r:id="rId6"/>
    <p:sldId id="290" r:id="rId7"/>
    <p:sldId id="292" r:id="rId8"/>
    <p:sldId id="293" r:id="rId9"/>
  </p:sldIdLst>
  <p:sldSz cx="9144000" cy="6858000" type="screen4x3"/>
  <p:notesSz cx="6850063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18" userDrawn="1">
          <p15:clr>
            <a:srgbClr val="A4A3A4"/>
          </p15:clr>
        </p15:guide>
        <p15:guide id="2" pos="4536" userDrawn="1">
          <p15:clr>
            <a:srgbClr val="A4A3A4"/>
          </p15:clr>
        </p15:guide>
        <p15:guide id="3" orient="horz" pos="709" userDrawn="1">
          <p15:clr>
            <a:srgbClr val="A4A3A4"/>
          </p15:clr>
        </p15:guide>
        <p15:guide id="4" orient="horz" pos="2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  <a:srgbClr val="359297"/>
    <a:srgbClr val="FFCC00"/>
    <a:srgbClr val="FF5050"/>
    <a:srgbClr val="31878B"/>
    <a:srgbClr val="D6E1F1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26" d="100"/>
          <a:sy n="126" d="100"/>
        </p:scale>
        <p:origin x="-1110" y="204"/>
      </p:cViewPr>
      <p:guideLst>
        <p:guide orient="horz" pos="618"/>
        <p:guide orient="horz" pos="709"/>
        <p:guide orient="horz" pos="255"/>
        <p:guide pos="4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D31C1-6C19-4BB3-9AA5-D20FEB74729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453132-D662-4A2F-BD94-83D73D7C039D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 rtl="0"/>
          <a:r>
            <a:rPr lang="ru-RU" sz="1800" b="1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Не допускается</a:t>
          </a:r>
          <a:r>
            <a:rPr lang="ru-RU" sz="18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 производство выемки документов и предметов </a:t>
          </a:r>
          <a:r>
            <a:rPr lang="ru-RU" sz="1800" b="1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в ночное время</a:t>
          </a:r>
          <a:r>
            <a:rPr lang="ru-RU" sz="18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(</a:t>
          </a:r>
          <a:r>
            <a:rPr lang="ru-RU" sz="1800" i="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п.2 ст. 94 НК РФ</a:t>
          </a:r>
          <a:r>
            <a:rPr lang="ru-RU" sz="18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). Ночным временем является промежуток времени </a:t>
          </a:r>
          <a:r>
            <a:rPr lang="ru-RU" sz="1800" b="1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с 22.00 до 06.00</a:t>
          </a:r>
          <a:r>
            <a:rPr lang="ru-RU" sz="18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 по местному времени</a:t>
          </a:r>
          <a:r>
            <a:rPr lang="ru-RU" sz="15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.</a:t>
          </a:r>
        </a:p>
      </dgm:t>
    </dgm:pt>
    <dgm:pt modelId="{D0C8F9C7-320E-44FA-AFC5-BFA4FA254481}" type="parTrans" cxnId="{A1F22F05-6371-47DE-A79B-A555F0ED3B0E}">
      <dgm:prSet/>
      <dgm:spPr/>
      <dgm:t>
        <a:bodyPr/>
        <a:lstStyle/>
        <a:p>
          <a:endParaRPr lang="ru-RU"/>
        </a:p>
      </dgm:t>
    </dgm:pt>
    <dgm:pt modelId="{ACA1DC75-EE24-4BEB-B1A6-38A1ED6B9CA1}" type="sibTrans" cxnId="{A1F22F05-6371-47DE-A79B-A555F0ED3B0E}">
      <dgm:prSet/>
      <dgm:spPr/>
      <dgm:t>
        <a:bodyPr/>
        <a:lstStyle/>
        <a:p>
          <a:endParaRPr lang="ru-RU"/>
        </a:p>
      </dgm:t>
    </dgm:pt>
    <dgm:pt modelId="{81FC328B-AE65-4BE0-ADC3-62E103AB6076}" type="pres">
      <dgm:prSet presAssocID="{400D31C1-6C19-4BB3-9AA5-D20FEB7472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E6CDC7-4D03-4039-956B-4470772B1BFB}" type="pres">
      <dgm:prSet presAssocID="{C7453132-D662-4A2F-BD94-83D73D7C039D}" presName="parentText" presStyleLbl="node1" presStyleIdx="0" presStyleCnt="1" custScaleY="1021923" custLinFactY="300000" custLinFactNeighborX="1758" custLinFactNeighborY="3059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32BAB2-9113-4B38-BF27-6948EFBEC7E6}" type="presOf" srcId="{400D31C1-6C19-4BB3-9AA5-D20FEB74729A}" destId="{81FC328B-AE65-4BE0-ADC3-62E103AB6076}" srcOrd="0" destOrd="0" presId="urn:microsoft.com/office/officeart/2005/8/layout/vList2"/>
    <dgm:cxn modelId="{A1F22F05-6371-47DE-A79B-A555F0ED3B0E}" srcId="{400D31C1-6C19-4BB3-9AA5-D20FEB74729A}" destId="{C7453132-D662-4A2F-BD94-83D73D7C039D}" srcOrd="0" destOrd="0" parTransId="{D0C8F9C7-320E-44FA-AFC5-BFA4FA254481}" sibTransId="{ACA1DC75-EE24-4BEB-B1A6-38A1ED6B9CA1}"/>
    <dgm:cxn modelId="{938C5069-157C-48E5-A54B-512BFA6ADEEA}" type="presOf" srcId="{C7453132-D662-4A2F-BD94-83D73D7C039D}" destId="{85E6CDC7-4D03-4039-956B-4470772B1BFB}" srcOrd="0" destOrd="0" presId="urn:microsoft.com/office/officeart/2005/8/layout/vList2"/>
    <dgm:cxn modelId="{15D3CB46-4567-4C03-88C4-EC9BADEAA2CB}" type="presParOf" srcId="{81FC328B-AE65-4BE0-ADC3-62E103AB6076}" destId="{85E6CDC7-4D03-4039-956B-4470772B1BF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6CDC7-4D03-4039-956B-4470772B1BFB}">
      <dsp:nvSpPr>
        <dsp:cNvPr id="0" name=""/>
        <dsp:cNvSpPr/>
      </dsp:nvSpPr>
      <dsp:spPr>
        <a:xfrm>
          <a:off x="0" y="2816"/>
          <a:ext cx="3342290" cy="288094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Не допускается</a:t>
          </a:r>
          <a:r>
            <a:rPr lang="ru-RU" sz="1800" kern="12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 производство выемки документов и предметов </a:t>
          </a:r>
          <a:r>
            <a:rPr lang="ru-RU" sz="1800" b="1" kern="12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в ночное время</a:t>
          </a:r>
          <a:r>
            <a:rPr lang="ru-RU" sz="1800" kern="12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(</a:t>
          </a:r>
          <a:r>
            <a:rPr lang="ru-RU" sz="1800" i="0" kern="12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п.2 ст. 94 НК РФ</a:t>
          </a:r>
          <a:r>
            <a:rPr lang="ru-RU" sz="1800" kern="12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). Ночным временем является промежуток времени </a:t>
          </a:r>
          <a:r>
            <a:rPr lang="ru-RU" sz="1800" b="1" kern="12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с 22.00 до 06.00</a:t>
          </a:r>
          <a:r>
            <a:rPr lang="ru-RU" sz="1800" kern="12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 по местному времени</a:t>
          </a:r>
          <a:r>
            <a:rPr lang="ru-RU" sz="1500" kern="1200" dirty="0">
              <a:solidFill>
                <a:schemeClr val="tx1"/>
              </a:solidFill>
              <a:latin typeface="Golos Text VF" pitchFamily="2" charset="0"/>
              <a:ea typeface="Golos Text VF" pitchFamily="2" charset="0"/>
            </a:rPr>
            <a:t>.</a:t>
          </a:r>
        </a:p>
      </dsp:txBody>
      <dsp:txXfrm>
        <a:off x="140636" y="143452"/>
        <a:ext cx="3061018" cy="2599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9107" cy="499669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9357" y="0"/>
            <a:ext cx="2969107" cy="499669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r">
              <a:defRPr sz="1200"/>
            </a:lvl1pPr>
          </a:lstStyle>
          <a:p>
            <a:fld id="{1D5EEBA3-9181-4904-B6D4-A25936BFE48B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1247775"/>
            <a:ext cx="4491037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5" tIns="46013" rIns="92025" bIns="460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4687" y="4803526"/>
            <a:ext cx="5480690" cy="3930301"/>
          </a:xfrm>
          <a:prstGeom prst="rect">
            <a:avLst/>
          </a:prstGeom>
        </p:spPr>
        <p:txBody>
          <a:bodyPr vert="horz" lIns="92025" tIns="46013" rIns="92025" bIns="4601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69107" cy="499669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9357" y="9482531"/>
            <a:ext cx="2969107" cy="499669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r">
              <a:defRPr sz="1200"/>
            </a:lvl1pPr>
          </a:lstStyle>
          <a:p>
            <a:fld id="{CEA7D18D-E9E9-4242-A158-6D53BB275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388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B0E6-81D0-4697-95FA-5F06FA942CF9}" type="datetime1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D04-6D34-4872-AB83-B89AF11B4727}" type="datetime1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8450-FECE-4034-873D-9F2D47CDC0B4}" type="datetime1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F3B3-D95C-48EB-A8B4-AA74695DFCBB}" type="datetime1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30D3-B62F-4B78-9405-061BBD2C0AF7}" type="datetime1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1BAF-BF30-4531-B242-582E5A26C1C5}" type="datetime1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98C9-3D22-4F52-8D76-739B92222B49}" type="datetime1">
              <a:rPr lang="ru-RU" smtClean="0"/>
              <a:t>19.03.2024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03B7-F1B8-4F53-9EB6-C9F952E902FD}" type="datetime1">
              <a:rPr lang="ru-RU" smtClean="0"/>
              <a:t>19.03.2024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573-5FFB-427F-B21B-B11A1C7E22F8}" type="datetime1">
              <a:rPr lang="ru-RU" smtClean="0"/>
              <a:t>19.03.2024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15E0-7FA7-47E3-859D-3860A08AE3A1}" type="datetime1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99CD5-618C-4569-A10F-11085FFEC681}" type="datetime1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6523D-AC86-47C0-BF0B-0C0BA3B51729}" type="datetime1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.nalogplan.ru/npd-doc?npmid=98&amp;npid=3675586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e.nalogplan.ru/npd-doc?npmid=98&amp;npid=50843606" TargetMode="External"/><Relationship Id="rId7" Type="http://schemas.openxmlformats.org/officeDocument/2006/relationships/hyperlink" Target="https://e.nalogplan.ru/npd-doc?npmid=98&amp;npid=8079229" TargetMode="External"/><Relationship Id="rId2" Type="http://schemas.openxmlformats.org/officeDocument/2006/relationships/hyperlink" Target="https://e.nalogplan.ru/npd-doc?npmid=98&amp;npid=4576639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.nalogplan.ru/npd-doc?npmid=98&amp;npid=66510731" TargetMode="External"/><Relationship Id="rId5" Type="http://schemas.openxmlformats.org/officeDocument/2006/relationships/hyperlink" Target="https://e.nalogplan.ru/npd-doc?npmid=98&amp;npid=34037308" TargetMode="External"/><Relationship Id="rId4" Type="http://schemas.openxmlformats.org/officeDocument/2006/relationships/hyperlink" Target="https://e.nalogplan.ru/npd-doc?npmid=98&amp;npid=4269043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47223" y="15114"/>
            <a:ext cx="9179512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79899" y="136894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2588" y="2126830"/>
            <a:ext cx="7067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Выемка документов: правовые аспекты, спорные моменты, перспективы оспаривания</a:t>
            </a:r>
            <a:endParaRPr lang="ru-RU" sz="2000" b="1" dirty="0">
              <a:solidFill>
                <a:schemeClr val="bg1"/>
              </a:solidFill>
              <a:latin typeface="Golos Text VF" pitchFamily="2" charset="0"/>
              <a:ea typeface="Golos Text VF" pitchFamily="2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426" y="1243387"/>
            <a:ext cx="5371394" cy="563308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166" y="3690597"/>
            <a:ext cx="75689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Крицкий Виталий Иванович, </a:t>
            </a:r>
            <a:r>
              <a:rPr lang="ru-RU" sz="1700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заместитель начальника отдела выездных проверок №1 ИФНС России №27 по г. Москве, преподаватель кафедры налогов и налогового администрирования факультета налогов, аудита и бизнес-анализа </a:t>
            </a:r>
            <a:r>
              <a:rPr lang="ru-RU" sz="1700" dirty="0" err="1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Финуниверситета</a:t>
            </a:r>
            <a:endParaRPr lang="ru-RU" sz="1700" dirty="0">
              <a:solidFill>
                <a:schemeClr val="bg1"/>
              </a:solidFill>
              <a:latin typeface="Golos Text VF" pitchFamily="2" charset="0"/>
              <a:ea typeface="Golos Text VF" pitchFamily="2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E703CE7-809B-459D-A3A7-A7B5C2662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1</a:t>
            </a:fld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816" y="126387"/>
            <a:ext cx="1891184" cy="137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84E21DE7-6ACB-4050-BE6E-2A2939A0AA17}"/>
              </a:ext>
            </a:extLst>
          </p:cNvPr>
          <p:cNvSpPr/>
          <p:nvPr/>
        </p:nvSpPr>
        <p:spPr>
          <a:xfrm>
            <a:off x="134695" y="1509131"/>
            <a:ext cx="8778323" cy="6194003"/>
          </a:xfrm>
          <a:prstGeom prst="rect">
            <a:avLst/>
          </a:prstGeom>
          <a:noFill/>
          <a:ln>
            <a:solidFill>
              <a:srgbClr val="256569"/>
            </a:solidFill>
          </a:ln>
        </p:spPr>
        <p:txBody>
          <a:bodyPr wrap="square" rtlCol="0">
            <a:spAutoFit/>
          </a:bodyPr>
          <a:lstStyle/>
          <a:p>
            <a:pPr marL="534988" algn="just">
              <a:spcBef>
                <a:spcPts val="500"/>
              </a:spcBef>
            </a:pPr>
            <a:endParaRPr lang="ru-RU" sz="400" dirty="0">
              <a:latin typeface="Golos Text VF" pitchFamily="2" charset="0"/>
              <a:ea typeface="Golos Text VF" pitchFamily="2" charset="0"/>
            </a:endParaRPr>
          </a:p>
          <a:p>
            <a:pPr algn="just"/>
            <a:r>
              <a:rPr lang="ru-RU" sz="1200" b="1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Выемка может быть проведена на основании мотивированного постановления должностного лица ИФНС, которое проводит выездную проверку, если:</a:t>
            </a:r>
          </a:p>
          <a:p>
            <a:pPr marL="285750" indent="-285750" algn="just">
              <a:buFontTx/>
              <a:buChar char="-"/>
            </a:pPr>
            <a:r>
              <a:rPr lang="ru-RU" sz="1200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есть основания полагать, что подлинники документов могут быть уничтожены, сокрыты, исправлены или </a:t>
            </a:r>
            <a:r>
              <a:rPr lang="ru-RU" sz="1200" dirty="0" smtClean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заменены;</a:t>
            </a:r>
          </a:p>
          <a:p>
            <a:pPr marL="285750" indent="-285750" algn="just">
              <a:buFontTx/>
              <a:buChar char="-"/>
            </a:pPr>
            <a:r>
              <a:rPr lang="ru-RU" sz="1200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для проведения налоговой проверки у ИФНС недостаточно копий документов проверяемого лица;</a:t>
            </a:r>
          </a:p>
          <a:p>
            <a:pPr marL="285750" indent="-285750" algn="just">
              <a:buFontTx/>
              <a:buChar char="-"/>
            </a:pPr>
            <a:r>
              <a:rPr lang="ru-RU" sz="1200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проверяемый отказывается представлять запрашиваемые при проведении выездной налоговой проверки документы или не представляет их в установленные сроки;</a:t>
            </a:r>
          </a:p>
          <a:p>
            <a:pPr marL="285750" indent="-285750" algn="just">
              <a:buFontTx/>
              <a:buChar char="-"/>
            </a:pPr>
            <a:r>
              <a:rPr lang="ru-RU" sz="1200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необходимо получить предметы, имеющие отношение к предмету налоговой проверки (например в целях проведения осмотра, экспертизы, приобщения к материалам проверки в качестве вещественных доказательств).</a:t>
            </a:r>
          </a:p>
          <a:p>
            <a:pPr indent="180975" algn="just"/>
            <a:r>
              <a:rPr lang="ru-RU" sz="1200" dirty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ФНС акцентирует внимание на том, что законодательство о налогах и сборах не предписывает производить выемку документов исключительно по месту регистрации налогоплательщика и напоминает о решениях Арбитражного и Верховного судов, </a:t>
            </a:r>
            <a:r>
              <a:rPr lang="ru-RU" sz="1200" dirty="0" smtClean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согласно </a:t>
            </a:r>
            <a:r>
              <a:rPr lang="ru-RU" sz="1200" dirty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которым налоговый орган может проводить выемку документов у контрагента проверяемой организации.</a:t>
            </a:r>
          </a:p>
          <a:p>
            <a:pPr indent="180975" algn="just"/>
            <a:r>
              <a:rPr lang="ru-RU" sz="1200" dirty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Должен указан МОТИВ для выемки, без мотива постановление недействительно (</a:t>
            </a:r>
            <a:r>
              <a:rPr lang="ru-RU" sz="1200" dirty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  <a:hlinkClick r:id="rId2"/>
              </a:rPr>
              <a:t>АС ЦО от 12.02.2019 № А54-2414/2018</a:t>
            </a:r>
            <a:r>
              <a:rPr lang="ru-RU" sz="1200" dirty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): </a:t>
            </a:r>
          </a:p>
          <a:p>
            <a:pPr indent="180975" algn="just"/>
            <a:r>
              <a:rPr lang="ru-RU" sz="1200" dirty="0" smtClean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При </a:t>
            </a:r>
            <a:r>
              <a:rPr lang="ru-RU" sz="1200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проведении выемки документов ФНС рекомендует руководствоваться письмом 2013 года «О рекомендациях по проведению мероприятий налогового контроля, связанных с налоговыми проверками».</a:t>
            </a:r>
          </a:p>
          <a:p>
            <a:pPr indent="180975" algn="just"/>
            <a:r>
              <a:rPr lang="ru-RU" sz="1200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Письмо ФНС России №СД-4-2/13234</a:t>
            </a:r>
            <a:r>
              <a:rPr lang="en-US" sz="1200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@ </a:t>
            </a:r>
            <a:r>
              <a:rPr lang="ru-RU" sz="1200" dirty="0">
                <a:solidFill>
                  <a:srgbClr val="000000"/>
                </a:solidFill>
                <a:latin typeface="Golos Text VF" pitchFamily="2" charset="0"/>
                <a:ea typeface="Golos Text VF" pitchFamily="2" charset="0"/>
              </a:rPr>
              <a:t>от 17.09.2021 года с учётом Определения ВС РФ от 13.06.2019 года по делу № А40-17635/2018.</a:t>
            </a:r>
          </a:p>
          <a:p>
            <a:pPr indent="180975" algn="just"/>
            <a:r>
              <a:rPr lang="ru-RU" sz="1200" dirty="0">
                <a:latin typeface="Golos Text VF" pitchFamily="2" charset="0"/>
                <a:ea typeface="Golos Text VF" pitchFamily="2" charset="0"/>
              </a:rPr>
              <a:t>Несмотря на очевидно незаконную логику производства выемки у непроверяемого взаимозависимого лица, ФНС России в Письме от 17 сентября 2021 г. № СД-4-2/13234@ “О представлении заключения” указала, что такие действия не противоречат НК РФ. </a:t>
            </a:r>
            <a:endParaRPr lang="ru-RU" sz="1200" dirty="0" smtClean="0">
              <a:latin typeface="Golos Text VF" pitchFamily="2" charset="0"/>
              <a:ea typeface="Golos Text VF" pitchFamily="2" charset="0"/>
            </a:endParaRPr>
          </a:p>
          <a:p>
            <a:pPr indent="180975" algn="just"/>
            <a:r>
              <a:rPr lang="ru-RU" sz="1200" b="1" dirty="0" smtClean="0">
                <a:latin typeface="Golos Text VF" pitchFamily="2" charset="0"/>
                <a:ea typeface="Golos Text VF" pitchFamily="2" charset="0"/>
              </a:rPr>
              <a:t>КС </a:t>
            </a:r>
            <a:r>
              <a:rPr lang="ru-RU" sz="1200" b="1" dirty="0">
                <a:latin typeface="Golos Text VF" pitchFamily="2" charset="0"/>
                <a:ea typeface="Golos Text VF" pitchFamily="2" charset="0"/>
              </a:rPr>
              <a:t>РФ отказал ООО «ПГ Инжиниринг» и подтвердил право налоговых органов на проведение на основании статьи 94 НК РФ выемки документов и предметов проверяемого лица из определенного помещения, принадлежащего его взаимозависимому </a:t>
            </a:r>
            <a:r>
              <a:rPr lang="ru-RU" sz="1200" b="1" dirty="0" smtClean="0">
                <a:latin typeface="Golos Text VF" pitchFamily="2" charset="0"/>
                <a:ea typeface="Golos Text VF" pitchFamily="2" charset="0"/>
              </a:rPr>
              <a:t>контрагенту.  </a:t>
            </a:r>
            <a:r>
              <a:rPr lang="ru-RU" sz="1200" b="1" dirty="0">
                <a:latin typeface="Golos Text VF" pitchFamily="2" charset="0"/>
                <a:ea typeface="Golos Text VF" pitchFamily="2" charset="0"/>
              </a:rPr>
              <a:t>Определение КС РФ 500-О от 31.03.22</a:t>
            </a:r>
          </a:p>
          <a:p>
            <a:pPr marL="285750" indent="-285750" algn="just">
              <a:buFontTx/>
              <a:buChar char="-"/>
            </a:pPr>
            <a:endParaRPr lang="ru-RU" sz="1400" spc="-1" dirty="0" smtClean="0">
              <a:solidFill>
                <a:srgbClr val="000000"/>
              </a:solidFill>
              <a:latin typeface="Golos Text VF" pitchFamily="2" charset="0"/>
              <a:ea typeface="Golos Text VF" pitchFamily="2" charset="0"/>
            </a:endParaRPr>
          </a:p>
          <a:p>
            <a:pPr marL="271463" algn="just">
              <a:spcBef>
                <a:spcPts val="500"/>
              </a:spcBef>
            </a:pPr>
            <a:endParaRPr lang="ru-RU" sz="1400" dirty="0" smtClean="0">
              <a:latin typeface="Book Antiqua" panose="02040602050305030304" pitchFamily="18" charset="0"/>
            </a:endParaRPr>
          </a:p>
          <a:p>
            <a:pPr marL="534988" algn="just">
              <a:spcBef>
                <a:spcPts val="500"/>
              </a:spcBef>
            </a:pPr>
            <a:endParaRPr lang="ru-RU" sz="1400" dirty="0">
              <a:latin typeface="Book Antiqua" panose="02040602050305030304" pitchFamily="18" charset="0"/>
            </a:endParaRPr>
          </a:p>
          <a:p>
            <a:pPr marL="534988" algn="just">
              <a:spcBef>
                <a:spcPts val="500"/>
              </a:spcBef>
            </a:pPr>
            <a:endParaRPr lang="ru-RU" sz="1400" dirty="0" smtClean="0">
              <a:latin typeface="Book Antiqua" panose="02040602050305030304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0" y="397164"/>
            <a:ext cx="7200900" cy="5828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/>
            <a:r>
              <a:rPr lang="ru-RU" sz="16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Проведение выемки документов</a:t>
            </a:r>
            <a:r>
              <a:rPr lang="ru-RU" sz="1600" b="1" dirty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и предметов</a:t>
            </a:r>
            <a:endParaRPr lang="ru-RU" sz="1600" b="1" dirty="0">
              <a:solidFill>
                <a:schemeClr val="bg1"/>
              </a:solidFill>
              <a:latin typeface="Golos Text VF" pitchFamily="2" charset="0"/>
              <a:ea typeface="Golos Text VF" pitchFamily="2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D263E981-E356-4699-91BC-14185041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2</a:t>
            </a:fld>
            <a:endParaRPr lang="ru-RU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xmlns="" id="{EDFC259D-AA10-455B-9C5E-4CB9F535C698}"/>
              </a:ext>
            </a:extLst>
          </p:cNvPr>
          <p:cNvSpPr/>
          <p:nvPr/>
        </p:nvSpPr>
        <p:spPr>
          <a:xfrm>
            <a:off x="134694" y="1133226"/>
            <a:ext cx="8778323" cy="321458"/>
          </a:xfrm>
          <a:prstGeom prst="rect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olos Text VF" pitchFamily="2" charset="0"/>
                <a:ea typeface="Golos Text VF" pitchFamily="2" charset="0"/>
              </a:rPr>
              <a:t>Основания и порядок проведения выемки</a:t>
            </a:r>
            <a:endParaRPr lang="en-US" sz="1600" dirty="0">
              <a:latin typeface="Golos Text VF" pitchFamily="2" charset="0"/>
              <a:ea typeface="Golos Text V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0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397164"/>
            <a:ext cx="7200900" cy="5828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/>
            <a:r>
              <a:rPr lang="ru-RU" sz="16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Проведение выемки документов</a:t>
            </a:r>
            <a:r>
              <a:rPr lang="ru-RU" sz="1600" b="1" dirty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и предметов</a:t>
            </a:r>
            <a:endParaRPr lang="ru-RU" sz="1600" b="1" dirty="0">
              <a:solidFill>
                <a:schemeClr val="bg1"/>
              </a:solidFill>
              <a:latin typeface="Golos Text VF" pitchFamily="2" charset="0"/>
              <a:ea typeface="Golos Text VF" pitchFamily="2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D263E981-E356-4699-91BC-14185041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3</a:t>
            </a:fld>
            <a:endParaRPr lang="ru-RU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xmlns="" id="{EDFC259D-AA10-455B-9C5E-4CB9F535C698}"/>
              </a:ext>
            </a:extLst>
          </p:cNvPr>
          <p:cNvSpPr/>
          <p:nvPr/>
        </p:nvSpPr>
        <p:spPr>
          <a:xfrm>
            <a:off x="134694" y="1133226"/>
            <a:ext cx="8778323" cy="321458"/>
          </a:xfrm>
          <a:prstGeom prst="rect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olos Text VF" pitchFamily="2" charset="0"/>
                <a:ea typeface="Golos Text VF" pitchFamily="2" charset="0"/>
              </a:rPr>
              <a:t>Схема проведения выемки</a:t>
            </a:r>
            <a:endParaRPr lang="en-US" sz="1600" dirty="0">
              <a:latin typeface="Golos Text VF" pitchFamily="2" charset="0"/>
              <a:ea typeface="Golos Text VF" pitchFamily="2" charset="0"/>
            </a:endParaRPr>
          </a:p>
        </p:txBody>
      </p:sp>
      <p:pic>
        <p:nvPicPr>
          <p:cNvPr id="7" name="Рисунок 6" descr="ÐÐ°ÑÑÐ¸Ð½ÐºÐ¸ Ð¿Ð¾ Ð·Ð°Ð¿ÑÐ¾ÑÑ Ð²ÑÐµÐ¼ÐºÐ° Ð´Ð¾ÐºÑÐ¼ÐµÐ½ÑÐ¾Ð² Ð¿ÑÐ¸ Ð²ÑÐµÐ·Ð´Ð½Ð¾Ð¹ Ð¿ÑÐ¾Ð²ÐµÑÐºÐµ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4" t="38868" r="9098" b="9056"/>
          <a:stretch/>
        </p:blipFill>
        <p:spPr bwMode="auto">
          <a:xfrm>
            <a:off x="331177" y="1552208"/>
            <a:ext cx="5026754" cy="50979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254038048"/>
              </p:ext>
            </p:extLst>
          </p:nvPr>
        </p:nvGraphicFramePr>
        <p:xfrm>
          <a:off x="5529755" y="1552208"/>
          <a:ext cx="3342290" cy="2883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0364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84E21DE7-6ACB-4050-BE6E-2A2939A0AA17}"/>
              </a:ext>
            </a:extLst>
          </p:cNvPr>
          <p:cNvSpPr/>
          <p:nvPr/>
        </p:nvSpPr>
        <p:spPr>
          <a:xfrm>
            <a:off x="134695" y="1509131"/>
            <a:ext cx="8778323" cy="6600268"/>
          </a:xfrm>
          <a:prstGeom prst="rect">
            <a:avLst/>
          </a:prstGeom>
          <a:noFill/>
          <a:ln>
            <a:solidFill>
              <a:srgbClr val="256569"/>
            </a:solidFill>
          </a:ln>
        </p:spPr>
        <p:txBody>
          <a:bodyPr wrap="square" rtlCol="0">
            <a:spAutoFit/>
          </a:bodyPr>
          <a:lstStyle/>
          <a:p>
            <a:pPr marL="534988" algn="just">
              <a:spcBef>
                <a:spcPts val="500"/>
              </a:spcBef>
            </a:pPr>
            <a:endParaRPr lang="ru-RU" sz="400" dirty="0">
              <a:latin typeface="Golos Text VF" pitchFamily="2" charset="0"/>
              <a:ea typeface="Golos Text VF" pitchFamily="2" charset="0"/>
            </a:endParaRPr>
          </a:p>
          <a:p>
            <a:pPr indent="180975" algn="just">
              <a:lnSpc>
                <a:spcPct val="120000"/>
              </a:lnSpc>
              <a:buFontTx/>
              <a:buChar char="-"/>
            </a:pPr>
            <a:r>
              <a:rPr lang="ru-RU" sz="1200" dirty="0" smtClean="0">
                <a:latin typeface="Golos Text VF" pitchFamily="2" charset="0"/>
                <a:ea typeface="Golos Text VF" pitchFamily="2" charset="0"/>
              </a:rPr>
              <a:t>В </a:t>
            </a:r>
            <a:r>
              <a:rPr lang="ru-RU" sz="1200" dirty="0">
                <a:latin typeface="Golos Text VF" pitchFamily="2" charset="0"/>
                <a:ea typeface="Golos Text VF" pitchFamily="2" charset="0"/>
              </a:rPr>
              <a:t>ходе выездной проверки сотрудники ИФНС имеют право изъять, в том числе документы взаимозависимой с проверяемой фирмой компании. </a:t>
            </a:r>
            <a:r>
              <a:rPr lang="ru-RU" sz="1200" dirty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Информация ФНС; Определение ВС от 13.06.2019 № </a:t>
            </a:r>
            <a:r>
              <a:rPr lang="ru-RU" sz="1200" dirty="0" smtClean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305-ЭС19-7994;</a:t>
            </a:r>
          </a:p>
          <a:p>
            <a:pPr indent="180975" algn="just">
              <a:lnSpc>
                <a:spcPct val="120000"/>
              </a:lnSpc>
              <a:buFontTx/>
              <a:buChar char="-"/>
            </a:pPr>
            <a:r>
              <a:rPr lang="ru-RU" sz="1200" dirty="0">
                <a:latin typeface="Golos Text VF" pitchFamily="2" charset="0"/>
                <a:ea typeface="Golos Text VF" pitchFamily="2" charset="0"/>
              </a:rPr>
              <a:t>Ночное подписание протокола о выемке документов не делает саму выемку незаконной. По правилам, при налоговых проверках запрещено производить выемку (изъятие) документов в ночное время (с 22 до 6 часов). Однако это не значит, что закончить протоколирование выемки сотрудники инспекции также обязаны до 22 часов </a:t>
            </a:r>
            <a:r>
              <a:rPr lang="ru-RU" sz="1200" dirty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Письмо Минфина от 05.10.2017 № </a:t>
            </a:r>
            <a:r>
              <a:rPr lang="ru-RU" sz="1200" dirty="0" smtClean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03-02-08/64830;</a:t>
            </a:r>
          </a:p>
          <a:p>
            <a:pPr indent="180975" algn="just">
              <a:lnSpc>
                <a:spcPct val="120000"/>
              </a:lnSpc>
              <a:buFontTx/>
              <a:buChar char="-"/>
            </a:pPr>
            <a:r>
              <a:rPr lang="ru-RU" sz="1200" dirty="0">
                <a:latin typeface="Golos Text VF" pitchFamily="2" charset="0"/>
                <a:ea typeface="Golos Text VF" pitchFamily="2" charset="0"/>
              </a:rPr>
              <a:t>Оригиналы документов могут быть изъяты, если для проведения мероприятий налогового контроля недостаточно копий документов проверяемого лица, например для проведения экспертизы (</a:t>
            </a:r>
            <a:r>
              <a:rPr lang="ru-RU" sz="1200" dirty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Определение ВС РФ от 26.09.2016 №305-КГ16-11358</a:t>
            </a:r>
            <a:r>
              <a:rPr lang="ru-RU" sz="1200" dirty="0" smtClean="0">
                <a:latin typeface="Golos Text VF" pitchFamily="2" charset="0"/>
                <a:ea typeface="Golos Text VF" pitchFamily="2" charset="0"/>
              </a:rPr>
              <a:t>);</a:t>
            </a:r>
            <a:endParaRPr lang="ru-RU" sz="1200" dirty="0">
              <a:latin typeface="Golos Text VF" pitchFamily="2" charset="0"/>
              <a:ea typeface="Golos Text VF" pitchFamily="2" charset="0"/>
            </a:endParaRPr>
          </a:p>
          <a:p>
            <a:pPr indent="180975" algn="just">
              <a:lnSpc>
                <a:spcPct val="120000"/>
              </a:lnSpc>
              <a:buFontTx/>
              <a:buChar char="-"/>
            </a:pPr>
            <a:r>
              <a:rPr lang="ru-RU" sz="1200" dirty="0">
                <a:latin typeface="Golos Text VF" pitchFamily="2" charset="0"/>
                <a:ea typeface="Golos Text VF" pitchFamily="2" charset="0"/>
              </a:rPr>
              <a:t>Препятствование проведению осмотра и выемки может повлечь за собой привлечение к административной ответственности </a:t>
            </a:r>
            <a:r>
              <a:rPr lang="ru-RU" sz="1200" dirty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по ст.19.7.6 и 19.4.1 КоАП </a:t>
            </a:r>
            <a:r>
              <a:rPr lang="ru-RU" sz="1200" dirty="0" smtClean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РФ</a:t>
            </a:r>
            <a:r>
              <a:rPr lang="ru-RU" sz="1200" dirty="0" smtClean="0">
                <a:latin typeface="Golos Text VF" pitchFamily="2" charset="0"/>
                <a:ea typeface="Golos Text VF" pitchFamily="2" charset="0"/>
              </a:rPr>
              <a:t>;</a:t>
            </a:r>
            <a:endParaRPr lang="ru-RU" sz="1200" dirty="0">
              <a:latin typeface="Golos Text VF" pitchFamily="2" charset="0"/>
              <a:ea typeface="Golos Text VF" pitchFamily="2" charset="0"/>
            </a:endParaRPr>
          </a:p>
          <a:p>
            <a:pPr indent="180975" algn="just">
              <a:lnSpc>
                <a:spcPct val="120000"/>
              </a:lnSpc>
              <a:buFontTx/>
              <a:buChar char="-"/>
            </a:pPr>
            <a:r>
              <a:rPr lang="ru-RU" sz="1200" dirty="0">
                <a:latin typeface="Golos Text VF" pitchFamily="2" charset="0"/>
                <a:ea typeface="Golos Text VF" pitchFamily="2" charset="0"/>
              </a:rPr>
              <a:t>Понятые могут не расписываться в описи документов (</a:t>
            </a:r>
            <a:r>
              <a:rPr lang="ru-RU" sz="1200" dirty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дело №А40-208999/15</a:t>
            </a:r>
            <a:r>
              <a:rPr lang="ru-RU" sz="1200" dirty="0" smtClean="0">
                <a:latin typeface="Golos Text VF" pitchFamily="2" charset="0"/>
                <a:ea typeface="Golos Text VF" pitchFamily="2" charset="0"/>
              </a:rPr>
              <a:t>);</a:t>
            </a:r>
            <a:endParaRPr lang="ru-RU" sz="1200" dirty="0">
              <a:latin typeface="Golos Text VF" pitchFamily="2" charset="0"/>
              <a:ea typeface="Golos Text VF" pitchFamily="2" charset="0"/>
            </a:endParaRPr>
          </a:p>
          <a:p>
            <a:pPr indent="180975" algn="just">
              <a:lnSpc>
                <a:spcPct val="120000"/>
              </a:lnSpc>
              <a:buFontTx/>
              <a:buChar char="-"/>
            </a:pPr>
            <a:r>
              <a:rPr lang="ru-RU" sz="1200" dirty="0" smtClean="0">
                <a:latin typeface="Golos Text VF" pitchFamily="2" charset="0"/>
                <a:ea typeface="Golos Text VF" pitchFamily="2" charset="0"/>
              </a:rPr>
              <a:t>Должностные </a:t>
            </a:r>
            <a:r>
              <a:rPr lang="ru-RU" sz="1200" dirty="0">
                <a:latin typeface="Golos Text VF" pitchFamily="2" charset="0"/>
                <a:ea typeface="Golos Text VF" pitchFamily="2" charset="0"/>
              </a:rPr>
              <a:t>лица в случае невозможности составления детальной описи на месте могут упаковать изымаемые документы и предметы в присутствии понятых и налогоплательщика способом, исключающим несанкционированный доступ к ним, и составить опись в помещении налогового органа в присутствии проверяемого лица в иное время, о чем его должны уведомить (</a:t>
            </a:r>
            <a:r>
              <a:rPr lang="ru-RU" sz="1200" dirty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дело №А40-27170/2016</a:t>
            </a:r>
            <a:r>
              <a:rPr lang="ru-RU" sz="1200" dirty="0" smtClean="0">
                <a:latin typeface="Golos Text VF" pitchFamily="2" charset="0"/>
                <a:ea typeface="Golos Text VF" pitchFamily="2" charset="0"/>
              </a:rPr>
              <a:t>);</a:t>
            </a:r>
          </a:p>
          <a:p>
            <a:pPr indent="180975" algn="just">
              <a:lnSpc>
                <a:spcPct val="120000"/>
              </a:lnSpc>
              <a:buFontTx/>
              <a:buChar char="-"/>
            </a:pPr>
            <a:r>
              <a:rPr lang="ru-RU" sz="1200" dirty="0">
                <a:latin typeface="Golos Text VF" pitchFamily="2" charset="0"/>
                <a:ea typeface="Golos Text VF" pitchFamily="2" charset="0"/>
              </a:rPr>
              <a:t>Налоговый орган может составить «усеченный» вариант описи, без детального указания каждого конкретного изымаемого документа и такой вариант также будет соответствовать положениям НК РФ (</a:t>
            </a:r>
            <a:r>
              <a:rPr lang="ru-RU" sz="1200" dirty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дело №А40-141659/2014</a:t>
            </a:r>
            <a:r>
              <a:rPr lang="ru-RU" sz="1200" dirty="0" smtClean="0">
                <a:latin typeface="Golos Text VF" pitchFamily="2" charset="0"/>
                <a:ea typeface="Golos Text VF" pitchFamily="2" charset="0"/>
              </a:rPr>
              <a:t>);</a:t>
            </a:r>
            <a:endParaRPr lang="ru-RU" sz="1200" dirty="0">
              <a:latin typeface="Golos Text VF" pitchFamily="2" charset="0"/>
              <a:ea typeface="Golos Text VF" pitchFamily="2" charset="0"/>
            </a:endParaRPr>
          </a:p>
          <a:p>
            <a:pPr indent="180975" algn="just">
              <a:lnSpc>
                <a:spcPct val="120000"/>
              </a:lnSpc>
              <a:buFontTx/>
              <a:buChar char="-"/>
            </a:pPr>
            <a:r>
              <a:rPr lang="ru-RU" sz="1200" dirty="0">
                <a:latin typeface="Golos Text VF" pitchFamily="2" charset="0"/>
                <a:ea typeface="Golos Text VF" pitchFamily="2" charset="0"/>
              </a:rPr>
              <a:t>Компьютеры, ноутбуки, серверы, записные книжки сотрудников также являются предметами, которые подлежат выемке, проводимой налоговыми органами (</a:t>
            </a:r>
            <a:r>
              <a:rPr lang="ru-RU" sz="1200" dirty="0">
                <a:solidFill>
                  <a:srgbClr val="00B0F0"/>
                </a:solidFill>
                <a:latin typeface="Golos Text VF" pitchFamily="2" charset="0"/>
                <a:ea typeface="Golos Text VF" pitchFamily="2" charset="0"/>
              </a:rPr>
              <a:t>дело№А40-98029/2016</a:t>
            </a:r>
            <a:r>
              <a:rPr lang="ru-RU" sz="1200" dirty="0">
                <a:latin typeface="Golos Text VF" pitchFamily="2" charset="0"/>
                <a:ea typeface="Golos Text VF" pitchFamily="2" charset="0"/>
              </a:rPr>
              <a:t>).</a:t>
            </a:r>
          </a:p>
          <a:p>
            <a:pPr marL="171450" indent="-171450" algn="just">
              <a:buFontTx/>
              <a:buChar char="-"/>
            </a:pPr>
            <a:endParaRPr lang="ru-RU" sz="1200" dirty="0"/>
          </a:p>
          <a:p>
            <a:pPr marL="171450" indent="-171450" algn="just">
              <a:buFontTx/>
              <a:buChar char="-"/>
            </a:pPr>
            <a:endParaRPr lang="ru-RU" sz="1200" dirty="0">
              <a:solidFill>
                <a:srgbClr val="00B0F0"/>
              </a:solidFill>
            </a:endParaRPr>
          </a:p>
          <a:p>
            <a:pPr marL="171450" indent="-171450" algn="just">
              <a:buFontTx/>
              <a:buChar char="-"/>
            </a:pPr>
            <a:endParaRPr lang="ru-RU" sz="1200" dirty="0" smtClean="0">
              <a:solidFill>
                <a:srgbClr val="00B0F0"/>
              </a:solidFill>
            </a:endParaRPr>
          </a:p>
          <a:p>
            <a:pPr marL="171450" indent="-171450" algn="just">
              <a:buFontTx/>
              <a:buChar char="-"/>
            </a:pPr>
            <a:endParaRPr lang="ru-RU" sz="1200" dirty="0">
              <a:solidFill>
                <a:srgbClr val="00B0F0"/>
              </a:solidFill>
            </a:endParaRPr>
          </a:p>
          <a:p>
            <a:pPr marL="285750" indent="-285750" algn="just">
              <a:buFontTx/>
              <a:buChar char="-"/>
            </a:pPr>
            <a:endParaRPr lang="ru-RU" sz="1400" spc="-1" dirty="0" smtClean="0">
              <a:solidFill>
                <a:srgbClr val="000000"/>
              </a:solidFill>
              <a:latin typeface="Golos Text VF" pitchFamily="2" charset="0"/>
              <a:ea typeface="Golos Text VF" pitchFamily="2" charset="0"/>
            </a:endParaRPr>
          </a:p>
          <a:p>
            <a:pPr marL="271463" algn="just">
              <a:spcBef>
                <a:spcPts val="500"/>
              </a:spcBef>
            </a:pPr>
            <a:endParaRPr lang="ru-RU" sz="1400" dirty="0" smtClean="0">
              <a:latin typeface="Book Antiqua" panose="02040602050305030304" pitchFamily="18" charset="0"/>
            </a:endParaRPr>
          </a:p>
          <a:p>
            <a:pPr marL="534988" algn="just">
              <a:spcBef>
                <a:spcPts val="500"/>
              </a:spcBef>
            </a:pPr>
            <a:endParaRPr lang="ru-RU" sz="1400" dirty="0">
              <a:latin typeface="Book Antiqua" panose="02040602050305030304" pitchFamily="18" charset="0"/>
            </a:endParaRPr>
          </a:p>
          <a:p>
            <a:pPr marL="534988" algn="just">
              <a:spcBef>
                <a:spcPts val="500"/>
              </a:spcBef>
            </a:pPr>
            <a:endParaRPr lang="ru-RU" sz="1400" dirty="0" smtClean="0">
              <a:latin typeface="Book Antiqua" panose="02040602050305030304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0" y="397164"/>
            <a:ext cx="7200900" cy="5828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/>
            <a:r>
              <a:rPr lang="ru-RU" sz="16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Проведение выемки документов</a:t>
            </a:r>
            <a:r>
              <a:rPr lang="ru-RU" sz="1600" b="1" dirty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и предметов</a:t>
            </a:r>
            <a:endParaRPr lang="ru-RU" sz="1600" b="1" dirty="0">
              <a:solidFill>
                <a:schemeClr val="bg1"/>
              </a:solidFill>
              <a:latin typeface="Golos Text VF" pitchFamily="2" charset="0"/>
              <a:ea typeface="Golos Text VF" pitchFamily="2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D263E981-E356-4699-91BC-14185041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4</a:t>
            </a:fld>
            <a:endParaRPr lang="ru-RU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xmlns="" id="{EDFC259D-AA10-455B-9C5E-4CB9F535C698}"/>
              </a:ext>
            </a:extLst>
          </p:cNvPr>
          <p:cNvSpPr/>
          <p:nvPr/>
        </p:nvSpPr>
        <p:spPr>
          <a:xfrm>
            <a:off x="134694" y="1133226"/>
            <a:ext cx="8778323" cy="321458"/>
          </a:xfrm>
          <a:prstGeom prst="rect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olos Text VF" pitchFamily="2" charset="0"/>
                <a:ea typeface="Golos Text VF" pitchFamily="2" charset="0"/>
              </a:rPr>
              <a:t>Что можно и нельзя на выемке?</a:t>
            </a:r>
            <a:endParaRPr lang="en-US" sz="1600" dirty="0">
              <a:latin typeface="Golos Text VF" pitchFamily="2" charset="0"/>
              <a:ea typeface="Golos Text V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4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84E21DE7-6ACB-4050-BE6E-2A2939A0AA17}"/>
              </a:ext>
            </a:extLst>
          </p:cNvPr>
          <p:cNvSpPr/>
          <p:nvPr/>
        </p:nvSpPr>
        <p:spPr>
          <a:xfrm>
            <a:off x="134695" y="1509131"/>
            <a:ext cx="8778323" cy="4942379"/>
          </a:xfrm>
          <a:prstGeom prst="rect">
            <a:avLst/>
          </a:prstGeom>
          <a:noFill/>
          <a:ln>
            <a:solidFill>
              <a:srgbClr val="256569"/>
            </a:solidFill>
          </a:ln>
        </p:spPr>
        <p:txBody>
          <a:bodyPr wrap="square" rtlCol="0">
            <a:spAutoFit/>
          </a:bodyPr>
          <a:lstStyle/>
          <a:p>
            <a:pPr indent="180975" algn="just">
              <a:spcBef>
                <a:spcPts val="500"/>
              </a:spcBef>
            </a:pPr>
            <a:endParaRPr lang="ru-RU" sz="1100" dirty="0">
              <a:latin typeface="Golos Text VF" pitchFamily="2" charset="0"/>
              <a:ea typeface="Golos Text VF" pitchFamily="2" charset="0"/>
            </a:endParaRPr>
          </a:p>
          <a:p>
            <a:pPr indent="180975" algn="just">
              <a:buFontTx/>
              <a:buChar char="-"/>
            </a:pP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Опись 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– подробная или ПАКЕТНАЯ (упаковка БЕЗ возможности </a:t>
            </a: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проникновения + </a:t>
            </a:r>
            <a:r>
              <a:rPr lang="ru-RU" sz="1100" smtClean="0">
                <a:latin typeface="Golos Text VF" pitchFamily="2" charset="0"/>
                <a:ea typeface="Golos Text VF" pitchFamily="2" charset="0"/>
              </a:rPr>
              <a:t>скотч + подписи 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ИФНС и понятые- ВСЕ ОК  </a:t>
            </a:r>
            <a:r>
              <a:rPr lang="ru-RU" sz="1100" dirty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ВС от 25.03.2020 № </a:t>
            </a:r>
            <a:r>
              <a:rPr lang="ru-RU" sz="1100" dirty="0" smtClean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305-ЭС20-2738</a:t>
            </a:r>
          </a:p>
          <a:p>
            <a:pPr indent="180975" algn="just">
              <a:buFontTx/>
              <a:buChar char="-"/>
            </a:pPr>
            <a:r>
              <a:rPr lang="ru-RU" sz="1100" dirty="0">
                <a:latin typeface="Golos Text VF" pitchFamily="2" charset="0"/>
                <a:ea typeface="Golos Text VF" pitchFamily="2" charset="0"/>
              </a:rPr>
              <a:t>Если в протоколе будут только данные о наименовании изъятых папок и коробок, арбитры признают выемку незаконной (к примеру, 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2"/>
              </a:rPr>
              <a:t>постановление АС Поволжского округа от 20.12.2019 № А06-841/2019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).</a:t>
            </a:r>
            <a:endParaRPr lang="ru-RU" sz="1100" dirty="0">
              <a:solidFill>
                <a:srgbClr val="FF0000"/>
              </a:solidFill>
              <a:latin typeface="Golos Text VF" pitchFamily="2" charset="0"/>
              <a:ea typeface="Golos Text VF" pitchFamily="2" charset="0"/>
            </a:endParaRPr>
          </a:p>
          <a:p>
            <a:pPr indent="180975" algn="just">
              <a:buFontTx/>
              <a:buChar char="-"/>
            </a:pPr>
            <a:r>
              <a:rPr lang="ru-RU" sz="1100" dirty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Вскрытие в ИФНС только в присутствии представителей компании и ПОНЯТЫХ!!!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 ВС от 25.03.2020 № 305-ЭС20-2738</a:t>
            </a:r>
          </a:p>
          <a:p>
            <a:pPr indent="180975" algn="just">
              <a:buFontTx/>
              <a:buChar char="-"/>
            </a:pPr>
            <a:r>
              <a:rPr lang="ru-RU" sz="1100" dirty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При вскрытии отбор </a:t>
            </a:r>
            <a:r>
              <a:rPr lang="ru-RU" sz="1100" dirty="0" smtClean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документов </a:t>
            </a:r>
            <a:r>
              <a:rPr lang="ru-RU" sz="1100" dirty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на изъятие и на возврат налогоплательщику. На изъятое ИФНС делают </a:t>
            </a:r>
            <a:r>
              <a:rPr lang="ru-RU" sz="1100" dirty="0" smtClean="0">
                <a:solidFill>
                  <a:srgbClr val="FF0000"/>
                </a:solidFill>
                <a:latin typeface="Golos Text VF" pitchFamily="2" charset="0"/>
                <a:ea typeface="Golos Text VF" pitchFamily="2" charset="0"/>
              </a:rPr>
              <a:t>копии </a:t>
            </a: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(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3"/>
              </a:rPr>
              <a:t>АС МО от 15.07.2020 № А40-141420/2019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)</a:t>
            </a:r>
            <a:endParaRPr lang="ru-RU" sz="1100" dirty="0">
              <a:solidFill>
                <a:srgbClr val="FF0000"/>
              </a:solidFill>
              <a:latin typeface="Golos Text VF" pitchFamily="2" charset="0"/>
              <a:ea typeface="Golos Text VF" pitchFamily="2" charset="0"/>
            </a:endParaRPr>
          </a:p>
          <a:p>
            <a:pPr indent="180975" algn="just">
              <a:buFontTx/>
              <a:buChar char="-"/>
            </a:pPr>
            <a:r>
              <a:rPr lang="ru-RU" sz="1100" dirty="0">
                <a:latin typeface="Golos Text VF" pitchFamily="2" charset="0"/>
                <a:ea typeface="Golos Text VF" pitchFamily="2" charset="0"/>
              </a:rPr>
              <a:t>Если вы снимаете действия проверяющих, стоит уведомить их об этом. Иначе судьи сочтут, что видеозапись – недопустимое доказательство (АС СКО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4"/>
              </a:rPr>
              <a:t> от 05.09.2019 № А32-33751/2018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).</a:t>
            </a:r>
          </a:p>
          <a:p>
            <a:pPr indent="180975" algn="just">
              <a:buFontTx/>
              <a:buChar char="-"/>
            </a:pPr>
            <a:r>
              <a:rPr lang="ru-RU" sz="1100" dirty="0">
                <a:latin typeface="Golos Text VF" pitchFamily="2" charset="0"/>
                <a:ea typeface="Golos Text VF" pitchFamily="2" charset="0"/>
              </a:rPr>
              <a:t>Выемка закончена в 21.59, готовят протокол всю ночь- можно (АС МО округа 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3"/>
              </a:rPr>
              <a:t>от 15.07.2020 № А40-141420/2019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, 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5"/>
              </a:rPr>
              <a:t>от 06.11.2018 № А40-13608/2018</a:t>
            </a: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).</a:t>
            </a:r>
          </a:p>
          <a:p>
            <a:pPr indent="180975" algn="just">
              <a:buFontTx/>
              <a:buChar char="-"/>
            </a:pPr>
            <a:r>
              <a:rPr lang="ru-RU" sz="1100" b="1" dirty="0" smtClean="0">
                <a:solidFill>
                  <a:srgbClr val="C00000"/>
                </a:solidFill>
                <a:latin typeface="Golos Text VF" pitchFamily="2" charset="0"/>
                <a:ea typeface="Golos Text VF" pitchFamily="2" charset="0"/>
                <a:cs typeface="Times New Roman" panose="02020603050405020304" pitchFamily="18" charset="0"/>
              </a:rPr>
              <a:t>Верховный </a:t>
            </a:r>
            <a:r>
              <a:rPr lang="ru-RU" sz="1100" b="1" dirty="0">
                <a:solidFill>
                  <a:srgbClr val="C00000"/>
                </a:solidFill>
                <a:latin typeface="Golos Text VF" pitchFamily="2" charset="0"/>
                <a:ea typeface="Golos Text VF" pitchFamily="2" charset="0"/>
                <a:cs typeface="Times New Roman" panose="02020603050405020304" pitchFamily="18" charset="0"/>
              </a:rPr>
              <a:t>суд РФ подтвердил незаконность выемки документов и предметов во время ВНП без надлежащих на то оснований постановлении № 306-ЭС20-3977 01.04.2020 </a:t>
            </a:r>
            <a:r>
              <a:rPr lang="ru-RU" sz="1100" b="1" dirty="0" smtClean="0">
                <a:solidFill>
                  <a:srgbClr val="C00000"/>
                </a:solidFill>
                <a:latin typeface="Golos Text VF" pitchFamily="2" charset="0"/>
                <a:ea typeface="Golos Text VF" pitchFamily="2" charset="0"/>
                <a:cs typeface="Times New Roman" panose="02020603050405020304" pitchFamily="18" charset="0"/>
              </a:rPr>
              <a:t>года;</a:t>
            </a:r>
          </a:p>
          <a:p>
            <a:pPr indent="180975" algn="just">
              <a:buFontTx/>
              <a:buChar char="-"/>
            </a:pPr>
            <a:r>
              <a:rPr lang="ru-RU" sz="1100" dirty="0">
                <a:latin typeface="Golos Text VF" pitchFamily="2" charset="0"/>
                <a:ea typeface="Golos Text VF" pitchFamily="2" charset="0"/>
              </a:rPr>
              <a:t>Постановление+ разъяснить права и обязанности ( АС МО 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5"/>
              </a:rPr>
              <a:t>от 06.11.2018 № А40-13608/2018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, от 11.12.2019 № А40-282571/2018). Подпись начальника ИФНС или зама на постановлении (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3"/>
              </a:rPr>
              <a:t>АС МО от 15.07.2020 № </a:t>
            </a:r>
            <a:r>
              <a:rPr lang="ru-RU" sz="1100" dirty="0" smtClean="0">
                <a:latin typeface="Golos Text VF" pitchFamily="2" charset="0"/>
                <a:ea typeface="Golos Text VF" pitchFamily="2" charset="0"/>
                <a:hlinkClick r:id="rId3"/>
              </a:rPr>
              <a:t>А40-141420/2019</a:t>
            </a: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;</a:t>
            </a:r>
          </a:p>
          <a:p>
            <a:pPr indent="180975" algn="just">
              <a:buFontTx/>
              <a:buChar char="-"/>
            </a:pPr>
            <a:r>
              <a:rPr lang="ru-RU" sz="1100" dirty="0">
                <a:latin typeface="Golos Text VF" pitchFamily="2" charset="0"/>
                <a:ea typeface="Golos Text VF" pitchFamily="2" charset="0"/>
                <a:hlinkClick r:id="rId3"/>
              </a:rPr>
              <a:t>Указывать перечень того, что изымают не нужно, что найдут, то и заберут. АС МО от 15.07.2020 № А40-141420/2019</a:t>
            </a: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);</a:t>
            </a:r>
          </a:p>
          <a:p>
            <a:pPr indent="180975" algn="just">
              <a:buFontTx/>
              <a:buChar char="-"/>
            </a:pPr>
            <a:r>
              <a:rPr lang="ru-RU" sz="1100" dirty="0">
                <a:latin typeface="Golos Text VF" pitchFamily="2" charset="0"/>
                <a:ea typeface="Golos Text VF" pitchFamily="2" charset="0"/>
              </a:rPr>
              <a:t>Уполномоченный представитель налогоплательщика-организации осуществляет свои полномочия на основании доверенности, выдаваемой в порядке, установленном гражданским законодательством Российской Федерации, если иное не предусмотрено Кодексом (пункт 3 статьи 29 Кодекса). ПИСЬМО МИНФИНА РОССИИ от 01.02.2023 N 03-02-07/8170</a:t>
            </a:r>
          </a:p>
          <a:p>
            <a:pPr indent="180975" algn="just">
              <a:buFontTx/>
              <a:buChar char="-"/>
            </a:pPr>
            <a:r>
              <a:rPr lang="ru-RU" sz="1100" dirty="0">
                <a:latin typeface="Golos Text VF" pitchFamily="2" charset="0"/>
                <a:ea typeface="Golos Text VF" pitchFamily="2" charset="0"/>
              </a:rPr>
              <a:t>Смысла ходить за инспекторами понятым нет. Достаточно показывать им изъятые предметы и при них заносить  в протокол (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6"/>
              </a:rPr>
              <a:t>АС МО от 23.12.2021 № А40-34955/2021</a:t>
            </a: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);</a:t>
            </a:r>
          </a:p>
          <a:p>
            <a:pPr indent="180975" algn="just">
              <a:buFontTx/>
              <a:buChar char="-"/>
            </a:pP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При 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изъятии предметов, в </a:t>
            </a:r>
            <a:r>
              <a:rPr lang="ru-RU" sz="1100" dirty="0" err="1">
                <a:latin typeface="Golos Text VF" pitchFamily="2" charset="0"/>
                <a:ea typeface="Golos Text VF" pitchFamily="2" charset="0"/>
              </a:rPr>
              <a:t>т.ч</a:t>
            </a:r>
            <a:r>
              <a:rPr lang="ru-RU" sz="1100" dirty="0">
                <a:latin typeface="Golos Text VF" pitchFamily="2" charset="0"/>
                <a:ea typeface="Golos Text VF" pitchFamily="2" charset="0"/>
              </a:rPr>
              <a:t>. Электронных носителей нужно указать их индивидуальные признаки. Электронные документы не нужно распечатывать и сшивать (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6"/>
              </a:rPr>
              <a:t>АС МО от 23.12.2021 № А40-34955/2021</a:t>
            </a: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);</a:t>
            </a:r>
          </a:p>
          <a:p>
            <a:pPr indent="180975" algn="just">
              <a:buFontTx/>
              <a:buChar char="-"/>
            </a:pPr>
            <a:r>
              <a:rPr lang="ru-RU" sz="1100" dirty="0">
                <a:latin typeface="Golos Text VF" pitchFamily="2" charset="0"/>
                <a:ea typeface="Golos Text VF" pitchFamily="2" charset="0"/>
              </a:rPr>
              <a:t>Поскольку подлинники документов налоговики не вернули, предприниматель обратился в суд. Суд признал действия проверяющих незаконными и обязал инспекцию вернуть документы (</a:t>
            </a:r>
            <a:r>
              <a:rPr lang="ru-RU" sz="1100" dirty="0">
                <a:latin typeface="Golos Text VF" pitchFamily="2" charset="0"/>
                <a:ea typeface="Golos Text VF" pitchFamily="2" charset="0"/>
                <a:hlinkClick r:id="rId7"/>
              </a:rPr>
              <a:t>постановление АС Восточно-Сибирского округа от 18.02.2016 № А78-7499/2015</a:t>
            </a:r>
            <a:r>
              <a:rPr lang="ru-RU" sz="1100" dirty="0" smtClean="0">
                <a:latin typeface="Golos Text VF" pitchFamily="2" charset="0"/>
                <a:ea typeface="Golos Text VF" pitchFamily="2" charset="0"/>
              </a:rPr>
              <a:t>).</a:t>
            </a:r>
            <a:endParaRPr lang="ru-RU" sz="1100" b="1" i="1" dirty="0">
              <a:solidFill>
                <a:srgbClr val="C00000"/>
              </a:solidFill>
              <a:latin typeface="Golos Text VF" pitchFamily="2" charset="0"/>
              <a:ea typeface="Golos Text VF" pitchFamily="2" charset="0"/>
              <a:cs typeface="Times New Roman" panose="02020603050405020304" pitchFamily="18" charset="0"/>
            </a:endParaRPr>
          </a:p>
          <a:p>
            <a:pPr marL="534988" algn="just">
              <a:spcBef>
                <a:spcPts val="500"/>
              </a:spcBef>
            </a:pPr>
            <a:endParaRPr lang="ru-RU" sz="1400" dirty="0" smtClean="0">
              <a:latin typeface="Book Antiqua" panose="02040602050305030304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0" y="397164"/>
            <a:ext cx="7200900" cy="5828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/>
            <a:r>
              <a:rPr lang="ru-RU" sz="16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Проведение выемки документов</a:t>
            </a:r>
            <a:r>
              <a:rPr lang="ru-RU" sz="1600" b="1" dirty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Golos Text VF" pitchFamily="2" charset="0"/>
                <a:ea typeface="Golos Text VF" pitchFamily="2" charset="0"/>
              </a:rPr>
              <a:t>и предметов</a:t>
            </a:r>
            <a:endParaRPr lang="ru-RU" sz="1600" b="1" dirty="0">
              <a:solidFill>
                <a:schemeClr val="bg1"/>
              </a:solidFill>
              <a:latin typeface="Golos Text VF" pitchFamily="2" charset="0"/>
              <a:ea typeface="Golos Text VF" pitchFamily="2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D263E981-E356-4699-91BC-14185041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5</a:t>
            </a:fld>
            <a:endParaRPr lang="ru-RU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xmlns="" id="{EDFC259D-AA10-455B-9C5E-4CB9F535C698}"/>
              </a:ext>
            </a:extLst>
          </p:cNvPr>
          <p:cNvSpPr/>
          <p:nvPr/>
        </p:nvSpPr>
        <p:spPr>
          <a:xfrm>
            <a:off x="134694" y="1133226"/>
            <a:ext cx="8778323" cy="321458"/>
          </a:xfrm>
          <a:prstGeom prst="rect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olos Text VF" pitchFamily="2" charset="0"/>
                <a:ea typeface="Golos Text VF" pitchFamily="2" charset="0"/>
              </a:rPr>
              <a:t>Судебная практика </a:t>
            </a:r>
            <a:endParaRPr lang="en-US" sz="1600" dirty="0">
              <a:latin typeface="Golos Text VF" pitchFamily="2" charset="0"/>
              <a:ea typeface="Golos Text V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8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E9C60A-56EC-4801-8BEE-2790560D4BE7}"/>
</file>

<file path=customXml/itemProps2.xml><?xml version="1.0" encoding="utf-8"?>
<ds:datastoreItem xmlns:ds="http://schemas.openxmlformats.org/officeDocument/2006/customXml" ds:itemID="{FE14FB3A-98B0-4541-A9B6-6A9A9A4E9711}"/>
</file>

<file path=customXml/itemProps3.xml><?xml version="1.0" encoding="utf-8"?>
<ds:datastoreItem xmlns:ds="http://schemas.openxmlformats.org/officeDocument/2006/customXml" ds:itemID="{77F78A8B-7EE1-459B-81DE-8E382C3F86C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9896</TotalTime>
  <Words>492</Words>
  <Application>Microsoft Office PowerPoint</Application>
  <PresentationFormat>Экран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Administrator</cp:lastModifiedBy>
  <cp:revision>185</cp:revision>
  <cp:lastPrinted>2022-11-18T17:24:49Z</cp:lastPrinted>
  <dcterms:created xsi:type="dcterms:W3CDTF">2016-09-22T16:49:19Z</dcterms:created>
  <dcterms:modified xsi:type="dcterms:W3CDTF">2024-03-19T10:45:40Z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