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diagrams/colors1.xml" ContentType="application/vnd.openxmlformats-officedocument.drawingml.diagramColors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55" r:id="rId3"/>
    <p:sldId id="338" r:id="rId4"/>
    <p:sldId id="356" r:id="rId5"/>
    <p:sldId id="309" r:id="rId6"/>
    <p:sldId id="357" r:id="rId7"/>
    <p:sldId id="283" r:id="rId8"/>
  </p:sldIdLst>
  <p:sldSz cx="12192000" cy="6858000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BF3"/>
    <a:srgbClr val="FCCCF6"/>
    <a:srgbClr val="2A7478"/>
    <a:srgbClr val="FBC1EA"/>
    <a:srgbClr val="FACEF4"/>
    <a:srgbClr val="F8B6EF"/>
    <a:srgbClr val="63E7FD"/>
    <a:srgbClr val="0F3A3D"/>
    <a:srgbClr val="225D60"/>
    <a:srgbClr val="256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1" autoAdjust="0"/>
    <p:restoredTop sz="94697" autoAdjust="0"/>
  </p:normalViewPr>
  <p:slideViewPr>
    <p:cSldViewPr snapToGrid="0">
      <p:cViewPr varScale="1">
        <p:scale>
          <a:sx n="75" d="100"/>
          <a:sy n="75" d="100"/>
        </p:scale>
        <p:origin x="43" y="2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553835-4E6A-F948-B462-B008C183B6B0}" type="doc">
      <dgm:prSet loTypeId="urn:microsoft.com/office/officeart/2005/8/layout/vList3#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FDE5E6BE-CE6B-8D47-804D-AD9BC5ED9E1B}">
      <dgm:prSet custT="1"/>
      <dgm:spPr/>
      <dgm:t>
        <a:bodyPr/>
        <a:lstStyle/>
        <a:p>
          <a:r>
            <a:rPr lang="ru-RU" sz="2000" dirty="0">
              <a:latin typeface="+mn-lt"/>
              <a:cs typeface="Times New Roman" pitchFamily="18" charset="0"/>
            </a:rPr>
            <a:t>анализировать нормативные правовые акты с целью формирования локальных корпоративных документов и осуществления судебной защиты корпоративных организаций </a:t>
          </a:r>
        </a:p>
      </dgm:t>
    </dgm:pt>
    <dgm:pt modelId="{141414DA-A443-684C-829A-39361B2794DF}" type="parTrans" cxnId="{5977C128-766C-D14C-BC69-23400D122E52}">
      <dgm:prSet/>
      <dgm:spPr/>
      <dgm:t>
        <a:bodyPr/>
        <a:lstStyle/>
        <a:p>
          <a:endParaRPr lang="ru-RU" sz="1400">
            <a:latin typeface="+mn-lt"/>
          </a:endParaRPr>
        </a:p>
      </dgm:t>
    </dgm:pt>
    <dgm:pt modelId="{5EA42433-9111-164B-B51A-250C01C38E2A}" type="sibTrans" cxnId="{5977C128-766C-D14C-BC69-23400D122E52}">
      <dgm:prSet/>
      <dgm:spPr/>
      <dgm:t>
        <a:bodyPr/>
        <a:lstStyle/>
        <a:p>
          <a:endParaRPr lang="ru-RU" sz="1400">
            <a:latin typeface="+mn-lt"/>
          </a:endParaRPr>
        </a:p>
      </dgm:t>
    </dgm:pt>
    <dgm:pt modelId="{7E908043-B6AE-4F4D-9750-44F1230410CB}">
      <dgm:prSet custT="1"/>
      <dgm:spPr/>
      <dgm:t>
        <a:bodyPr/>
        <a:lstStyle/>
        <a:p>
          <a:r>
            <a:rPr lang="ru-RU" sz="2000" dirty="0">
              <a:latin typeface="+mn-lt"/>
              <a:cs typeface="Times New Roman" pitchFamily="18" charset="0"/>
            </a:rPr>
            <a:t>обобщать</a:t>
          </a:r>
          <a:r>
            <a:rPr lang="ru-RU" sz="2000" baseline="0" dirty="0">
              <a:latin typeface="+mn-lt"/>
              <a:cs typeface="Times New Roman" pitchFamily="18" charset="0"/>
            </a:rPr>
            <a:t> и использовать судебную практику с целью обеспечения защиты прав корпоративных организаций и их участников </a:t>
          </a:r>
          <a:endParaRPr lang="ru-RU" sz="2000" dirty="0">
            <a:latin typeface="+mn-lt"/>
            <a:cs typeface="Times New Roman" pitchFamily="18" charset="0"/>
          </a:endParaRPr>
        </a:p>
      </dgm:t>
    </dgm:pt>
    <dgm:pt modelId="{62DC2BE4-F5E6-FC49-B82D-C2F40D942354}" type="parTrans" cxnId="{7F45480A-FA34-DB4A-A380-DFA41CB29A31}">
      <dgm:prSet/>
      <dgm:spPr/>
      <dgm:t>
        <a:bodyPr/>
        <a:lstStyle/>
        <a:p>
          <a:endParaRPr lang="ru-RU" sz="1400">
            <a:latin typeface="+mn-lt"/>
          </a:endParaRPr>
        </a:p>
      </dgm:t>
    </dgm:pt>
    <dgm:pt modelId="{9A2C13ED-1DC1-AC44-A045-00B3ED4F09CC}" type="sibTrans" cxnId="{7F45480A-FA34-DB4A-A380-DFA41CB29A31}">
      <dgm:prSet/>
      <dgm:spPr/>
      <dgm:t>
        <a:bodyPr/>
        <a:lstStyle/>
        <a:p>
          <a:endParaRPr lang="ru-RU" sz="1400">
            <a:latin typeface="+mn-lt"/>
          </a:endParaRPr>
        </a:p>
      </dgm:t>
    </dgm:pt>
    <dgm:pt modelId="{11E05D1E-44B8-A84C-B713-BFFE159C0A62}">
      <dgm:prSet custT="1"/>
      <dgm:spPr/>
      <dgm:t>
        <a:bodyPr/>
        <a:lstStyle/>
        <a:p>
          <a:r>
            <a:rPr lang="ru-RU" sz="2000" dirty="0">
              <a:latin typeface="+mn-lt"/>
              <a:cs typeface="Times New Roman" pitchFamily="18" charset="0"/>
            </a:rPr>
            <a:t> оценивать правовые риски при внедрении финансовых технологий в области оптимизации структуры капитала хозяйствующего субъекта</a:t>
          </a:r>
        </a:p>
      </dgm:t>
    </dgm:pt>
    <dgm:pt modelId="{99DAE03B-230B-5842-AFFD-353C227485C2}" type="parTrans" cxnId="{9D84175F-9992-9E40-A4CC-F03DA2EF73D1}">
      <dgm:prSet/>
      <dgm:spPr/>
      <dgm:t>
        <a:bodyPr/>
        <a:lstStyle/>
        <a:p>
          <a:endParaRPr lang="ru-RU" sz="1400">
            <a:latin typeface="+mn-lt"/>
          </a:endParaRPr>
        </a:p>
      </dgm:t>
    </dgm:pt>
    <dgm:pt modelId="{E9ACB9E8-6427-1149-B2A2-2E4DB2C591E4}" type="sibTrans" cxnId="{9D84175F-9992-9E40-A4CC-F03DA2EF73D1}">
      <dgm:prSet/>
      <dgm:spPr/>
      <dgm:t>
        <a:bodyPr/>
        <a:lstStyle/>
        <a:p>
          <a:endParaRPr lang="ru-RU" sz="1400">
            <a:latin typeface="+mn-lt"/>
          </a:endParaRPr>
        </a:p>
      </dgm:t>
    </dgm:pt>
    <dgm:pt modelId="{14F23F67-D8E0-C94D-A790-011AF29AA686}">
      <dgm:prSet custT="1"/>
      <dgm:spPr/>
      <dgm:t>
        <a:bodyPr/>
        <a:lstStyle/>
        <a:p>
          <a:r>
            <a:rPr lang="ru-RU" sz="2000" dirty="0">
              <a:latin typeface="+mn-lt"/>
              <a:cs typeface="Times New Roman" pitchFamily="18" charset="0"/>
            </a:rPr>
            <a:t>квалифицированно</a:t>
          </a:r>
          <a:r>
            <a:rPr lang="ru-RU" sz="2000" baseline="0" dirty="0">
              <a:latin typeface="+mn-lt"/>
              <a:cs typeface="Times New Roman" pitchFamily="18" charset="0"/>
            </a:rPr>
            <a:t> осуществлять выбор стратегии юридического сопровождения проектов развития корпоративных организаций </a:t>
          </a:r>
          <a:endParaRPr lang="ru-RU" sz="2000" dirty="0">
            <a:latin typeface="+mn-lt"/>
            <a:cs typeface="Times New Roman" pitchFamily="18" charset="0"/>
          </a:endParaRPr>
        </a:p>
      </dgm:t>
    </dgm:pt>
    <dgm:pt modelId="{E9B8156E-09B9-454E-9B78-9968EF49790B}" type="parTrans" cxnId="{DCE37CB4-B754-4A46-BCD5-9AF3D6EB4834}">
      <dgm:prSet/>
      <dgm:spPr/>
      <dgm:t>
        <a:bodyPr/>
        <a:lstStyle/>
        <a:p>
          <a:endParaRPr lang="ru-RU" sz="1400">
            <a:latin typeface="+mn-lt"/>
          </a:endParaRPr>
        </a:p>
      </dgm:t>
    </dgm:pt>
    <dgm:pt modelId="{9ABFCBC9-66D7-CD4D-BEA4-C4B7EBBF00F0}" type="sibTrans" cxnId="{DCE37CB4-B754-4A46-BCD5-9AF3D6EB4834}">
      <dgm:prSet/>
      <dgm:spPr/>
      <dgm:t>
        <a:bodyPr/>
        <a:lstStyle/>
        <a:p>
          <a:endParaRPr lang="ru-RU" sz="1400">
            <a:latin typeface="+mn-lt"/>
          </a:endParaRPr>
        </a:p>
      </dgm:t>
    </dgm:pt>
    <dgm:pt modelId="{CAB70D25-1B7C-0F46-90EC-319098D4933A}" type="pres">
      <dgm:prSet presAssocID="{97553835-4E6A-F948-B462-B008C183B6B0}" presName="linearFlow" presStyleCnt="0">
        <dgm:presLayoutVars>
          <dgm:dir/>
          <dgm:resizeHandles val="exact"/>
        </dgm:presLayoutVars>
      </dgm:prSet>
      <dgm:spPr/>
    </dgm:pt>
    <dgm:pt modelId="{1BA22EFC-7514-5C40-9C39-848FBC0BB078}" type="pres">
      <dgm:prSet presAssocID="{FDE5E6BE-CE6B-8D47-804D-AD9BC5ED9E1B}" presName="composite" presStyleCnt="0"/>
      <dgm:spPr/>
    </dgm:pt>
    <dgm:pt modelId="{27CCAE84-6467-C84E-A0B4-746E1C48FF93}" type="pres">
      <dgm:prSet presAssocID="{FDE5E6BE-CE6B-8D47-804D-AD9BC5ED9E1B}" presName="imgShp" presStyleLbl="fgImgPlac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BC69FD2A-2889-5E4D-B10D-8BB4E9D5CF69}" type="pres">
      <dgm:prSet presAssocID="{FDE5E6BE-CE6B-8D47-804D-AD9BC5ED9E1B}" presName="txShp" presStyleLbl="node1" presStyleIdx="0" presStyleCnt="4" custLinFactNeighborX="2034" custLinFactNeighborY="-1277">
        <dgm:presLayoutVars>
          <dgm:bulletEnabled val="1"/>
        </dgm:presLayoutVars>
      </dgm:prSet>
      <dgm:spPr/>
    </dgm:pt>
    <dgm:pt modelId="{F0C17B5F-2B87-FB4E-BF56-833D586D9EB4}" type="pres">
      <dgm:prSet presAssocID="{5EA42433-9111-164B-B51A-250C01C38E2A}" presName="spacing" presStyleCnt="0"/>
      <dgm:spPr/>
    </dgm:pt>
    <dgm:pt modelId="{D7301AE5-A446-4C48-BAEC-A33417C78F1C}" type="pres">
      <dgm:prSet presAssocID="{7E908043-B6AE-4F4D-9750-44F1230410CB}" presName="composite" presStyleCnt="0"/>
      <dgm:spPr/>
    </dgm:pt>
    <dgm:pt modelId="{B44F291A-58D4-4D41-9CE9-BCFFBCD357E1}" type="pres">
      <dgm:prSet presAssocID="{7E908043-B6AE-4F4D-9750-44F1230410CB}" presName="imgShp" presStyleLbl="fgImgPlace1" presStyleIdx="1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E3CD0BFC-FE19-E64E-832C-334BC02755A7}" type="pres">
      <dgm:prSet presAssocID="{7E908043-B6AE-4F4D-9750-44F1230410CB}" presName="txShp" presStyleLbl="node1" presStyleIdx="1" presStyleCnt="4">
        <dgm:presLayoutVars>
          <dgm:bulletEnabled val="1"/>
        </dgm:presLayoutVars>
      </dgm:prSet>
      <dgm:spPr/>
    </dgm:pt>
    <dgm:pt modelId="{48801C01-B061-E946-915C-47B4AABB7975}" type="pres">
      <dgm:prSet presAssocID="{9A2C13ED-1DC1-AC44-A045-00B3ED4F09CC}" presName="spacing" presStyleCnt="0"/>
      <dgm:spPr/>
    </dgm:pt>
    <dgm:pt modelId="{D6F7C2BB-63AC-604F-827A-7AAF0950D8FC}" type="pres">
      <dgm:prSet presAssocID="{11E05D1E-44B8-A84C-B713-BFFE159C0A62}" presName="composite" presStyleCnt="0"/>
      <dgm:spPr/>
    </dgm:pt>
    <dgm:pt modelId="{C08E1FC4-6ACE-8B45-B988-3D79A38C1724}" type="pres">
      <dgm:prSet presAssocID="{11E05D1E-44B8-A84C-B713-BFFE159C0A62}" presName="imgShp" presStyleLbl="fgImgPlace1" presStyleIdx="2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9297248C-FF15-4645-9924-ED57B5A107CD}" type="pres">
      <dgm:prSet presAssocID="{11E05D1E-44B8-A84C-B713-BFFE159C0A62}" presName="txShp" presStyleLbl="node1" presStyleIdx="2" presStyleCnt="4">
        <dgm:presLayoutVars>
          <dgm:bulletEnabled val="1"/>
        </dgm:presLayoutVars>
      </dgm:prSet>
      <dgm:spPr/>
    </dgm:pt>
    <dgm:pt modelId="{DD7F8C9E-FD30-2D44-99E4-908AAD2ADC2B}" type="pres">
      <dgm:prSet presAssocID="{E9ACB9E8-6427-1149-B2A2-2E4DB2C591E4}" presName="spacing" presStyleCnt="0"/>
      <dgm:spPr/>
    </dgm:pt>
    <dgm:pt modelId="{6EB3C7C1-9BE2-354A-AA93-768C5A92E1CA}" type="pres">
      <dgm:prSet presAssocID="{14F23F67-D8E0-C94D-A790-011AF29AA686}" presName="composite" presStyleCnt="0"/>
      <dgm:spPr/>
    </dgm:pt>
    <dgm:pt modelId="{D824674B-326B-AC48-B1C6-0F56EDF4A152}" type="pres">
      <dgm:prSet presAssocID="{14F23F67-D8E0-C94D-A790-011AF29AA686}" presName="imgShp" presStyleLbl="fgImgPlace1" presStyleIdx="3" presStyleCnt="4" custLinFactY="1407" custLinFactNeighborX="-2555" custLinFactNeighborY="100000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79BE8C9B-C2DB-EF4A-A8B3-1FEE98B3E779}" type="pres">
      <dgm:prSet presAssocID="{14F23F67-D8E0-C94D-A790-011AF29AA686}" presName="txShp" presStyleLbl="node1" presStyleIdx="3" presStyleCnt="4">
        <dgm:presLayoutVars>
          <dgm:bulletEnabled val="1"/>
        </dgm:presLayoutVars>
      </dgm:prSet>
      <dgm:spPr/>
    </dgm:pt>
  </dgm:ptLst>
  <dgm:cxnLst>
    <dgm:cxn modelId="{7F45480A-FA34-DB4A-A380-DFA41CB29A31}" srcId="{97553835-4E6A-F948-B462-B008C183B6B0}" destId="{7E908043-B6AE-4F4D-9750-44F1230410CB}" srcOrd="1" destOrd="0" parTransId="{62DC2BE4-F5E6-FC49-B82D-C2F40D942354}" sibTransId="{9A2C13ED-1DC1-AC44-A045-00B3ED4F09CC}"/>
    <dgm:cxn modelId="{9525F825-E26A-904F-9651-F3A12AE118DB}" type="presOf" srcId="{11E05D1E-44B8-A84C-B713-BFFE159C0A62}" destId="{9297248C-FF15-4645-9924-ED57B5A107CD}" srcOrd="0" destOrd="0" presId="urn:microsoft.com/office/officeart/2005/8/layout/vList3#1"/>
    <dgm:cxn modelId="{5977C128-766C-D14C-BC69-23400D122E52}" srcId="{97553835-4E6A-F948-B462-B008C183B6B0}" destId="{FDE5E6BE-CE6B-8D47-804D-AD9BC5ED9E1B}" srcOrd="0" destOrd="0" parTransId="{141414DA-A443-684C-829A-39361B2794DF}" sibTransId="{5EA42433-9111-164B-B51A-250C01C38E2A}"/>
    <dgm:cxn modelId="{9D84175F-9992-9E40-A4CC-F03DA2EF73D1}" srcId="{97553835-4E6A-F948-B462-B008C183B6B0}" destId="{11E05D1E-44B8-A84C-B713-BFFE159C0A62}" srcOrd="2" destOrd="0" parTransId="{99DAE03B-230B-5842-AFFD-353C227485C2}" sibTransId="{E9ACB9E8-6427-1149-B2A2-2E4DB2C591E4}"/>
    <dgm:cxn modelId="{3D39EA52-894C-8147-8279-B8B6F060566D}" type="presOf" srcId="{FDE5E6BE-CE6B-8D47-804D-AD9BC5ED9E1B}" destId="{BC69FD2A-2889-5E4D-B10D-8BB4E9D5CF69}" srcOrd="0" destOrd="0" presId="urn:microsoft.com/office/officeart/2005/8/layout/vList3#1"/>
    <dgm:cxn modelId="{A1ACBDAA-B166-234D-A706-C05DEB0AFE76}" type="presOf" srcId="{97553835-4E6A-F948-B462-B008C183B6B0}" destId="{CAB70D25-1B7C-0F46-90EC-319098D4933A}" srcOrd="0" destOrd="0" presId="urn:microsoft.com/office/officeart/2005/8/layout/vList3#1"/>
    <dgm:cxn modelId="{DCE37CB4-B754-4A46-BCD5-9AF3D6EB4834}" srcId="{97553835-4E6A-F948-B462-B008C183B6B0}" destId="{14F23F67-D8E0-C94D-A790-011AF29AA686}" srcOrd="3" destOrd="0" parTransId="{E9B8156E-09B9-454E-9B78-9968EF49790B}" sibTransId="{9ABFCBC9-66D7-CD4D-BEA4-C4B7EBBF00F0}"/>
    <dgm:cxn modelId="{6B630CC3-8F26-DB4B-A22E-C3BE4BCAEB85}" type="presOf" srcId="{7E908043-B6AE-4F4D-9750-44F1230410CB}" destId="{E3CD0BFC-FE19-E64E-832C-334BC02755A7}" srcOrd="0" destOrd="0" presId="urn:microsoft.com/office/officeart/2005/8/layout/vList3#1"/>
    <dgm:cxn modelId="{D27929CB-0ED8-8648-9214-A6EEC7B4B65E}" type="presOf" srcId="{14F23F67-D8E0-C94D-A790-011AF29AA686}" destId="{79BE8C9B-C2DB-EF4A-A8B3-1FEE98B3E779}" srcOrd="0" destOrd="0" presId="urn:microsoft.com/office/officeart/2005/8/layout/vList3#1"/>
    <dgm:cxn modelId="{C2D856CB-639A-4640-B8B8-3C8068A7F3CD}" type="presParOf" srcId="{CAB70D25-1B7C-0F46-90EC-319098D4933A}" destId="{1BA22EFC-7514-5C40-9C39-848FBC0BB078}" srcOrd="0" destOrd="0" presId="urn:microsoft.com/office/officeart/2005/8/layout/vList3#1"/>
    <dgm:cxn modelId="{BC61AA40-2425-114C-A0AD-60DB1D70C235}" type="presParOf" srcId="{1BA22EFC-7514-5C40-9C39-848FBC0BB078}" destId="{27CCAE84-6467-C84E-A0B4-746E1C48FF93}" srcOrd="0" destOrd="0" presId="urn:microsoft.com/office/officeart/2005/8/layout/vList3#1"/>
    <dgm:cxn modelId="{7ABF7503-6690-9949-BE9E-B022739BB5B5}" type="presParOf" srcId="{1BA22EFC-7514-5C40-9C39-848FBC0BB078}" destId="{BC69FD2A-2889-5E4D-B10D-8BB4E9D5CF69}" srcOrd="1" destOrd="0" presId="urn:microsoft.com/office/officeart/2005/8/layout/vList3#1"/>
    <dgm:cxn modelId="{0D13946B-F452-BD4A-BCF2-5018B0113456}" type="presParOf" srcId="{CAB70D25-1B7C-0F46-90EC-319098D4933A}" destId="{F0C17B5F-2B87-FB4E-BF56-833D586D9EB4}" srcOrd="1" destOrd="0" presId="urn:microsoft.com/office/officeart/2005/8/layout/vList3#1"/>
    <dgm:cxn modelId="{220B77A3-2B27-534A-9E14-B12E6D086C50}" type="presParOf" srcId="{CAB70D25-1B7C-0F46-90EC-319098D4933A}" destId="{D7301AE5-A446-4C48-BAEC-A33417C78F1C}" srcOrd="2" destOrd="0" presId="urn:microsoft.com/office/officeart/2005/8/layout/vList3#1"/>
    <dgm:cxn modelId="{91C36825-5A51-0E46-A76E-E8A95AB31C58}" type="presParOf" srcId="{D7301AE5-A446-4C48-BAEC-A33417C78F1C}" destId="{B44F291A-58D4-4D41-9CE9-BCFFBCD357E1}" srcOrd="0" destOrd="0" presId="urn:microsoft.com/office/officeart/2005/8/layout/vList3#1"/>
    <dgm:cxn modelId="{8B8EE0C9-6E37-2243-9E91-92BE43D39D6E}" type="presParOf" srcId="{D7301AE5-A446-4C48-BAEC-A33417C78F1C}" destId="{E3CD0BFC-FE19-E64E-832C-334BC02755A7}" srcOrd="1" destOrd="0" presId="urn:microsoft.com/office/officeart/2005/8/layout/vList3#1"/>
    <dgm:cxn modelId="{B8472C7B-D672-4242-BB51-BB48BC8B574B}" type="presParOf" srcId="{CAB70D25-1B7C-0F46-90EC-319098D4933A}" destId="{48801C01-B061-E946-915C-47B4AABB7975}" srcOrd="3" destOrd="0" presId="urn:microsoft.com/office/officeart/2005/8/layout/vList3#1"/>
    <dgm:cxn modelId="{6F165678-1F65-2443-97F6-59B7758505B5}" type="presParOf" srcId="{CAB70D25-1B7C-0F46-90EC-319098D4933A}" destId="{D6F7C2BB-63AC-604F-827A-7AAF0950D8FC}" srcOrd="4" destOrd="0" presId="urn:microsoft.com/office/officeart/2005/8/layout/vList3#1"/>
    <dgm:cxn modelId="{251546CD-1E3D-9F4F-9930-1ACD39DB108F}" type="presParOf" srcId="{D6F7C2BB-63AC-604F-827A-7AAF0950D8FC}" destId="{C08E1FC4-6ACE-8B45-B988-3D79A38C1724}" srcOrd="0" destOrd="0" presId="urn:microsoft.com/office/officeart/2005/8/layout/vList3#1"/>
    <dgm:cxn modelId="{336468D8-AF91-534D-AF37-880E698752FF}" type="presParOf" srcId="{D6F7C2BB-63AC-604F-827A-7AAF0950D8FC}" destId="{9297248C-FF15-4645-9924-ED57B5A107CD}" srcOrd="1" destOrd="0" presId="urn:microsoft.com/office/officeart/2005/8/layout/vList3#1"/>
    <dgm:cxn modelId="{F4F4E132-9758-9946-86A2-CF0130768752}" type="presParOf" srcId="{CAB70D25-1B7C-0F46-90EC-319098D4933A}" destId="{DD7F8C9E-FD30-2D44-99E4-908AAD2ADC2B}" srcOrd="5" destOrd="0" presId="urn:microsoft.com/office/officeart/2005/8/layout/vList3#1"/>
    <dgm:cxn modelId="{2278F7C2-BD8B-EB44-95D4-EED1A7769D31}" type="presParOf" srcId="{CAB70D25-1B7C-0F46-90EC-319098D4933A}" destId="{6EB3C7C1-9BE2-354A-AA93-768C5A92E1CA}" srcOrd="6" destOrd="0" presId="urn:microsoft.com/office/officeart/2005/8/layout/vList3#1"/>
    <dgm:cxn modelId="{01232EA3-DADA-0048-BAAF-D3063AEAADA6}" type="presParOf" srcId="{6EB3C7C1-9BE2-354A-AA93-768C5A92E1CA}" destId="{D824674B-326B-AC48-B1C6-0F56EDF4A152}" srcOrd="0" destOrd="0" presId="urn:microsoft.com/office/officeart/2005/8/layout/vList3#1"/>
    <dgm:cxn modelId="{C052D20C-3C69-A04D-962A-DCD10B9E11EE}" type="presParOf" srcId="{6EB3C7C1-9BE2-354A-AA93-768C5A92E1CA}" destId="{79BE8C9B-C2DB-EF4A-A8B3-1FEE98B3E779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69FD2A-2889-5E4D-B10D-8BB4E9D5CF69}">
      <dsp:nvSpPr>
        <dsp:cNvPr id="0" name=""/>
        <dsp:cNvSpPr/>
      </dsp:nvSpPr>
      <dsp:spPr>
        <a:xfrm rot="10800000">
          <a:off x="2510658" y="0"/>
          <a:ext cx="8492507" cy="795322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0715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+mn-lt"/>
              <a:cs typeface="Times New Roman" pitchFamily="18" charset="0"/>
            </a:rPr>
            <a:t>анализировать нормативные правовые акты с целью формирования локальных корпоративных документов и осуществления судебной защиты корпоративных организаций </a:t>
          </a:r>
        </a:p>
      </dsp:txBody>
      <dsp:txXfrm rot="10800000">
        <a:off x="2709488" y="0"/>
        <a:ext cx="8293677" cy="795322"/>
      </dsp:txXfrm>
    </dsp:sp>
    <dsp:sp modelId="{27CCAE84-6467-C84E-A0B4-746E1C48FF93}">
      <dsp:nvSpPr>
        <dsp:cNvPr id="0" name=""/>
        <dsp:cNvSpPr/>
      </dsp:nvSpPr>
      <dsp:spPr>
        <a:xfrm>
          <a:off x="1940259" y="691"/>
          <a:ext cx="795322" cy="795322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CD0BFC-FE19-E64E-832C-334BC02755A7}">
      <dsp:nvSpPr>
        <dsp:cNvPr id="0" name=""/>
        <dsp:cNvSpPr/>
      </dsp:nvSpPr>
      <dsp:spPr>
        <a:xfrm rot="10800000">
          <a:off x="2337920" y="994844"/>
          <a:ext cx="8492507" cy="795322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0715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+mn-lt"/>
              <a:cs typeface="Times New Roman" pitchFamily="18" charset="0"/>
            </a:rPr>
            <a:t>обобщать</a:t>
          </a:r>
          <a:r>
            <a:rPr lang="ru-RU" sz="2000" kern="1200" baseline="0" dirty="0">
              <a:latin typeface="+mn-lt"/>
              <a:cs typeface="Times New Roman" pitchFamily="18" charset="0"/>
            </a:rPr>
            <a:t> и использовать судебную практику с целью обеспечения защиты прав корпоративных организаций и их участников </a:t>
          </a:r>
          <a:endParaRPr lang="ru-RU" sz="2000" kern="1200" dirty="0">
            <a:latin typeface="+mn-lt"/>
            <a:cs typeface="Times New Roman" pitchFamily="18" charset="0"/>
          </a:endParaRPr>
        </a:p>
      </dsp:txBody>
      <dsp:txXfrm rot="10800000">
        <a:off x="2536750" y="994844"/>
        <a:ext cx="8293677" cy="795322"/>
      </dsp:txXfrm>
    </dsp:sp>
    <dsp:sp modelId="{B44F291A-58D4-4D41-9CE9-BCFFBCD357E1}">
      <dsp:nvSpPr>
        <dsp:cNvPr id="0" name=""/>
        <dsp:cNvSpPr/>
      </dsp:nvSpPr>
      <dsp:spPr>
        <a:xfrm>
          <a:off x="1940259" y="994844"/>
          <a:ext cx="795322" cy="795322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97248C-FF15-4645-9924-ED57B5A107CD}">
      <dsp:nvSpPr>
        <dsp:cNvPr id="0" name=""/>
        <dsp:cNvSpPr/>
      </dsp:nvSpPr>
      <dsp:spPr>
        <a:xfrm rot="10800000">
          <a:off x="2337920" y="1988997"/>
          <a:ext cx="8492507" cy="795322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0715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+mn-lt"/>
              <a:cs typeface="Times New Roman" pitchFamily="18" charset="0"/>
            </a:rPr>
            <a:t> оценивать правовые риски при внедрении финансовых технологий в области оптимизации структуры капитала хозяйствующего субъекта</a:t>
          </a:r>
        </a:p>
      </dsp:txBody>
      <dsp:txXfrm rot="10800000">
        <a:off x="2536750" y="1988997"/>
        <a:ext cx="8293677" cy="795322"/>
      </dsp:txXfrm>
    </dsp:sp>
    <dsp:sp modelId="{C08E1FC4-6ACE-8B45-B988-3D79A38C1724}">
      <dsp:nvSpPr>
        <dsp:cNvPr id="0" name=""/>
        <dsp:cNvSpPr/>
      </dsp:nvSpPr>
      <dsp:spPr>
        <a:xfrm>
          <a:off x="1940259" y="1988997"/>
          <a:ext cx="795322" cy="795322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BE8C9B-C2DB-EF4A-A8B3-1FEE98B3E779}">
      <dsp:nvSpPr>
        <dsp:cNvPr id="0" name=""/>
        <dsp:cNvSpPr/>
      </dsp:nvSpPr>
      <dsp:spPr>
        <a:xfrm rot="10800000">
          <a:off x="2337920" y="2983149"/>
          <a:ext cx="8492507" cy="795322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0715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+mn-lt"/>
              <a:cs typeface="Times New Roman" pitchFamily="18" charset="0"/>
            </a:rPr>
            <a:t>квалифицированно</a:t>
          </a:r>
          <a:r>
            <a:rPr lang="ru-RU" sz="2000" kern="1200" baseline="0" dirty="0">
              <a:latin typeface="+mn-lt"/>
              <a:cs typeface="Times New Roman" pitchFamily="18" charset="0"/>
            </a:rPr>
            <a:t> осуществлять выбор стратегии юридического сопровождения проектов развития корпоративных организаций </a:t>
          </a:r>
          <a:endParaRPr lang="ru-RU" sz="2000" kern="1200" dirty="0">
            <a:latin typeface="+mn-lt"/>
            <a:cs typeface="Times New Roman" pitchFamily="18" charset="0"/>
          </a:endParaRPr>
        </a:p>
      </dsp:txBody>
      <dsp:txXfrm rot="10800000">
        <a:off x="2536750" y="2983149"/>
        <a:ext cx="8293677" cy="795322"/>
      </dsp:txXfrm>
    </dsp:sp>
    <dsp:sp modelId="{D824674B-326B-AC48-B1C6-0F56EDF4A152}">
      <dsp:nvSpPr>
        <dsp:cNvPr id="0" name=""/>
        <dsp:cNvSpPr/>
      </dsp:nvSpPr>
      <dsp:spPr>
        <a:xfrm>
          <a:off x="1919939" y="2983841"/>
          <a:ext cx="795322" cy="795322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6D5233-0541-4F81-BFE5-4D6D29D6E078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1260B1-CE36-4546-A7A2-A862DBA1C1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52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gradFill flip="none" rotWithShape="1">
          <a:gsLst>
            <a:gs pos="1000">
              <a:srgbClr val="0F3A3D"/>
            </a:gs>
            <a:gs pos="50000">
              <a:srgbClr val="256569"/>
            </a:gs>
            <a:gs pos="98000">
              <a:srgbClr val="2A747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595" y="0"/>
            <a:ext cx="6539405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1108364" y="376454"/>
            <a:ext cx="3131127" cy="10880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675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1569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246903"/>
            <a:ext cx="7734300" cy="493005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50246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989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331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gradFill flip="none" rotWithShape="1">
          <a:gsLst>
            <a:gs pos="1000">
              <a:schemeClr val="bg1">
                <a:lumMod val="95000"/>
              </a:schemeClr>
            </a:gs>
            <a:gs pos="26000">
              <a:schemeClr val="bg1">
                <a:lumMod val="65000"/>
              </a:schemeClr>
            </a:gs>
            <a:gs pos="9000">
              <a:schemeClr val="bg1">
                <a:lumMod val="85000"/>
              </a:schemeClr>
            </a:gs>
            <a:gs pos="94000">
              <a:srgbClr val="25656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851" y="572013"/>
            <a:ext cx="10515600" cy="404133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03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7885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3671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5088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ятиугольник 6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705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ятиугольник 13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9" y="642938"/>
            <a:ext cx="5729286" cy="344486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0671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ятиугольник 9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654" y="509428"/>
            <a:ext cx="8514860" cy="501651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61417" y="1246902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2413" y="244713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4396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bg1">
                <a:lumMod val="95000"/>
              </a:schemeClr>
            </a:gs>
            <a:gs pos="86000">
              <a:schemeClr val="bg1">
                <a:lumMod val="85000"/>
              </a:schemeClr>
            </a:gs>
            <a:gs pos="29000">
              <a:schemeClr val="bg1">
                <a:lumMod val="95000"/>
              </a:schemeClr>
            </a:gs>
            <a:gs pos="98000">
              <a:srgbClr val="256569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530AB-7E7F-42A0-9819-35D12B816B3C}" type="datetimeFigureOut">
              <a:rPr lang="ru-RU" smtClean="0"/>
              <a:pPr/>
              <a:t>18.05.2023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12B7-E224-4081-8122-29E446CEC7A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8804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ook Antiqua" panose="020406020503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4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0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229" y="3965510"/>
            <a:ext cx="7134138" cy="1938309"/>
          </a:xfrm>
        </p:spPr>
        <p:txBody>
          <a:bodyPr/>
          <a:lstStyle/>
          <a:p>
            <a:pPr lvl="0" algn="r">
              <a:spcBef>
                <a:spcPts val="0"/>
              </a:spcBef>
            </a:pPr>
            <a:r>
              <a:rPr lang="ru-RU" sz="1400" dirty="0">
                <a:latin typeface="Arial" panose="020B0604020202020204" pitchFamily="34" charset="0"/>
              </a:rPr>
              <a:t>Руководитель магистерской программы:</a:t>
            </a:r>
            <a:br>
              <a:rPr lang="ru-RU" sz="1400" dirty="0">
                <a:latin typeface="Arial" panose="020B0604020202020204" pitchFamily="34" charset="0"/>
              </a:rPr>
            </a:br>
            <a:r>
              <a:rPr lang="ru-RU" sz="1400" dirty="0">
                <a:latin typeface="Arial" panose="020B0604020202020204" pitchFamily="34" charset="0"/>
              </a:rPr>
              <a:t> </a:t>
            </a:r>
            <a:br>
              <a:rPr lang="ru-RU" sz="1400" dirty="0">
                <a:latin typeface="Arial" panose="020B0604020202020204" pitchFamily="34" charset="0"/>
              </a:rPr>
            </a:br>
            <a:r>
              <a:rPr lang="ru-RU" sz="1400" dirty="0">
                <a:latin typeface="Arial" panose="020B0604020202020204" pitchFamily="34" charset="0"/>
              </a:rPr>
              <a:t>доцент Департамента правового </a:t>
            </a:r>
            <a:br>
              <a:rPr lang="ru-RU" sz="1400" dirty="0">
                <a:latin typeface="Arial" panose="020B0604020202020204" pitchFamily="34" charset="0"/>
              </a:rPr>
            </a:br>
            <a:r>
              <a:rPr lang="ru-RU" sz="1400" dirty="0">
                <a:latin typeface="Arial" panose="020B0604020202020204" pitchFamily="34" charset="0"/>
              </a:rPr>
              <a:t>регулирования экономической деятельности</a:t>
            </a:r>
            <a:br>
              <a:rPr lang="ru-RU" sz="1400" dirty="0">
                <a:latin typeface="Arial" panose="020B0604020202020204" pitchFamily="34" charset="0"/>
              </a:rPr>
            </a:br>
            <a:r>
              <a:rPr lang="ru-RU" sz="1400" dirty="0">
                <a:latin typeface="Arial" panose="020B0604020202020204" pitchFamily="34" charset="0"/>
              </a:rPr>
              <a:t>кандидат юридических наук, доцент</a:t>
            </a:r>
            <a:br>
              <a:rPr lang="en-US" sz="1400" dirty="0">
                <a:latin typeface="Arial" panose="020B0604020202020204" pitchFamily="34" charset="0"/>
              </a:rPr>
            </a:br>
            <a:br>
              <a:rPr lang="ru-RU" sz="1400" dirty="0">
                <a:latin typeface="Arial" panose="020B0604020202020204" pitchFamily="34" charset="0"/>
              </a:rPr>
            </a:br>
            <a:r>
              <a:rPr lang="ru-RU" sz="1400" dirty="0">
                <a:latin typeface="Arial" panose="020B0604020202020204" pitchFamily="34" charset="0"/>
              </a:rPr>
              <a:t>Игорь Валентинович Матвеев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61147" y="2100758"/>
            <a:ext cx="10515600" cy="1794561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800" dirty="0"/>
              <a:t>МАГИСТЕРСКАЯ ПРОГРАММА</a:t>
            </a:r>
          </a:p>
          <a:p>
            <a:pPr algn="ctr"/>
            <a:br>
              <a:rPr lang="ru-RU" sz="1800" dirty="0"/>
            </a:br>
            <a:r>
              <a:rPr lang="ru-RU" sz="2800" dirty="0"/>
              <a:t>ЮРИДИЧЕСКОЕ СОПРОВОЖДЕНИЕ ПРЕДПРИНИМАТЕЛЬСКОЙ ДЕЯТЕЛЬНОСТИ </a:t>
            </a:r>
          </a:p>
          <a:p>
            <a:pPr algn="ctr"/>
            <a:r>
              <a:rPr lang="ru-RU" sz="2800" dirty="0"/>
              <a:t>(КОРПОРАТИВНЫЙ ЮРИСТ)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897660" y="714399"/>
            <a:ext cx="85562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Федеральное государственное образовательное бюджетное учреждение </a:t>
            </a:r>
          </a:p>
          <a:p>
            <a:pPr algn="ctr"/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высшего образования</a:t>
            </a:r>
            <a:b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«Финансовый университет при Правительстве Российской Федерации»</a:t>
            </a:r>
          </a:p>
        </p:txBody>
      </p:sp>
    </p:spTree>
    <p:extLst>
      <p:ext uri="{BB962C8B-B14F-4D97-AF65-F5344CB8AC3E}">
        <p14:creationId xmlns:p14="http://schemas.microsoft.com/office/powerpoint/2010/main" val="514722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A3C22D6A-0B51-D210-AD8B-47125A398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b="1" dirty="0"/>
              <a:t>ФОРМИРОВАНИЕ ПРОФЕССИОНАЛЬНОГО СОЗНАНИЯ РАБОТНИКА ЮРИДИЧЕСКОЙ СЛУЖБЫ КОММЕРЧЕСКОЙ ОРГАНИЗАЦИИ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8A4A9743-CEC0-EF0F-9731-99D8C0CC1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МИССИЯ  МАГИСТЕРСКОЙ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4012490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06355" y="1769641"/>
            <a:ext cx="10515600" cy="44649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подготовку юристов, обеспечивающих правовое сопровождение деятельности коммерческих организаций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углубленное изучение норм действующего законодательства, регулирующего предпринимательские отношения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серьезный разбор новейшей  судебной практики, связанной с  правовым обеспечением предпринимательской деятельности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актуальных кейсов</a:t>
            </a:r>
          </a:p>
          <a:p>
            <a:pPr>
              <a:lnSpc>
                <a:spcPct val="150000"/>
              </a:lnSpc>
            </a:pPr>
            <a:endParaRPr lang="ru-RU" sz="1800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68267" y="357532"/>
            <a:ext cx="10391775" cy="531845"/>
          </a:xfrm>
        </p:spPr>
        <p:txBody>
          <a:bodyPr/>
          <a:lstStyle/>
          <a:p>
            <a:br>
              <a:rPr lang="ru-RU" sz="1300" dirty="0">
                <a:latin typeface="+mj-lt"/>
              </a:rPr>
            </a:br>
            <a:r>
              <a:rPr lang="ru-RU" sz="2400" dirty="0">
                <a:latin typeface="+mj-lt"/>
                <a:cs typeface="Times New Roman" pitchFamily="18" charset="0"/>
              </a:rPr>
              <a:t>МАГИСТЕРСКАЯ</a:t>
            </a:r>
            <a:r>
              <a:rPr lang="ru-RU" sz="1300" dirty="0">
                <a:latin typeface="+mj-lt"/>
                <a:cs typeface="Times New Roman" pitchFamily="18" charset="0"/>
              </a:rPr>
              <a:t>   </a:t>
            </a:r>
            <a:r>
              <a:rPr lang="ru-RU" sz="2400" dirty="0">
                <a:latin typeface="+mj-lt"/>
                <a:cs typeface="Times New Roman" pitchFamily="18" charset="0"/>
              </a:rPr>
              <a:t>ПРОГРАММА</a:t>
            </a:r>
            <a:r>
              <a:rPr lang="ru-RU" sz="1300" dirty="0">
                <a:latin typeface="+mj-lt"/>
                <a:cs typeface="Times New Roman" pitchFamily="18" charset="0"/>
              </a:rPr>
              <a:t>    </a:t>
            </a:r>
            <a:r>
              <a:rPr lang="ru-RU" sz="2400" dirty="0">
                <a:latin typeface="+mj-lt"/>
                <a:cs typeface="Times New Roman" pitchFamily="18" charset="0"/>
              </a:rPr>
              <a:t>СОРИЕНТИРОВНА</a:t>
            </a:r>
            <a:r>
              <a:rPr lang="ru-RU" sz="1300" dirty="0">
                <a:latin typeface="+mj-lt"/>
                <a:cs typeface="Times New Roman" pitchFamily="18" charset="0"/>
              </a:rPr>
              <a:t>    </a:t>
            </a:r>
            <a:r>
              <a:rPr lang="ru-RU" sz="2400" dirty="0">
                <a:latin typeface="+mj-lt"/>
                <a:cs typeface="Times New Roman" pitchFamily="18" charset="0"/>
              </a:rPr>
              <a:t>НА: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E296C3BE-EB09-B863-42C8-827444663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2080"/>
            <a:ext cx="10515600" cy="477488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Защита прав юридических лиц при проведении контрольно-надзорных мероприятий</a:t>
            </a:r>
          </a:p>
          <a:p>
            <a:r>
              <a:rPr lang="ru-RU" dirty="0"/>
              <a:t>Юридическое сопровождение банкротства</a:t>
            </a:r>
          </a:p>
          <a:p>
            <a:r>
              <a:rPr lang="ru-RU" dirty="0"/>
              <a:t>Правовое регулирование электронной торговли</a:t>
            </a:r>
          </a:p>
          <a:p>
            <a:r>
              <a:rPr lang="ru-RU" dirty="0"/>
              <a:t>Правовое обеспечение сделок слияния и поглощения</a:t>
            </a:r>
          </a:p>
          <a:p>
            <a:r>
              <a:rPr lang="ru-RU" dirty="0"/>
              <a:t>Юридическое сопровождение страховой деятельности</a:t>
            </a:r>
          </a:p>
          <a:p>
            <a:r>
              <a:rPr lang="ru-RU" dirty="0"/>
              <a:t>Правовой режим имущества корпоративных юридических лиц</a:t>
            </a:r>
          </a:p>
          <a:p>
            <a:r>
              <a:rPr lang="ru-RU" dirty="0"/>
              <a:t>Юридическое сопровождение транспортной деятельности</a:t>
            </a:r>
          </a:p>
          <a:p>
            <a:r>
              <a:rPr lang="ru-RU" dirty="0"/>
              <a:t>Правовое регулирование электронной торговли</a:t>
            </a:r>
          </a:p>
          <a:p>
            <a:r>
              <a:rPr lang="ru-RU" dirty="0"/>
              <a:t>Защита прав участников корпоративных юридических лиц</a:t>
            </a:r>
          </a:p>
          <a:p>
            <a:r>
              <a:rPr lang="ru-RU" dirty="0"/>
              <a:t>Юридическое сопровождение банковской деятельности</a:t>
            </a:r>
          </a:p>
          <a:p>
            <a:r>
              <a:rPr lang="ru-RU" dirty="0"/>
              <a:t>Техника создания юридических документов</a:t>
            </a:r>
          </a:p>
          <a:p>
            <a:r>
              <a:rPr lang="ru-RU" dirty="0"/>
              <a:t>Судебная практика рассмотрения корпоративных споров</a:t>
            </a:r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DC35578-8CB7-A051-B6EC-D71BCAC16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ДИСЦИПЛИНЫ МАГИСТЕРСКОЙ ПРОГРАММЫ-</a:t>
            </a:r>
          </a:p>
        </p:txBody>
      </p:sp>
    </p:spTree>
    <p:extLst>
      <p:ext uri="{BB962C8B-B14F-4D97-AF65-F5344CB8AC3E}">
        <p14:creationId xmlns:p14="http://schemas.microsoft.com/office/powerpoint/2010/main" val="2907960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AF7613-3A62-4378-B3E4-774F1DC1E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40" y="618260"/>
            <a:ext cx="8991602" cy="314802"/>
          </a:xfrm>
        </p:spPr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ОКОНЧАНИЯ  ПРОГРАММЫ ВЫПУСКНИКИ КОМПЕТЕНТНЫ</a:t>
            </a:r>
          </a:p>
        </p:txBody>
      </p:sp>
      <p:graphicFrame>
        <p:nvGraphicFramePr>
          <p:cNvPr id="7" name="Схема 6">
            <a:extLst>
              <a:ext uri="{FF2B5EF4-FFF2-40B4-BE49-F238E27FC236}">
                <a16:creationId xmlns:a16="http://schemas.microsoft.com/office/drawing/2014/main" id="{3AF2CEB5-DEB7-6B46-98B8-DC4A430BAD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1914268"/>
              </p:ext>
            </p:extLst>
          </p:nvPr>
        </p:nvGraphicFramePr>
        <p:xfrm>
          <a:off x="-982793" y="2052416"/>
          <a:ext cx="12770688" cy="3779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3554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EE24A38-3C82-538D-1D01-4310C9E5F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DAE94C8-6CAF-64F5-90C7-4777071B1D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515649"/>
            <a:ext cx="10515600" cy="4574001"/>
          </a:xfrm>
        </p:spPr>
        <p:txBody>
          <a:bodyPr>
            <a:normAutofit/>
          </a:bodyPr>
          <a:lstStyle/>
          <a:p>
            <a:endParaRPr lang="ru-RU" sz="9600" dirty="0"/>
          </a:p>
          <a:p>
            <a:pPr algn="ctr"/>
            <a:r>
              <a:rPr lang="ru-RU" sz="9600" dirty="0"/>
              <a:t>ЖДЁМ ВАС</a:t>
            </a:r>
          </a:p>
        </p:txBody>
      </p:sp>
    </p:spTree>
    <p:extLst>
      <p:ext uri="{BB962C8B-B14F-4D97-AF65-F5344CB8AC3E}">
        <p14:creationId xmlns:p14="http://schemas.microsoft.com/office/powerpoint/2010/main" val="3024025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04255" y="3147297"/>
            <a:ext cx="9603911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5400" dirty="0">
                <a:latin typeface="Book Antiqua" charset="0"/>
                <a:ea typeface="Book Antiqua" charset="0"/>
                <a:cs typeface="Book Antiqua" charset="0"/>
              </a:rPr>
              <a:t>СПАСИБО ЗА ВНИМАНИЕ </a:t>
            </a:r>
          </a:p>
        </p:txBody>
      </p:sp>
      <p:pic>
        <p:nvPicPr>
          <p:cNvPr id="4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556" y="349564"/>
            <a:ext cx="5178290" cy="1342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2726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Финансовый Университет">
      <a:dk1>
        <a:sysClr val="windowText" lastClr="000000"/>
      </a:dk1>
      <a:lt1>
        <a:sysClr val="window" lastClr="FFFFFF"/>
      </a:lt1>
      <a:dk2>
        <a:srgbClr val="373545"/>
      </a:dk2>
      <a:lt2>
        <a:srgbClr val="A5A5A5"/>
      </a:lt2>
      <a:accent1>
        <a:srgbClr val="256569"/>
      </a:accent1>
      <a:accent2>
        <a:srgbClr val="AFAFAF"/>
      </a:accent2>
      <a:accent3>
        <a:srgbClr val="5BBFC5"/>
      </a:accent3>
      <a:accent4>
        <a:srgbClr val="7B7B7B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Шаблон Финансовый Университет" id="{B61C6C59-7E8E-44EC-9D0A-175FD0FD7AA0}" vid="{4B9A828B-7C95-4D9C-8B7B-426AD85F4798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F6EB6BED3958C4F9B9DFF43A63C53CF" ma:contentTypeVersion="1" ma:contentTypeDescription="Создание документа." ma:contentTypeScope="" ma:versionID="d9ac2a2e6a22ce91ea6527a7e96fe38d">
  <xsd:schema xmlns:xsd="http://www.w3.org/2001/XMLSchema" xmlns:xs="http://www.w3.org/2001/XMLSchema" xmlns:p="http://schemas.microsoft.com/office/2006/metadata/properties" xmlns:ns2="b545a042-29c2-4f0a-932d-d96c064ae9ed" targetNamespace="http://schemas.microsoft.com/office/2006/metadata/properties" ma:root="true" ma:fieldsID="0329678ff4acef0a306ae52ae5bf9457" ns2:_="">
    <xsd:import namespace="b545a042-29c2-4f0a-932d-d96c064ae9e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45a042-29c2-4f0a-932d-d96c064ae9e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35C5AF4-48B9-4725-9850-7A4B72D14BFC}"/>
</file>

<file path=customXml/itemProps2.xml><?xml version="1.0" encoding="utf-8"?>
<ds:datastoreItem xmlns:ds="http://schemas.openxmlformats.org/officeDocument/2006/customXml" ds:itemID="{66066747-6C34-420D-9237-483D1CB98C4D}"/>
</file>

<file path=customXml/itemProps3.xml><?xml version="1.0" encoding="utf-8"?>
<ds:datastoreItem xmlns:ds="http://schemas.openxmlformats.org/officeDocument/2006/customXml" ds:itemID="{06A6C0D2-A960-4775-8DE2-31EB9369A0A3}"/>
</file>

<file path=docProps/app.xml><?xml version="1.0" encoding="utf-8"?>
<Properties xmlns="http://schemas.openxmlformats.org/officeDocument/2006/extended-properties" xmlns:vt="http://schemas.openxmlformats.org/officeDocument/2006/docPropsVTypes">
  <Template>Shablon_Finuniver (1)</Template>
  <TotalTime>4394</TotalTime>
  <Words>230</Words>
  <Application>Microsoft Office PowerPoint</Application>
  <PresentationFormat>Широкоэкранный</PresentationFormat>
  <Paragraphs>34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Book Antiqua</vt:lpstr>
      <vt:lpstr>Calibri</vt:lpstr>
      <vt:lpstr>Calibri Light</vt:lpstr>
      <vt:lpstr>Times New Roman</vt:lpstr>
      <vt:lpstr>Wingdings</vt:lpstr>
      <vt:lpstr>Тема Office</vt:lpstr>
      <vt:lpstr>Руководитель магистерской программы:   доцент Департамента правового  регулирования экономической деятельности кандидат юридических наук, доцент  Игорь Валентинович Матвеев </vt:lpstr>
      <vt:lpstr>МИССИЯ  МАГИСТЕРСКОЙ ПРОГРАММЫ</vt:lpstr>
      <vt:lpstr> МАГИСТЕРСКАЯ   ПРОГРАММА    СОРИЕНТИРОВНА    НА:</vt:lpstr>
      <vt:lpstr>ДИСЦИПЛИНЫ МАГИСТЕРСКОЙ ПРОГРАММЫ-</vt:lpstr>
      <vt:lpstr>ПОСЛЕ ОКОНЧАНИЯ  ПРОГРАММЫ ВЫПУСКНИКИ КОМПЕТЕНТНЫ</vt:lpstr>
      <vt:lpstr>Презентация PowerPoint</vt:lpstr>
      <vt:lpstr>Презентация PowerPoint</vt:lpstr>
    </vt:vector>
  </TitlesOfParts>
  <Company>VGNA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результатов научно-исследовательской работы по теме:  ИНСТИТУЦИОНАЛЬНО-ПРАВОВЫЕ ПРЕОБРАЗОВАНИЯ, НАПРАВЛЕННЫЕ НА ПОВЫШЕНИЕ ЭКСПОРТНОЙ КОНКУРЕНТОСПОСОБНОСТИ РОССИЙСКИХ ТОВАРОВ И ПРЕОДОЛЕНИЕ СДЕРЖИВАЮЩИХ ОГРАНИЧЕНИЙ</dc:title>
  <dc:creator>Венгеровский Евгений Леонидович</dc:creator>
  <cp:lastModifiedBy>Матвеев Игорь Валентинович</cp:lastModifiedBy>
  <cp:revision>150</cp:revision>
  <cp:lastPrinted>2018-11-16T07:34:32Z</cp:lastPrinted>
  <dcterms:created xsi:type="dcterms:W3CDTF">2018-10-29T08:15:25Z</dcterms:created>
  <dcterms:modified xsi:type="dcterms:W3CDTF">2023-05-18T11:23:36Z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0x0101002F6EB6BED3958C4F9B9DFF43A63C53CF</vt:lpwstr>
  </property>
</Properties>
</file>