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9" d="100"/>
          <a:sy n="89" d="100"/>
        </p:scale>
        <p:origin x="78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FB1-3A95-423C-A1A4-2AEDF4F059E8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57DF-076B-451A-8194-D9F5F437CA0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273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FB1-3A95-423C-A1A4-2AEDF4F059E8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57DF-076B-451A-8194-D9F5F437C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62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FB1-3A95-423C-A1A4-2AEDF4F059E8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57DF-076B-451A-8194-D9F5F437C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93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FB1-3A95-423C-A1A4-2AEDF4F059E8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57DF-076B-451A-8194-D9F5F437C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93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FB1-3A95-423C-A1A4-2AEDF4F059E8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57DF-076B-451A-8194-D9F5F437CA0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19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FB1-3A95-423C-A1A4-2AEDF4F059E8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57DF-076B-451A-8194-D9F5F437C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51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FB1-3A95-423C-A1A4-2AEDF4F059E8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57DF-076B-451A-8194-D9F5F437C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232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FB1-3A95-423C-A1A4-2AEDF4F059E8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57DF-076B-451A-8194-D9F5F437C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6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FB1-3A95-423C-A1A4-2AEDF4F059E8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57DF-076B-451A-8194-D9F5F437C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99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ED9EFB1-3A95-423C-A1A4-2AEDF4F059E8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3D57DF-076B-451A-8194-D9F5F437C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32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EFB1-3A95-423C-A1A4-2AEDF4F059E8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D57DF-076B-451A-8194-D9F5F437CA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92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ED9EFB1-3A95-423C-A1A4-2AEDF4F059E8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A3D57DF-076B-451A-8194-D9F5F437CA0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52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25033" y="591671"/>
            <a:ext cx="6113931" cy="1775011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Ключникова </a:t>
            </a:r>
            <a:br>
              <a:rPr lang="ru-RU" sz="4800" b="1" dirty="0" smtClean="0"/>
            </a:br>
            <a:r>
              <a:rPr lang="ru-RU" sz="4800" b="1" dirty="0" smtClean="0"/>
              <a:t>Ярославна Анатольевна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25033" y="4455620"/>
            <a:ext cx="6113932" cy="1604522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cap="none" dirty="0" smtClean="0">
                <a:solidFill>
                  <a:schemeClr val="tx1"/>
                </a:solidFill>
                <a:latin typeface="+mn-lt"/>
              </a:rPr>
              <a:t>Кандидат юридических наук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cap="none" dirty="0" smtClean="0">
                <a:solidFill>
                  <a:schemeClr val="tx1"/>
                </a:solidFill>
                <a:latin typeface="+mn-lt"/>
              </a:rPr>
              <a:t>Доцент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cap="none" dirty="0" smtClean="0">
                <a:solidFill>
                  <a:schemeClr val="tx1"/>
                </a:solidFill>
                <a:latin typeface="+mn-lt"/>
              </a:rPr>
              <a:t>Адвокат</a:t>
            </a:r>
            <a:endParaRPr lang="ru-RU" cap="none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27" y="591671"/>
            <a:ext cx="4101353" cy="5468471"/>
          </a:xfrm>
          <a:prstGeom prst="ellipse">
            <a:avLst/>
          </a:prstGeom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5325033" y="2608890"/>
            <a:ext cx="6113932" cy="16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cap="none" dirty="0" smtClean="0">
                <a:solidFill>
                  <a:schemeClr val="tx1"/>
                </a:solidFill>
                <a:latin typeface="+mn-lt"/>
              </a:rPr>
              <a:t>Доцент департамента правового регулирования экономической деятельности Юридического факультета </a:t>
            </a:r>
            <a:r>
              <a:rPr lang="ru-RU" cap="none" dirty="0" err="1" smtClean="0">
                <a:solidFill>
                  <a:schemeClr val="tx1"/>
                </a:solidFill>
                <a:latin typeface="+mn-lt"/>
              </a:rPr>
              <a:t>Финуниверситета</a:t>
            </a:r>
            <a:endParaRPr lang="ru-RU" cap="none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445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4551" y="161097"/>
            <a:ext cx="10058400" cy="1450757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Практическая и профессиональная </a:t>
            </a:r>
            <a:r>
              <a:rPr lang="ru-RU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деятельность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4550" y="1737360"/>
            <a:ext cx="10449261" cy="4023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Стаж преподавательской деятельности - с 2005 года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 Стаж практической деятельности - с 2002 года. В </a:t>
            </a:r>
            <a:r>
              <a:rPr lang="ru-RU" sz="2800" dirty="0">
                <a:solidFill>
                  <a:schemeClr val="tx1"/>
                </a:solidFill>
              </a:rPr>
              <a:t>профессиональном активе 20-летний опыт работы в области полного </a:t>
            </a:r>
            <a:r>
              <a:rPr lang="ru-RU" sz="2800" dirty="0" smtClean="0">
                <a:solidFill>
                  <a:schemeClr val="tx1"/>
                </a:solidFill>
              </a:rPr>
              <a:t>правового </a:t>
            </a:r>
            <a:r>
              <a:rPr lang="ru-RU" sz="2800" dirty="0">
                <a:solidFill>
                  <a:schemeClr val="tx1"/>
                </a:solidFill>
              </a:rPr>
              <a:t>сопровождения деятельности коммерческих и некоммерческих юридических лиц, а также представительства </a:t>
            </a:r>
            <a:r>
              <a:rPr lang="ru-RU" sz="2800" dirty="0" smtClean="0">
                <a:solidFill>
                  <a:schemeClr val="tx1"/>
                </a:solidFill>
              </a:rPr>
              <a:t>интересов </a:t>
            </a:r>
            <a:r>
              <a:rPr lang="ru-RU" sz="2800" dirty="0">
                <a:solidFill>
                  <a:schemeClr val="tx1"/>
                </a:solidFill>
              </a:rPr>
              <a:t>в арбитражных судах и судах общей юрисдикции всех уровней по различным категориям дел.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 Адвокат Коллегии адвокатов г.  Москвы «</a:t>
            </a:r>
            <a:r>
              <a:rPr lang="ru-RU" sz="2800" dirty="0" err="1" smtClean="0">
                <a:solidFill>
                  <a:schemeClr val="tx1"/>
                </a:solidFill>
              </a:rPr>
              <a:t>Вашъ</a:t>
            </a:r>
            <a:r>
              <a:rPr lang="ru-RU" sz="2800" dirty="0" smtClean="0">
                <a:solidFill>
                  <a:schemeClr val="tx1"/>
                </a:solidFill>
              </a:rPr>
              <a:t> юридический поверенный»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8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940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9176" y="44825"/>
            <a:ext cx="10436503" cy="1450757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+mn-lt"/>
              </a:rPr>
              <a:t>Научная деятельность</a:t>
            </a:r>
            <a:endParaRPr lang="ru-RU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8176" y="1529917"/>
            <a:ext cx="10755647" cy="402336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 Автор </a:t>
            </a:r>
            <a:r>
              <a:rPr lang="ru-RU" sz="2800" dirty="0" smtClean="0">
                <a:solidFill>
                  <a:schemeClr val="tx1"/>
                </a:solidFill>
              </a:rPr>
              <a:t>и соавтор более </a:t>
            </a:r>
            <a:r>
              <a:rPr lang="ru-RU" sz="2800" dirty="0" smtClean="0">
                <a:solidFill>
                  <a:schemeClr val="tx1"/>
                </a:solidFill>
              </a:rPr>
              <a:t>70 научных трудов по предпринимательскому, гражданскому, жилищному праву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 Общее </a:t>
            </a:r>
            <a:r>
              <a:rPr lang="ru-RU" sz="2800" dirty="0">
                <a:solidFill>
                  <a:schemeClr val="tx1"/>
                </a:solidFill>
              </a:rPr>
              <a:t>число цитирований из публикаций, входящих </a:t>
            </a:r>
            <a:r>
              <a:rPr lang="ru-RU" sz="2800" dirty="0" smtClean="0">
                <a:solidFill>
                  <a:schemeClr val="tx1"/>
                </a:solidFill>
              </a:rPr>
              <a:t>в </a:t>
            </a:r>
            <a:r>
              <a:rPr lang="ru-RU" sz="2800" dirty="0">
                <a:solidFill>
                  <a:schemeClr val="tx1"/>
                </a:solidFill>
              </a:rPr>
              <a:t>РИНЦ – </a:t>
            </a:r>
            <a:r>
              <a:rPr lang="ru-RU" sz="2800" dirty="0" smtClean="0">
                <a:solidFill>
                  <a:schemeClr val="tx1"/>
                </a:solidFill>
              </a:rPr>
              <a:t>242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Индекс </a:t>
            </a:r>
            <a:r>
              <a:rPr lang="ru-RU" sz="2800" dirty="0" err="1">
                <a:solidFill>
                  <a:schemeClr val="tx1"/>
                </a:solidFill>
              </a:rPr>
              <a:t>Хирша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– 8</a:t>
            </a:r>
            <a:endParaRPr lang="ru-RU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  <p:sp>
        <p:nvSpPr>
          <p:cNvPr id="4" name="AutoShape 2" descr="Предпринимательское право. Правовое регулирование отдельных видов предпринимательской деятельности 2-е #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692" y="4531791"/>
            <a:ext cx="1512412" cy="215770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711387"/>
            <a:ext cx="1935353" cy="297927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660" y="3711388"/>
            <a:ext cx="1934599" cy="297811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2205" y="3433482"/>
            <a:ext cx="2266950" cy="35433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0" y="3671674"/>
            <a:ext cx="1964264" cy="301782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37" y="3856931"/>
            <a:ext cx="2044212" cy="319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45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4551" y="0"/>
            <a:ext cx="10058400" cy="1450757"/>
          </a:xfrm>
        </p:spPr>
        <p:txBody>
          <a:bodyPr/>
          <a:lstStyle/>
          <a:p>
            <a:r>
              <a:rPr lang="ru-RU" b="1" dirty="0" smtClean="0">
                <a:latin typeface="+mn-lt"/>
              </a:rPr>
              <a:t>Сфера научных интересов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4551" y="1791946"/>
            <a:ext cx="10485120" cy="40233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 Жилищное </a:t>
            </a:r>
            <a:r>
              <a:rPr lang="ru-RU" sz="2800" dirty="0" smtClean="0">
                <a:solidFill>
                  <a:schemeClr val="tx1"/>
                </a:solidFill>
              </a:rPr>
              <a:t>право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 Правовое регулирование предпринимательской деятельности в сфере жилищно-коммунального хозяйства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 Правовое регулирование рынка недвижимости</a:t>
            </a:r>
            <a:endParaRPr lang="ru-RU" sz="28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083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976EB4-BD77-4471-88D0-C1F5FA543B91}"/>
</file>

<file path=customXml/itemProps2.xml><?xml version="1.0" encoding="utf-8"?>
<ds:datastoreItem xmlns:ds="http://schemas.openxmlformats.org/officeDocument/2006/customXml" ds:itemID="{3F3E695B-829D-4278-BD88-3FDBE45863F7}"/>
</file>

<file path=customXml/itemProps3.xml><?xml version="1.0" encoding="utf-8"?>
<ds:datastoreItem xmlns:ds="http://schemas.openxmlformats.org/officeDocument/2006/customXml" ds:itemID="{F6A28E0C-0032-4416-AE89-50D2E91DAB7A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111</TotalTime>
  <Words>141</Words>
  <Application>Microsoft Office PowerPoint</Application>
  <PresentationFormat>Широкоэкранный</PresentationFormat>
  <Paragraphs>21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Wingdings</vt:lpstr>
      <vt:lpstr>Ретро</vt:lpstr>
      <vt:lpstr>Ключникова  Ярославна Анатольевна</vt:lpstr>
      <vt:lpstr>Практическая и профессиональная деятельность</vt:lpstr>
      <vt:lpstr>Научная деятельность</vt:lpstr>
      <vt:lpstr>Сфера научных интересов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 Ключникова</dc:creator>
  <cp:lastModifiedBy>Я Ключникова</cp:lastModifiedBy>
  <cp:revision>15</cp:revision>
  <dcterms:created xsi:type="dcterms:W3CDTF">2022-02-16T21:34:38Z</dcterms:created>
  <dcterms:modified xsi:type="dcterms:W3CDTF">2022-02-16T23:41:19Z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