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2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675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2788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9367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508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pPr/>
              <a:t>29.08.2023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library.ru/contents.asp?id=36651118" TargetMode="External"/><Relationship Id="rId2" Type="http://schemas.openxmlformats.org/officeDocument/2006/relationships/hyperlink" Target="https://elibrary.ru/contents.asp?id=34542555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elibrary.ru/contents.asp?id=42895042" TargetMode="External"/><Relationship Id="rId5" Type="http://schemas.openxmlformats.org/officeDocument/2006/relationships/hyperlink" Target="https://elibrary.ru/contents.asp?id=44027633" TargetMode="External"/><Relationship Id="rId4" Type="http://schemas.openxmlformats.org/officeDocument/2006/relationships/hyperlink" Target="https://elibrary.ru/contents.asp?id=3506007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library.ru/contents.asp?id=46168106" TargetMode="External"/><Relationship Id="rId2" Type="http://schemas.openxmlformats.org/officeDocument/2006/relationships/hyperlink" Target="https://elibrary.ru/contents.asp?id=42812234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elibrary.ru/contents.asp?id=5413108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1941" y="1610686"/>
            <a:ext cx="5452844" cy="4387441"/>
          </a:xfrm>
        </p:spPr>
        <p:txBody>
          <a:bodyPr/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dirty="0" smtClean="0"/>
              <a:t>Кырлан Марчел</a:t>
            </a:r>
            <a:r>
              <a:rPr lang="en-US" sz="3600" dirty="0" smtClean="0"/>
              <a:t> </a:t>
            </a:r>
            <a:r>
              <a:rPr lang="ru-RU" sz="3600" dirty="0" smtClean="0"/>
              <a:t>Георгиевич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800" dirty="0" smtClean="0"/>
              <a:t>Кандидат юридических наук</a:t>
            </a:r>
            <a:r>
              <a:rPr lang="ro-RO" sz="2800" dirty="0" smtClean="0"/>
              <a:t>,</a:t>
            </a:r>
            <a:r>
              <a:rPr lang="ru-RU" sz="2800" dirty="0" smtClean="0"/>
              <a:t> </a:t>
            </a:r>
            <a:r>
              <a:rPr lang="ru-RU" sz="2800" dirty="0" smtClean="0"/>
              <a:t>с</a:t>
            </a:r>
            <a:r>
              <a:rPr lang="ru-RU" sz="2800" dirty="0" smtClean="0"/>
              <a:t>тарший </a:t>
            </a:r>
            <a:r>
              <a:rPr lang="ru-RU" sz="2800" dirty="0" smtClean="0"/>
              <a:t>преподаватель Департамента правового регулирования экономической деятельности Финансового университета при Правительстве РФ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1026" name="Picture 2" descr="C:\Users\Gheorghe\Desktop\marchel-kyrl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560" y="1761688"/>
            <a:ext cx="3976381" cy="37414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147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27171" y="1266739"/>
            <a:ext cx="11020279" cy="5310230"/>
          </a:xfrm>
        </p:spPr>
        <p:txBody>
          <a:bodyPr>
            <a:normAutofit/>
          </a:bodyPr>
          <a:lstStyle/>
          <a:p>
            <a:r>
              <a:rPr lang="ru-RU" sz="2800" b="0" dirty="0" smtClean="0"/>
              <a:t>Кандидат </a:t>
            </a:r>
            <a:r>
              <a:rPr lang="ru-RU" sz="2800" b="0" dirty="0" smtClean="0"/>
              <a:t>юридических наук. В 2012 году окончил Молдавскую экономическую академию, специальность — «Финансы и банки». В 2013 году окончил Университет Титу </a:t>
            </a:r>
            <a:r>
              <a:rPr lang="ru-RU" sz="2800" b="0" dirty="0" err="1" smtClean="0"/>
              <a:t>Майореску</a:t>
            </a:r>
            <a:r>
              <a:rPr lang="ru-RU" sz="2800" b="0" dirty="0" smtClean="0"/>
              <a:t> (Бухарест, Румыния), </a:t>
            </a:r>
            <a:r>
              <a:rPr lang="ru-RU" sz="2800" b="0" dirty="0" err="1" smtClean="0"/>
              <a:t>бакалавриат</a:t>
            </a:r>
            <a:r>
              <a:rPr lang="ru-RU" sz="2800" b="0" dirty="0" smtClean="0"/>
              <a:t>, специальность — «Юриспруденция». В 2015 году окончил Финансовый университет при Правительстве Российской Федерации, магистратура, специальность — «Юриспруденция</a:t>
            </a:r>
            <a:r>
              <a:rPr lang="ru-RU" sz="2800" b="0" dirty="0" smtClean="0"/>
              <a:t>».</a:t>
            </a:r>
            <a:endParaRPr lang="en-US" sz="2800" b="0" dirty="0" smtClean="0"/>
          </a:p>
          <a:p>
            <a:endParaRPr lang="en-US" sz="2800" b="0" dirty="0" smtClean="0"/>
          </a:p>
          <a:p>
            <a:r>
              <a:rPr lang="ru-RU" sz="2800" dirty="0" smtClean="0"/>
              <a:t>Профессиональные </a:t>
            </a:r>
            <a:r>
              <a:rPr lang="ru-RU" sz="2800" dirty="0" smtClean="0"/>
              <a:t>навыки</a:t>
            </a:r>
            <a:r>
              <a:rPr lang="en-US" sz="2800" dirty="0" smtClean="0"/>
              <a:t> (</a:t>
            </a:r>
            <a:r>
              <a:rPr lang="ru-RU" sz="2800" dirty="0" smtClean="0"/>
              <a:t>языки) </a:t>
            </a:r>
            <a:r>
              <a:rPr lang="en-US" sz="2800" dirty="0" smtClean="0"/>
              <a:t>: </a:t>
            </a:r>
            <a:r>
              <a:rPr lang="ru-RU" sz="2800" b="0" dirty="0" smtClean="0"/>
              <a:t>Румынский </a:t>
            </a:r>
            <a:r>
              <a:rPr lang="ru-RU" sz="2800" b="0" dirty="0" smtClean="0"/>
              <a:t>(свободное </a:t>
            </a:r>
            <a:r>
              <a:rPr lang="ru-RU" sz="2800" b="0" dirty="0" smtClean="0"/>
              <a:t>владение)</a:t>
            </a:r>
            <a:r>
              <a:rPr lang="en-US" sz="2800" b="0" dirty="0" smtClean="0"/>
              <a:t>; </a:t>
            </a:r>
            <a:r>
              <a:rPr lang="ru-RU" sz="2800" b="0" dirty="0" smtClean="0"/>
              <a:t>Русский </a:t>
            </a:r>
            <a:r>
              <a:rPr lang="ru-RU" sz="2800" b="0" dirty="0" smtClean="0"/>
              <a:t>(свободное </a:t>
            </a:r>
            <a:r>
              <a:rPr lang="ru-RU" sz="2800" b="0" dirty="0" smtClean="0"/>
              <a:t>владение)</a:t>
            </a:r>
            <a:r>
              <a:rPr lang="en-US" sz="2800" b="0" dirty="0" smtClean="0"/>
              <a:t>;</a:t>
            </a:r>
            <a:r>
              <a:rPr lang="ru-RU" sz="2800" b="0" dirty="0" smtClean="0"/>
              <a:t>Английский </a:t>
            </a:r>
            <a:r>
              <a:rPr lang="ru-RU" sz="2800" b="0" dirty="0" smtClean="0"/>
              <a:t>(свободное </a:t>
            </a:r>
            <a:r>
              <a:rPr lang="ru-RU" sz="2800" b="0" dirty="0" smtClean="0"/>
              <a:t>владение)</a:t>
            </a:r>
            <a:r>
              <a:rPr lang="en-US" sz="2800" b="0" dirty="0" smtClean="0"/>
              <a:t>; </a:t>
            </a:r>
            <a:r>
              <a:rPr lang="ru-RU" sz="2800" b="0" dirty="0" smtClean="0"/>
              <a:t>Испанский </a:t>
            </a:r>
            <a:r>
              <a:rPr lang="ru-RU" sz="2800" b="0" dirty="0" smtClean="0"/>
              <a:t>(средний уровень</a:t>
            </a:r>
            <a:r>
              <a:rPr lang="ru-RU" sz="2800" b="0" dirty="0" smtClean="0"/>
              <a:t>)</a:t>
            </a:r>
            <a:r>
              <a:rPr lang="en-US" sz="2800" b="0" dirty="0" smtClean="0"/>
              <a:t>.</a:t>
            </a:r>
            <a:endParaRPr lang="ru-RU" sz="2800" b="0" dirty="0" smtClean="0"/>
          </a:p>
          <a:p>
            <a:endParaRPr lang="en-US" sz="2800" b="0" dirty="0" smtClean="0"/>
          </a:p>
          <a:p>
            <a:endParaRPr lang="en-US" sz="2800" b="0" dirty="0" smtClean="0"/>
          </a:p>
          <a:p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Общая информация 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18782" y="1317073"/>
            <a:ext cx="10838576" cy="3598876"/>
          </a:xfrm>
        </p:spPr>
        <p:txBody>
          <a:bodyPr>
            <a:normAutofit fontScale="47500" lnSpcReduction="20000"/>
          </a:bodyPr>
          <a:lstStyle/>
          <a:p>
            <a:r>
              <a:rPr lang="ru-RU" sz="6700" dirty="0" smtClean="0"/>
              <a:t>Награды и почетные </a:t>
            </a:r>
            <a:r>
              <a:rPr lang="ru-RU" sz="6700" dirty="0" smtClean="0"/>
              <a:t>титулы</a:t>
            </a:r>
            <a:r>
              <a:rPr lang="en-US" sz="6700" dirty="0" smtClean="0"/>
              <a:t>: </a:t>
            </a:r>
          </a:p>
          <a:p>
            <a:r>
              <a:rPr lang="ru-RU" sz="4500" b="0" dirty="0" smtClean="0"/>
              <a:t>2019 - Благодарность ректора Финансового университета. За высокий уровень организации и международной научно-методической конференции «Форсайт образования: академические свободы VS академические ограничения</a:t>
            </a:r>
            <a:r>
              <a:rPr lang="ru-RU" sz="4500" b="0" dirty="0" smtClean="0"/>
              <a:t>».</a:t>
            </a:r>
            <a:endParaRPr lang="en-US" sz="4500" b="0" dirty="0" smtClean="0"/>
          </a:p>
          <a:p>
            <a:endParaRPr lang="ru-RU" sz="4500" b="0" dirty="0" smtClean="0"/>
          </a:p>
          <a:p>
            <a:r>
              <a:rPr lang="ru-RU" sz="4500" b="0" dirty="0" smtClean="0"/>
              <a:t>2019 -  Благодарность ректора Финансового университета.  За эффективную работу по подготовке и проведению на Московском академическом экономическом форуме конференции «Новое качество экономики</a:t>
            </a:r>
            <a:r>
              <a:rPr lang="ru-RU" sz="4500" b="0" dirty="0" smtClean="0"/>
              <a:t>».</a:t>
            </a:r>
            <a:endParaRPr lang="en-US" sz="4500" b="0" dirty="0" smtClean="0"/>
          </a:p>
          <a:p>
            <a:endParaRPr lang="ru-RU" sz="4500" b="0" dirty="0" smtClean="0"/>
          </a:p>
          <a:p>
            <a:r>
              <a:rPr lang="ru-RU" sz="4500" b="0" dirty="0" smtClean="0"/>
              <a:t>2022 </a:t>
            </a:r>
            <a:r>
              <a:rPr lang="ru-RU" sz="4500" b="0" dirty="0" smtClean="0"/>
              <a:t>– Лауреат премии ректора </a:t>
            </a:r>
            <a:r>
              <a:rPr lang="ru-RU" sz="4500" b="0" dirty="0" err="1" smtClean="0"/>
              <a:t>Финуниверситета</a:t>
            </a:r>
            <a:r>
              <a:rPr lang="ru-RU" sz="4500" b="0" dirty="0" smtClean="0"/>
              <a:t> – 2022.  За самый успешный проект в рамках развития Финансового университета «</a:t>
            </a:r>
            <a:r>
              <a:rPr lang="ru-RU" sz="4500" b="0" dirty="0" err="1" smtClean="0"/>
              <a:t>Онлайн-проект</a:t>
            </a:r>
            <a:r>
              <a:rPr lang="ru-RU" sz="4500" b="0" dirty="0" smtClean="0"/>
              <a:t> Юридического факультета «На равных».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Общая информация 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43281" y="1224793"/>
            <a:ext cx="11104169" cy="5327009"/>
          </a:xfrm>
        </p:spPr>
        <p:txBody>
          <a:bodyPr>
            <a:normAutofit/>
          </a:bodyPr>
          <a:lstStyle/>
          <a:p>
            <a:r>
              <a:rPr lang="ru-RU" sz="1600" b="0" dirty="0" smtClean="0"/>
              <a:t>Публикации </a:t>
            </a:r>
          </a:p>
          <a:p>
            <a:r>
              <a:rPr lang="ru-RU" sz="1600" b="0" dirty="0" smtClean="0"/>
              <a:t>- </a:t>
            </a:r>
            <a:r>
              <a:rPr lang="ru-RU" sz="1600" b="0" dirty="0" smtClean="0"/>
              <a:t>К ВОПРОСУ О ПРАВОВОМ РЕГУЛИРОВАНИИ ДЕЯТЕЛЬНОСТИ КРЕДИТНЫХ ОРГАНИЗАЦИЙ С ИНОСТРАННЫМИ ИНВЕСТИЦИЯМИ И ПРЕДСТАВИТЕЛЬСТВ ИНОСТРАННЫХ БАНКОВ В </a:t>
            </a:r>
            <a:r>
              <a:rPr lang="ru-RU" sz="1600" b="0" dirty="0" smtClean="0"/>
              <a:t>РОССИИ, </a:t>
            </a:r>
            <a:r>
              <a:rPr lang="ru-RU" sz="1600" b="0" dirty="0" smtClean="0"/>
              <a:t>ЖУРНАЛ: </a:t>
            </a:r>
            <a:r>
              <a:rPr lang="ru-RU" sz="1600" b="0" dirty="0" smtClean="0">
                <a:hlinkClick r:id="rId2" tooltip="Содержание выпусков этого журнала"/>
              </a:rPr>
              <a:t>БАНКОВСКОЕ ПРАВО</a:t>
            </a:r>
            <a:r>
              <a:rPr lang="ru-RU" sz="1600" b="0" dirty="0" smtClean="0"/>
              <a:t> Учредители</a:t>
            </a:r>
            <a:r>
              <a:rPr lang="ru-RU" sz="1600" b="0" dirty="0" smtClean="0"/>
              <a:t>: Гриб Владислав </a:t>
            </a:r>
            <a:r>
              <a:rPr lang="ru-RU" sz="1600" b="0" dirty="0" smtClean="0"/>
              <a:t>Валерьевич ISSN</a:t>
            </a:r>
            <a:r>
              <a:rPr lang="ru-RU" sz="1600" b="0" dirty="0" smtClean="0"/>
              <a:t>: </a:t>
            </a:r>
            <a:r>
              <a:rPr lang="ru-RU" sz="1600" b="0" dirty="0" smtClean="0"/>
              <a:t>1812-3945</a:t>
            </a:r>
          </a:p>
          <a:p>
            <a:r>
              <a:rPr lang="ru-RU" sz="1600" b="0" dirty="0" smtClean="0"/>
              <a:t>- ПРАВОВОЕ </a:t>
            </a:r>
            <a:r>
              <a:rPr lang="ru-RU" sz="1600" b="0" dirty="0" smtClean="0"/>
              <a:t>РЕГУЛИРОВАНИЕ ИНВЕСТИЦИОННОЙ ДЕЯТЕЛЬНОСТИ В БАНКОВСКОЙ СФЕРЕ: ВОПРОСЫ СОВЕРШЕНСТВОВАНИЯ ПОНЯТИЙНОГО </a:t>
            </a:r>
            <a:r>
              <a:rPr lang="ru-RU" sz="1600" b="0" dirty="0" smtClean="0"/>
              <a:t>АППАРАТА, </a:t>
            </a:r>
            <a:r>
              <a:rPr lang="ru-RU" sz="1600" b="0" dirty="0" smtClean="0"/>
              <a:t>ЖУРНАЛ: </a:t>
            </a:r>
            <a:r>
              <a:rPr lang="ru-RU" sz="1600" b="0" dirty="0" smtClean="0"/>
              <a:t> </a:t>
            </a:r>
            <a:r>
              <a:rPr lang="ru-RU" sz="1600" b="0" dirty="0" smtClean="0">
                <a:hlinkClick r:id="rId3" tooltip="Содержание выпусков этого журнала"/>
              </a:rPr>
              <a:t>ВОПРОСЫ </a:t>
            </a:r>
            <a:r>
              <a:rPr lang="ru-RU" sz="1600" b="0" dirty="0" smtClean="0">
                <a:hlinkClick r:id="rId3" tooltip="Содержание выпусков этого журнала"/>
              </a:rPr>
              <a:t>РОССИЙСКОГО И МЕЖДУНАРОДНОГО </a:t>
            </a:r>
            <a:r>
              <a:rPr lang="ru-RU" sz="1600" b="0" dirty="0" smtClean="0">
                <a:hlinkClick r:id="rId3" tooltip="Содержание выпусков этого журнала"/>
              </a:rPr>
              <a:t>ПРАВА</a:t>
            </a:r>
            <a:r>
              <a:rPr lang="ru-RU" sz="1600" b="0" dirty="0" smtClean="0"/>
              <a:t> Учредители</a:t>
            </a:r>
            <a:r>
              <a:rPr lang="ru-RU" sz="1600" b="0" dirty="0" smtClean="0"/>
              <a:t>: Аналитика </a:t>
            </a:r>
            <a:r>
              <a:rPr lang="ru-RU" sz="1600" b="0" dirty="0" err="1" smtClean="0"/>
              <a:t>Родис</a:t>
            </a:r>
            <a:r>
              <a:rPr lang="ru-RU" sz="1600" b="0" dirty="0" smtClean="0"/>
              <a:t> ISSN</a:t>
            </a:r>
            <a:r>
              <a:rPr lang="ru-RU" sz="1600" b="0" dirty="0" smtClean="0"/>
              <a:t>: </a:t>
            </a:r>
            <a:r>
              <a:rPr lang="ru-RU" sz="1600" b="0" dirty="0" smtClean="0"/>
              <a:t>2222-5129</a:t>
            </a:r>
          </a:p>
          <a:p>
            <a:r>
              <a:rPr lang="ru-RU" sz="1600" b="0" dirty="0" smtClean="0"/>
              <a:t> - ОТЕЧЕСТВЕННЫЙ </a:t>
            </a:r>
            <a:r>
              <a:rPr lang="ru-RU" sz="1600" b="0" dirty="0" smtClean="0"/>
              <a:t>И ЗАРУБЕЖНЫЙ ОПЫТ РАЗВИТИЯ ФИНАНСОВЫХ ТЕХНОЛОГИЙ В СФЕРЕ БАНКОВСКИХ </a:t>
            </a:r>
            <a:r>
              <a:rPr lang="ru-RU" sz="1600" b="0" dirty="0" smtClean="0"/>
              <a:t>УСЛУГ, </a:t>
            </a:r>
            <a:r>
              <a:rPr lang="ru-RU" sz="1600" b="0" dirty="0" smtClean="0"/>
              <a:t>ЖУРНАЛ: </a:t>
            </a:r>
            <a:r>
              <a:rPr lang="ru-RU" sz="1600" b="0" dirty="0" smtClean="0">
                <a:hlinkClick r:id="rId4" tooltip="Содержание выпусков этого журнала"/>
              </a:rPr>
              <a:t>ЭКОНОМИКА </a:t>
            </a:r>
            <a:r>
              <a:rPr lang="ru-RU" sz="1600" b="0" dirty="0" smtClean="0">
                <a:hlinkClick r:id="rId4" tooltip="Содержание выпусков этого журнала"/>
              </a:rPr>
              <a:t>И ПРЕДПРИНИМАТЕЛЬСТВО</a:t>
            </a: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b="0" dirty="0" smtClean="0"/>
              <a:t>Учредители: Горин Сергей </a:t>
            </a:r>
            <a:r>
              <a:rPr lang="ru-RU" sz="1600" b="0" dirty="0" smtClean="0"/>
              <a:t>Викторович ISSN</a:t>
            </a:r>
            <a:r>
              <a:rPr lang="ru-RU" sz="1600" b="0" dirty="0" smtClean="0"/>
              <a:t>: </a:t>
            </a:r>
            <a:r>
              <a:rPr lang="ru-RU" sz="1600" b="0" dirty="0" smtClean="0"/>
              <a:t>1999-2300</a:t>
            </a:r>
          </a:p>
          <a:p>
            <a:r>
              <a:rPr lang="ru-RU" sz="1600" b="0" dirty="0" smtClean="0"/>
              <a:t>- ПРАВОВОЕ </a:t>
            </a:r>
            <a:r>
              <a:rPr lang="ru-RU" sz="1600" b="0" dirty="0" smtClean="0"/>
              <a:t>РЕГУЛИРОВАНИЕ ГОСУДАРСТВЕННОЙ ПОДДЕРЖКИ ИНВЕСТИЦИОННОЙ ДЕЯТЕЛЬНОСТИ В БАНКОВСКОЙ </a:t>
            </a:r>
            <a:r>
              <a:rPr lang="ru-RU" sz="1600" b="0" dirty="0" smtClean="0"/>
              <a:t>СФЕРЕ, </a:t>
            </a:r>
            <a:r>
              <a:rPr lang="ru-RU" sz="1600" b="0" dirty="0" smtClean="0"/>
              <a:t>ЖУРНАЛ: </a:t>
            </a:r>
            <a:r>
              <a:rPr lang="ru-RU" sz="1600" b="0" dirty="0" smtClean="0">
                <a:hlinkClick r:id="rId5" tooltip="Содержание выпусков этого журнала"/>
              </a:rPr>
              <a:t>ЕВРАЗИЙСКИЙ </a:t>
            </a:r>
            <a:r>
              <a:rPr lang="ru-RU" sz="1600" b="0" dirty="0" smtClean="0">
                <a:hlinkClick r:id="rId5" tooltip="Содержание выпусков этого журнала"/>
              </a:rPr>
              <a:t>ЮРИДИЧЕСКИЙ </a:t>
            </a:r>
            <a:r>
              <a:rPr lang="ru-RU" sz="1600" b="0" dirty="0" smtClean="0">
                <a:hlinkClick r:id="rId5" tooltip="Содержание выпусков этого журнала"/>
              </a:rPr>
              <a:t>ЖУРНАЛ</a:t>
            </a:r>
            <a:r>
              <a:rPr lang="ru-RU" sz="1600" b="0" dirty="0" smtClean="0"/>
              <a:t> Учредители</a:t>
            </a:r>
            <a:r>
              <a:rPr lang="ru-RU" sz="1600" b="0" dirty="0" smtClean="0"/>
              <a:t>: Фархутдинов </a:t>
            </a:r>
            <a:r>
              <a:rPr lang="ru-RU" sz="1600" b="0" dirty="0" err="1" smtClean="0"/>
              <a:t>Инсур</a:t>
            </a:r>
            <a:r>
              <a:rPr lang="ru-RU" sz="1600" b="0" dirty="0" smtClean="0"/>
              <a:t> </a:t>
            </a:r>
            <a:r>
              <a:rPr lang="ru-RU" sz="1600" b="0" dirty="0" err="1" smtClean="0"/>
              <a:t>Забирович</a:t>
            </a:r>
            <a:r>
              <a:rPr lang="ru-RU" sz="1600" b="0" dirty="0" smtClean="0"/>
              <a:t> ISSN</a:t>
            </a:r>
            <a:r>
              <a:rPr lang="ru-RU" sz="1600" b="0" dirty="0" smtClean="0"/>
              <a:t>: </a:t>
            </a:r>
            <a:r>
              <a:rPr lang="ru-RU" sz="1600" b="0" dirty="0" smtClean="0"/>
              <a:t>2073-4506</a:t>
            </a:r>
          </a:p>
          <a:p>
            <a:r>
              <a:rPr lang="ru-RU" sz="1600" b="0" dirty="0" smtClean="0"/>
              <a:t>- ПРОБЛЕМЫ </a:t>
            </a:r>
            <a:r>
              <a:rPr lang="ru-RU" sz="1600" b="0" dirty="0" smtClean="0"/>
              <a:t>И ПЕРСПЕКТИВЫ ПРАВОВОГО РЕГУЛИРОВАНИЯ ДОГОВОРА ЗАЛОГА ИМУЩЕСТВЕННЫХ </a:t>
            </a:r>
            <a:r>
              <a:rPr lang="ru-RU" sz="1600" b="0" dirty="0" smtClean="0"/>
              <a:t>ПРАВ, </a:t>
            </a:r>
            <a:r>
              <a:rPr lang="ru-RU" sz="1600" b="0" dirty="0" smtClean="0"/>
              <a:t>ЖУРНАЛ: </a:t>
            </a:r>
            <a:r>
              <a:rPr lang="ru-RU" sz="1600" b="0" dirty="0" smtClean="0"/>
              <a:t> </a:t>
            </a:r>
            <a:r>
              <a:rPr lang="ru-RU" sz="1600" b="0" dirty="0" smtClean="0">
                <a:hlinkClick r:id="rId6" tooltip="Содержание выпусков этого журнала"/>
              </a:rPr>
              <a:t>ЭКОНОМИКА </a:t>
            </a:r>
            <a:r>
              <a:rPr lang="ru-RU" sz="1600" b="0" dirty="0" smtClean="0">
                <a:hlinkClick r:id="rId6" tooltip="Содержание выпусков этого журнала"/>
              </a:rPr>
              <a:t>И ПРЕДПРИНИМАТЕЛЬСТВО</a:t>
            </a: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b="0" dirty="0" smtClean="0"/>
              <a:t>Учредители: Горин Сергей </a:t>
            </a:r>
            <a:r>
              <a:rPr lang="ru-RU" sz="1600" b="0" dirty="0" smtClean="0"/>
              <a:t>Викторович ISSN</a:t>
            </a:r>
            <a:r>
              <a:rPr lang="ru-RU" sz="1600" b="0" dirty="0" smtClean="0"/>
              <a:t>: </a:t>
            </a:r>
            <a:r>
              <a:rPr lang="ru-RU" sz="1600" b="0" dirty="0" smtClean="0"/>
              <a:t>1999-2300</a:t>
            </a:r>
          </a:p>
          <a:p>
            <a:r>
              <a:rPr lang="ru-RU" sz="1600" b="0" dirty="0" smtClean="0"/>
              <a:t>-  </a:t>
            </a:r>
            <a:r>
              <a:rPr lang="ru-RU" sz="1600" b="0" dirty="0" smtClean="0"/>
              <a:t>ОСОБЕННОСТИ РАЗВИТИЯ ФЕДЕРАЛИЗМА НА ПРИМЕРЕ ПРАВОТВОРЧЕСКИХ ФУНКЦИЙ В ПАКИСТАНЕ И </a:t>
            </a:r>
            <a:r>
              <a:rPr lang="ru-RU" sz="1600" b="0" dirty="0" smtClean="0"/>
              <a:t>ИНДИИ, </a:t>
            </a:r>
            <a:r>
              <a:rPr lang="ru-RU" sz="1600" b="0" dirty="0" smtClean="0"/>
              <a:t>ЖУРНАЛ: </a:t>
            </a:r>
            <a:r>
              <a:rPr lang="ru-RU" sz="1600" b="0" dirty="0" smtClean="0">
                <a:hlinkClick r:id="rId6" tooltip="Содержание выпусков этого журнала"/>
              </a:rPr>
              <a:t>ЭКОНОМИКА </a:t>
            </a:r>
            <a:r>
              <a:rPr lang="ru-RU" sz="1600" b="0" dirty="0" smtClean="0">
                <a:hlinkClick r:id="rId6" tooltip="Содержание выпусков этого журнала"/>
              </a:rPr>
              <a:t>И </a:t>
            </a:r>
            <a:r>
              <a:rPr lang="ru-RU" sz="1600" b="0" dirty="0" smtClean="0">
                <a:hlinkClick r:id="rId6" tooltip="Содержание выпусков этого журнала"/>
              </a:rPr>
              <a:t>ПРЕДПРИНИМАТЕЛЬСТВО</a:t>
            </a:r>
            <a:r>
              <a:rPr lang="ru-RU" sz="1600" b="0" dirty="0" smtClean="0"/>
              <a:t> Учредители</a:t>
            </a:r>
            <a:r>
              <a:rPr lang="ru-RU" sz="1600" b="0" dirty="0" smtClean="0"/>
              <a:t>: Горин Сергей </a:t>
            </a:r>
            <a:r>
              <a:rPr lang="ru-RU" sz="1600" b="0" dirty="0" smtClean="0"/>
              <a:t>Викторович ISSN</a:t>
            </a:r>
            <a:r>
              <a:rPr lang="ru-RU" sz="1600" b="0" dirty="0" smtClean="0"/>
              <a:t>: 1999-2300</a:t>
            </a:r>
            <a:endParaRPr lang="ru-RU" sz="1600" b="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Научная деятельность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43281" y="1224793"/>
            <a:ext cx="11104169" cy="5327009"/>
          </a:xfrm>
        </p:spPr>
        <p:txBody>
          <a:bodyPr>
            <a:normAutofit/>
          </a:bodyPr>
          <a:lstStyle/>
          <a:p>
            <a:r>
              <a:rPr lang="ru-RU" sz="1600" b="0" dirty="0" smtClean="0"/>
              <a:t>Публикации </a:t>
            </a:r>
          </a:p>
          <a:p>
            <a:r>
              <a:rPr lang="ru-RU" sz="1600" b="0" dirty="0" smtClean="0"/>
              <a:t>- РОЛЬ </a:t>
            </a:r>
            <a:r>
              <a:rPr lang="ru-RU" sz="1600" b="0" dirty="0" smtClean="0"/>
              <a:t>СУВЕРЕННЫХ ФОНДОВ В ОБЕСПЕЧЕНИЕ СТАБИЛЬНОСТИ БЮДЖЕТНОЙ СИСТЕМЫ РОССИЙСКОЙ ФЕДЕРАЦИИ: ПРАВОВОЙ И ЭКОНОМИЧЕСКИЙ </a:t>
            </a:r>
            <a:r>
              <a:rPr lang="ru-RU" sz="1600" b="0" dirty="0" smtClean="0"/>
              <a:t>ХАРАКТЕР, </a:t>
            </a:r>
            <a:r>
              <a:rPr lang="ru-RU" sz="1600" b="0" dirty="0" smtClean="0"/>
              <a:t>ЖУРНАЛ: </a:t>
            </a:r>
            <a:r>
              <a:rPr lang="ru-RU" sz="1600" b="0" dirty="0" smtClean="0">
                <a:hlinkClick r:id="rId2" tooltip="Содержание выпусков этого журнала"/>
              </a:rPr>
              <a:t>ЭКОНОМИКА </a:t>
            </a:r>
            <a:r>
              <a:rPr lang="ru-RU" sz="1600" b="0" dirty="0" smtClean="0">
                <a:hlinkClick r:id="rId2" tooltip="Содержание выпусков этого журнала"/>
              </a:rPr>
              <a:t>И </a:t>
            </a:r>
            <a:r>
              <a:rPr lang="ru-RU" sz="1600" b="0" dirty="0" err="1" smtClean="0">
                <a:hlinkClick r:id="rId2" tooltip="Содержание выпусков этого журнала"/>
              </a:rPr>
              <a:t>ПРЕДПРИНИМАТЕЛЬСТВО</a:t>
            </a:r>
            <a:r>
              <a:rPr lang="ru-RU" sz="1600" b="0" dirty="0" err="1" smtClean="0"/>
              <a:t>Учредители</a:t>
            </a:r>
            <a:r>
              <a:rPr lang="ru-RU" sz="1600" b="0" dirty="0" smtClean="0"/>
              <a:t>: Горин Сергей </a:t>
            </a:r>
            <a:r>
              <a:rPr lang="ru-RU" sz="1600" b="0" dirty="0" smtClean="0"/>
              <a:t>Викторович ISSN</a:t>
            </a:r>
            <a:r>
              <a:rPr lang="ru-RU" sz="1600" b="0" dirty="0" smtClean="0"/>
              <a:t>: </a:t>
            </a:r>
            <a:r>
              <a:rPr lang="ru-RU" sz="1600" b="0" dirty="0" smtClean="0"/>
              <a:t>1999-2300</a:t>
            </a:r>
          </a:p>
          <a:p>
            <a:r>
              <a:rPr lang="ru-RU" sz="1600" b="0" dirty="0" smtClean="0"/>
              <a:t>- К </a:t>
            </a:r>
            <a:r>
              <a:rPr lang="ru-RU" sz="1600" b="0" dirty="0" smtClean="0"/>
              <a:t>ВОПРОСУ О ПРОПОРЦИОНАЛЬНОМ РЕГУЛИРОВАНИИ БАНКОВСКОЙ ДЕЯТЕЛЬНОСТИ В </a:t>
            </a:r>
            <a:r>
              <a:rPr lang="ru-RU" sz="1600" b="0" dirty="0" smtClean="0"/>
              <a:t>РОССИИ, </a:t>
            </a:r>
            <a:r>
              <a:rPr lang="ru-RU" sz="1600" b="0" dirty="0" smtClean="0"/>
              <a:t>ЖУРНАЛ: </a:t>
            </a:r>
            <a:r>
              <a:rPr lang="ru-RU" sz="1600" b="0" dirty="0" smtClean="0">
                <a:hlinkClick r:id="rId3" tooltip="Содержание выпусков этого журнала"/>
              </a:rPr>
              <a:t>СОВРЕМЕННАЯ </a:t>
            </a:r>
            <a:r>
              <a:rPr lang="ru-RU" sz="1600" b="0" dirty="0" smtClean="0">
                <a:hlinkClick r:id="rId3" tooltip="Содержание выпусков этого журнала"/>
              </a:rPr>
              <a:t>НАУКА: АКТУАЛЬНЫЕ ПРОБЛЕМЫ ТЕОРИИ И ПРАКТИКИ. СЕРИЯ: ЭКОНОМИКА И </a:t>
            </a:r>
            <a:r>
              <a:rPr lang="ru-RU" sz="1600" b="0" dirty="0" smtClean="0">
                <a:hlinkClick r:id="rId3" tooltip="Содержание выпусков этого журнала"/>
              </a:rPr>
              <a:t>ПРАВО</a:t>
            </a:r>
            <a:r>
              <a:rPr lang="ru-RU" sz="1600" b="0" dirty="0" smtClean="0"/>
              <a:t> Учредители</a:t>
            </a:r>
            <a:r>
              <a:rPr lang="ru-RU" sz="1600" b="0" dirty="0" smtClean="0"/>
              <a:t>: ООО Научные </a:t>
            </a:r>
            <a:r>
              <a:rPr lang="ru-RU" sz="1600" b="0" dirty="0" smtClean="0"/>
              <a:t>технологии ISSN</a:t>
            </a:r>
            <a:r>
              <a:rPr lang="ru-RU" sz="1600" b="0" dirty="0" smtClean="0"/>
              <a:t>: </a:t>
            </a:r>
            <a:r>
              <a:rPr lang="ru-RU" sz="1600" b="0" dirty="0" smtClean="0"/>
              <a:t>2223-2974</a:t>
            </a:r>
          </a:p>
          <a:p>
            <a:r>
              <a:rPr lang="ru-RU" sz="1600" b="0" dirty="0" smtClean="0"/>
              <a:t>- ТЕОРИЯ </a:t>
            </a:r>
            <a:r>
              <a:rPr lang="ru-RU" sz="1600" b="0" dirty="0" smtClean="0"/>
              <a:t>И ПРАКТИКА ВНЕШНЕЭКОНОМИЧЕСКОЙ </a:t>
            </a:r>
            <a:r>
              <a:rPr lang="ru-RU" sz="1600" b="0" dirty="0" smtClean="0"/>
              <a:t>ДЕЯТЕЛЬНОСТИ</a:t>
            </a:r>
            <a:r>
              <a:rPr lang="ru-RU" sz="1600" b="0" dirty="0" smtClean="0"/>
              <a:t>, Издательство: Общество с ограниченной ответственностью "Издательство "</a:t>
            </a:r>
            <a:r>
              <a:rPr lang="ru-RU" sz="1600" b="0" dirty="0" err="1" smtClean="0"/>
              <a:t>КноРус</a:t>
            </a:r>
            <a:r>
              <a:rPr lang="ru-RU" sz="1600" b="0" dirty="0" smtClean="0"/>
              <a:t>" (Москва)     УДК: 339.9(075.8</a:t>
            </a:r>
            <a:r>
              <a:rPr lang="ru-RU" sz="1600" b="0" dirty="0" smtClean="0"/>
              <a:t>)</a:t>
            </a:r>
          </a:p>
          <a:p>
            <a:r>
              <a:rPr lang="ru-RU" sz="1600" b="0" dirty="0" smtClean="0"/>
              <a:t>- </a:t>
            </a:r>
            <a:r>
              <a:rPr lang="ru-RU" sz="1600" b="0" dirty="0" smtClean="0"/>
              <a:t>ДЕКРИМИНАЛИЗАЦИЯ ПРЕСТУПЛЕНИЙ В СФЕРЕ </a:t>
            </a:r>
            <a:r>
              <a:rPr lang="ru-RU" sz="1600" b="0" dirty="0" smtClean="0"/>
              <a:t>ПРЕДПРИНИМАТЕЛЬСТВА, </a:t>
            </a:r>
            <a:r>
              <a:rPr lang="ru-RU" sz="1600" b="0" dirty="0" smtClean="0"/>
              <a:t>ЖУРНАЛ: </a:t>
            </a:r>
            <a:r>
              <a:rPr lang="ru-RU" sz="1600" b="0" dirty="0" smtClean="0">
                <a:hlinkClick r:id="rId4" tooltip="Содержание выпусков этого журнала"/>
              </a:rPr>
              <a:t>ТЕОРИЯ </a:t>
            </a:r>
            <a:r>
              <a:rPr lang="ru-RU" sz="1600" b="0" dirty="0" smtClean="0">
                <a:hlinkClick r:id="rId4" tooltip="Содержание выпусков этого журнала"/>
              </a:rPr>
              <a:t>И ПРАКТИКА ОБЩЕСТВЕННОГО </a:t>
            </a:r>
            <a:r>
              <a:rPr lang="ru-RU" sz="1600" b="0" dirty="0" smtClean="0">
                <a:hlinkClick r:id="rId4" tooltip="Содержание выпусков этого журнала"/>
              </a:rPr>
              <a:t>РАЗВИТИЯ</a:t>
            </a:r>
            <a:r>
              <a:rPr lang="ru-RU" sz="1600" b="0" dirty="0" smtClean="0"/>
              <a:t> Учредители</a:t>
            </a:r>
            <a:r>
              <a:rPr lang="ru-RU" sz="1600" b="0" dirty="0" smtClean="0"/>
              <a:t>: Издательский дом </a:t>
            </a:r>
            <a:r>
              <a:rPr lang="ru-RU" sz="1600" b="0" dirty="0" smtClean="0"/>
              <a:t>ХОРС ISSN</a:t>
            </a:r>
            <a:r>
              <a:rPr lang="ru-RU" sz="1600" b="0" dirty="0" smtClean="0"/>
              <a:t>: 1815-4964eISSN: 2072-7623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Научная деятельность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ablon_Finuniver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Шаблон Финансовый Университет" id="{B61C6C59-7E8E-44EC-9D0A-175FD0FD7AA0}" vid="{4B9A828B-7C95-4D9C-8B7B-426AD85F479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F19615-937B-45DE-866B-EAA82C24A8A8}"/>
</file>

<file path=customXml/itemProps2.xml><?xml version="1.0" encoding="utf-8"?>
<ds:datastoreItem xmlns:ds="http://schemas.openxmlformats.org/officeDocument/2006/customXml" ds:itemID="{D0C23D32-21A9-4C27-8BB5-725EF044D2D9}"/>
</file>

<file path=customXml/itemProps3.xml><?xml version="1.0" encoding="utf-8"?>
<ds:datastoreItem xmlns:ds="http://schemas.openxmlformats.org/officeDocument/2006/customXml" ds:itemID="{8E815907-EFBA-4D42-B31E-7EC974A9A56E}"/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</Template>
  <TotalTime>140</TotalTime>
  <Words>217</Words>
  <Application>Microsoft Office PowerPoint</Application>
  <PresentationFormat>Произвольный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Shablon_Finuniver</vt:lpstr>
      <vt:lpstr>   Кырлан Марчел Георгиевич  Кандидат юридических наук, старший преподаватель Департамента правового регулирования экономической деятельности Финансового университета при Правительстве РФ   </vt:lpstr>
      <vt:lpstr>Общая информация </vt:lpstr>
      <vt:lpstr>Общая информация </vt:lpstr>
      <vt:lpstr>Научная деятельность</vt:lpstr>
      <vt:lpstr>Научная деятельность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Gheorghe</dc:creator>
  <cp:lastModifiedBy>Gheorghe</cp:lastModifiedBy>
  <cp:revision>20</cp:revision>
  <dcterms:created xsi:type="dcterms:W3CDTF">2023-08-29T07:18:12Z</dcterms:created>
  <dcterms:modified xsi:type="dcterms:W3CDTF">2023-08-29T09:38:21Z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