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3A3D"/>
    <a:srgbClr val="225D60"/>
    <a:srgbClr val="2A7478"/>
    <a:srgbClr val="256569"/>
    <a:srgbClr val="595959"/>
    <a:srgbClr val="5952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8" d="100"/>
          <a:sy n="78" d="100"/>
        </p:scale>
        <p:origin x="-960" y="-14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gradFill flip="none" rotWithShape="1">
          <a:gsLst>
            <a:gs pos="1000">
              <a:srgbClr val="0F3A3D"/>
            </a:gs>
            <a:gs pos="50000">
              <a:srgbClr val="256569"/>
            </a:gs>
            <a:gs pos="98000">
              <a:srgbClr val="2A7478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23.08.2023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595" y="0"/>
            <a:ext cx="6539405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1108364" y="376454"/>
            <a:ext cx="3131127" cy="10880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6755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23.08.2023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ятиугольник 8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1569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1246903"/>
            <a:ext cx="7734300" cy="493005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23.08.2023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ятиугольник 8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502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23.08.2023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3319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gradFill flip="none" rotWithShape="1">
          <a:gsLst>
            <a:gs pos="1000">
              <a:schemeClr val="bg1">
                <a:lumMod val="95000"/>
              </a:schemeClr>
            </a:gs>
            <a:gs pos="26000">
              <a:schemeClr val="bg1">
                <a:lumMod val="65000"/>
              </a:schemeClr>
            </a:gs>
            <a:gs pos="9000">
              <a:schemeClr val="bg1">
                <a:lumMod val="85000"/>
              </a:schemeClr>
            </a:gs>
            <a:gs pos="94000">
              <a:srgbClr val="256569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23.08.2023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 rotWithShape="1"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9851" y="572013"/>
            <a:ext cx="10515600" cy="404133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9032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23.08.2023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ятиугольник 7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7885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23.08.2023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3671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23.08.2023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ятиугольник 7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5088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23.08.2023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ятиугольник 6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7051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ятиугольник 13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339" y="642938"/>
            <a:ext cx="5729286" cy="344486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23.08.2023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06715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ятиугольник 9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9654" y="509428"/>
            <a:ext cx="8514860" cy="501651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61417" y="1246902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52413" y="244713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23.08.2023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43963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chemeClr val="bg1">
                <a:lumMod val="95000"/>
              </a:schemeClr>
            </a:gs>
            <a:gs pos="86000">
              <a:schemeClr val="bg1">
                <a:lumMod val="85000"/>
              </a:schemeClr>
            </a:gs>
            <a:gs pos="29000">
              <a:schemeClr val="bg1">
                <a:lumMod val="95000"/>
              </a:schemeClr>
            </a:gs>
            <a:gs pos="98000">
              <a:srgbClr val="256569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530AB-7E7F-42A0-9819-35D12B816B3C}" type="datetimeFigureOut">
              <a:rPr lang="ru-RU" smtClean="0"/>
              <a:t>23.08.2023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Book Antiqua" panose="02040602050305030304" pitchFamily="18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912B7-E224-4081-8122-29E446CEC7A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8804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Book Antiqua" panose="0204060205030503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Wingdings" panose="05000000000000000000" pitchFamily="2" charset="2"/>
        <a:buChar char="ü"/>
        <a:defRPr sz="2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24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20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1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1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Портфолио </a:t>
            </a:r>
            <a:br>
              <a:rPr lang="ru-RU" dirty="0" smtClean="0"/>
            </a:br>
            <a:r>
              <a:rPr lang="ru-RU" dirty="0" smtClean="0"/>
              <a:t>Несмеяновой Ирины Алексеевны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472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Должность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Доцент Департамента правового регулирования экономической деятельности Юридического факультета 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Опыт </a:t>
            </a:r>
            <a:r>
              <a:rPr lang="ru-RU" dirty="0" smtClean="0"/>
              <a:t>работы - </a:t>
            </a:r>
            <a:r>
              <a:rPr lang="ru-RU" dirty="0"/>
              <a:t>40 лет,</a:t>
            </a:r>
            <a:br>
              <a:rPr lang="ru-RU" dirty="0"/>
            </a:br>
            <a:r>
              <a:rPr lang="ru-RU" dirty="0"/>
              <a:t>в том числе преподавательской – 20 лет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d:\Users\Администратор\Desktop\Портфолио\IMG_20190301_170528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961" y="2505075"/>
            <a:ext cx="2763441" cy="3684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76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Образование  и квалификация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Академия труда и социальных отношений</a:t>
            </a:r>
          </a:p>
          <a:p>
            <a:pPr marL="0" indent="0">
              <a:buNone/>
            </a:pP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1992-1997</a:t>
            </a:r>
          </a:p>
          <a:p>
            <a:pPr marL="0" indent="0">
              <a:buNone/>
            </a:pP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Юрист, Юриспруденция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/>
              <a:t>Образование  и квалификация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Московский ордена «Знак Почета» государственный историко-архивный институт</a:t>
            </a:r>
          </a:p>
          <a:p>
            <a:pPr marL="0" indent="0">
              <a:buNone/>
            </a:pP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1976-1981 </a:t>
            </a:r>
          </a:p>
          <a:p>
            <a:pPr marL="0" indent="0">
              <a:buNone/>
            </a:pP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Документоведение и организация управленческого труда в государственных учреждениях</a:t>
            </a:r>
          </a:p>
          <a:p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Образование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4889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10218356" cy="368458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Кандидат юридических наук  (специальность 12.00.03 -  Гражданское право; предпринимательское право; семейное право; международное частное право)</a:t>
            </a:r>
          </a:p>
          <a:p>
            <a:pPr algn="just"/>
            <a:r>
              <a:rPr lang="ru-RU" dirty="0"/>
              <a:t>Тема диссертации: Жилищные права несовершеннолетних граждан, нуждающихся в государственной защите</a:t>
            </a:r>
          </a:p>
          <a:p>
            <a:pPr algn="just"/>
            <a:r>
              <a:rPr lang="ru-RU" dirty="0"/>
              <a:t>Защита осуществлялась в диссертационном совете  ДМ 212.029.07 при Волгоградском государственном университете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 flipH="1">
            <a:off x="11355387" y="1681163"/>
            <a:ext cx="45719" cy="82391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4"/>
          </p:nvPr>
        </p:nvSpPr>
        <p:spPr>
          <a:xfrm>
            <a:off x="11309668" y="2505075"/>
            <a:ext cx="45719" cy="368458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Ученая степень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8591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Повышение квалификации 2022-2023 учебный год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10547540" cy="368458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Правовые основы предпринимательской деятельности</a:t>
            </a:r>
          </a:p>
          <a:p>
            <a:pPr algn="just"/>
            <a:r>
              <a:rPr lang="ru-RU" dirty="0"/>
              <a:t>Управление персоналом и </a:t>
            </a:r>
            <a:r>
              <a:rPr lang="en-US" dirty="0"/>
              <a:t>HR</a:t>
            </a:r>
            <a:r>
              <a:rPr lang="ru-RU" dirty="0"/>
              <a:t>-</a:t>
            </a:r>
            <a:r>
              <a:rPr lang="ru-RU" dirty="0" err="1"/>
              <a:t>менеджемент</a:t>
            </a:r>
            <a:endParaRPr lang="ru-RU" dirty="0"/>
          </a:p>
          <a:p>
            <a:pPr algn="just"/>
            <a:r>
              <a:rPr lang="ru-RU" dirty="0"/>
              <a:t>Инструменты и средства психологии в информационных технологиях</a:t>
            </a:r>
          </a:p>
          <a:p>
            <a:pPr algn="just"/>
            <a:r>
              <a:rPr lang="ru-RU" dirty="0"/>
              <a:t>Эмоциональный интеллект как системный элемент профессиональной компетентности преподавателя</a:t>
            </a:r>
          </a:p>
          <a:p>
            <a:pPr algn="just"/>
            <a:r>
              <a:rPr lang="ru-RU" dirty="0"/>
              <a:t>Организация межкультурного взаимодействия и адаптации иностранных студентов в системе высшего </a:t>
            </a:r>
            <a:r>
              <a:rPr lang="ru-RU" dirty="0" smtClean="0"/>
              <a:t>образования</a:t>
            </a:r>
          </a:p>
          <a:p>
            <a:pPr algn="just"/>
            <a:r>
              <a:rPr lang="ru-RU" dirty="0"/>
              <a:t>и</a:t>
            </a:r>
            <a:r>
              <a:rPr lang="ru-RU" dirty="0" smtClean="0"/>
              <a:t> др.</a:t>
            </a:r>
            <a:endParaRPr lang="ru-RU" dirty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 flipH="1">
            <a:off x="11355387" y="1681163"/>
            <a:ext cx="45719" cy="82391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4"/>
          </p:nvPr>
        </p:nvSpPr>
        <p:spPr>
          <a:xfrm>
            <a:off x="11309668" y="2505075"/>
            <a:ext cx="45719" cy="368458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Повышение квалификации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1811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Финансовый Университет">
      <a:dk1>
        <a:sysClr val="windowText" lastClr="000000"/>
      </a:dk1>
      <a:lt1>
        <a:sysClr val="window" lastClr="FFFFFF"/>
      </a:lt1>
      <a:dk2>
        <a:srgbClr val="373545"/>
      </a:dk2>
      <a:lt2>
        <a:srgbClr val="A5A5A5"/>
      </a:lt2>
      <a:accent1>
        <a:srgbClr val="256569"/>
      </a:accent1>
      <a:accent2>
        <a:srgbClr val="AFAFAF"/>
      </a:accent2>
      <a:accent3>
        <a:srgbClr val="5BBFC5"/>
      </a:accent3>
      <a:accent4>
        <a:srgbClr val="7B7B7B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Шаблон Финансовый Университет" id="{B61C6C59-7E8E-44EC-9D0A-175FD0FD7AA0}" vid="{4B9A828B-7C95-4D9C-8B7B-426AD85F479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F6EB6BED3958C4F9B9DFF43A63C53CF" ma:contentTypeVersion="1" ma:contentTypeDescription="Создание документа." ma:contentTypeScope="" ma:versionID="d9ac2a2e6a22ce91ea6527a7e96fe38d">
  <xsd:schema xmlns:xsd="http://www.w3.org/2001/XMLSchema" xmlns:xs="http://www.w3.org/2001/XMLSchema" xmlns:p="http://schemas.microsoft.com/office/2006/metadata/properties" xmlns:ns2="b545a042-29c2-4f0a-932d-d96c064ae9ed" targetNamespace="http://schemas.microsoft.com/office/2006/metadata/properties" ma:root="true" ma:fieldsID="0329678ff4acef0a306ae52ae5bf9457" ns2:_="">
    <xsd:import namespace="b545a042-29c2-4f0a-932d-d96c064ae9ed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45a042-29c2-4f0a-932d-d96c064ae9e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20B0B62-A70A-4A8D-96BF-E8A301FE31F7}"/>
</file>

<file path=customXml/itemProps2.xml><?xml version="1.0" encoding="utf-8"?>
<ds:datastoreItem xmlns:ds="http://schemas.openxmlformats.org/officeDocument/2006/customXml" ds:itemID="{2DFDD574-B7D6-43A8-B43D-DD8BFFC54762}"/>
</file>

<file path=customXml/itemProps3.xml><?xml version="1.0" encoding="utf-8"?>
<ds:datastoreItem xmlns:ds="http://schemas.openxmlformats.org/officeDocument/2006/customXml" ds:itemID="{B1939F8F-9A31-400E-9832-33B191E36354}"/>
</file>

<file path=docProps/app.xml><?xml version="1.0" encoding="utf-8"?>
<Properties xmlns="http://schemas.openxmlformats.org/officeDocument/2006/extended-properties" xmlns:vt="http://schemas.openxmlformats.org/officeDocument/2006/docPropsVTypes">
  <Template>Shablon_Finuniver (1)</Template>
  <TotalTime>19</TotalTime>
  <Words>140</Words>
  <Application>Microsoft Office PowerPoint</Application>
  <PresentationFormat>Произвольный</PresentationFormat>
  <Paragraphs>26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Портфолио  Несмеяновой Ирины Алексеевны</vt:lpstr>
      <vt:lpstr>Презентация PowerPoint</vt:lpstr>
      <vt:lpstr>Образование</vt:lpstr>
      <vt:lpstr>Ученая степень</vt:lpstr>
      <vt:lpstr>Повышение квалификации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Пользователь Windows</cp:lastModifiedBy>
  <cp:revision>3</cp:revision>
  <dcterms:created xsi:type="dcterms:W3CDTF">2023-08-19T08:07:16Z</dcterms:created>
  <dcterms:modified xsi:type="dcterms:W3CDTF">2023-08-23T14:38:25Z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0x0101002F6EB6BED3958C4F9B9DFF43A63C53CF</vt:lpwstr>
  </property>
</Properties>
</file>