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478"/>
    <a:srgbClr val="FEE8E8"/>
    <a:srgbClr val="F6F9F9"/>
    <a:srgbClr val="0F3A3D"/>
    <a:srgbClr val="225D60"/>
    <a:srgbClr val="256569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58" d="100"/>
          <a:sy n="58" d="100"/>
        </p:scale>
        <p:origin x="-1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13.07.2023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4811" y="4468352"/>
            <a:ext cx="8692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кандидат юридических наук, </a:t>
            </a:r>
            <a:br>
              <a:rPr lang="ru-RU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доцент Департамента ПРЭД</a:t>
            </a:r>
            <a:endParaRPr lang="ru-RU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384809" y="3811202"/>
            <a:ext cx="7235455" cy="45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4809" y="1791159"/>
            <a:ext cx="8692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РОМАШКОВА </a:t>
            </a:r>
            <a:r>
              <a:rPr lang="ru-RU" sz="4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Ирина </a:t>
            </a:r>
            <a:r>
              <a:rPr lang="ru-RU" sz="4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Ивановна</a:t>
            </a:r>
            <a:endParaRPr lang="ru-RU" sz="4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44567" y="606977"/>
            <a:ext cx="9032437" cy="315736"/>
          </a:xfrm>
        </p:spPr>
        <p:txBody>
          <a:bodyPr/>
          <a:lstStyle/>
          <a:p>
            <a:r>
              <a:rPr lang="ru-RU" dirty="0"/>
              <a:t>Общие сведения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412FBA-5C3B-9849-B02A-088F2563D977}"/>
              </a:ext>
            </a:extLst>
          </p:cNvPr>
          <p:cNvSpPr txBox="1"/>
          <p:nvPr/>
        </p:nvSpPr>
        <p:spPr>
          <a:xfrm>
            <a:off x="0" y="6488668"/>
            <a:ext cx="57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56569"/>
                </a:solidFill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5483" y="1243141"/>
            <a:ext cx="6882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2001 г. окончила Московский университет потребительской кооперации (ныне АНОО ВО Центросоюза РФ «Российский Университет Кооперации») по специальности «Юриспруденция» квалификация «Юрист».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2017 г. прошла переподготовку по направлению «Преподаватель высшей школы» (окончила с красным дипломом)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Ученая степень: кандидат юридических наук.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2011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г. защитила диссертацию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тему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Правовой режим имущества потребительского кооператива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t="28529" r="59665" b="17058"/>
          <a:stretch>
            <a:fillRect/>
          </a:stretch>
        </p:blipFill>
        <p:spPr bwMode="auto">
          <a:xfrm>
            <a:off x="288387" y="1213481"/>
            <a:ext cx="3705393" cy="482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flipV="1">
            <a:off x="4002536" y="3974488"/>
            <a:ext cx="7235455" cy="457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35483" y="4252637"/>
            <a:ext cx="603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Стаж научно-педагогической работы: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22 года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Повышение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квалификации (ежегодное):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Финансовый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университет при Правительстве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РФ, РГСУ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723" y="1158947"/>
            <a:ext cx="1321840" cy="204145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4567" y="1404698"/>
            <a:ext cx="10939549" cy="525324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Участник </a:t>
            </a:r>
            <a:r>
              <a:rPr lang="ru-RU" sz="1800" dirty="0" smtClean="0">
                <a:solidFill>
                  <a:schemeClr val="tx1"/>
                </a:solidFill>
              </a:rPr>
              <a:t>авторского коллектива популярной линейки учебников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и учебных пособий по корпоративному и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предпринимательскому праву для бакалавров и магистров.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Автор учебных курсов по дисциплинам:</a:t>
            </a:r>
          </a:p>
          <a:p>
            <a:pPr marL="360000" indent="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 Корпоративное </a:t>
            </a:r>
            <a:r>
              <a:rPr lang="ru-RU" sz="1800" dirty="0">
                <a:solidFill>
                  <a:schemeClr val="tx1"/>
                </a:solidFill>
              </a:rPr>
              <a:t>право (финансовый аспект) (38.04.01 Экономика);</a:t>
            </a:r>
          </a:p>
          <a:p>
            <a:pPr marL="360000" indent="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Практика </a:t>
            </a:r>
            <a:r>
              <a:rPr lang="ru-RU" sz="1800" dirty="0">
                <a:solidFill>
                  <a:schemeClr val="tx1"/>
                </a:solidFill>
              </a:rPr>
              <a:t>корпоративного управления (40.04.01 Юриспруденция);</a:t>
            </a:r>
          </a:p>
          <a:p>
            <a:pPr marL="360000" indent="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 Корпоративное </a:t>
            </a:r>
            <a:r>
              <a:rPr lang="ru-RU" sz="1800" dirty="0" smtClean="0">
                <a:solidFill>
                  <a:schemeClr val="tx1"/>
                </a:solidFill>
              </a:rPr>
              <a:t>право (40.03.01 Юриспруденция, 38.03.01 Экономика</a:t>
            </a:r>
            <a:r>
              <a:rPr lang="ru-RU" sz="1800" dirty="0">
                <a:solidFill>
                  <a:schemeClr val="tx1"/>
                </a:solidFill>
              </a:rPr>
              <a:t>, 38.03.02 </a:t>
            </a:r>
            <a:r>
              <a:rPr lang="ru-RU" sz="1800" dirty="0" smtClean="0">
                <a:solidFill>
                  <a:schemeClr val="tx1"/>
                </a:solidFill>
              </a:rPr>
              <a:t>Менеджмент);</a:t>
            </a:r>
          </a:p>
          <a:p>
            <a:pPr marL="360000" indent="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 Правовой </a:t>
            </a:r>
            <a:r>
              <a:rPr lang="ru-RU" sz="1800" dirty="0">
                <a:solidFill>
                  <a:schemeClr val="tx1"/>
                </a:solidFill>
              </a:rPr>
              <a:t>режим имущества корпоративных юридических </a:t>
            </a:r>
            <a:r>
              <a:rPr lang="ru-RU" sz="1800" dirty="0" smtClean="0">
                <a:solidFill>
                  <a:schemeClr val="tx1"/>
                </a:solidFill>
              </a:rPr>
              <a:t>лиц (40.04.01 </a:t>
            </a:r>
            <a:r>
              <a:rPr lang="ru-RU" sz="1800" dirty="0">
                <a:solidFill>
                  <a:schemeClr val="tx1"/>
                </a:solidFill>
              </a:rPr>
              <a:t>Юриспруденция</a:t>
            </a:r>
            <a:r>
              <a:rPr lang="ru-RU" sz="1800" dirty="0" smtClean="0">
                <a:solidFill>
                  <a:schemeClr val="tx1"/>
                </a:solidFill>
              </a:rPr>
              <a:t>);</a:t>
            </a:r>
          </a:p>
          <a:p>
            <a:pPr marL="360000" indent="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 Защита </a:t>
            </a:r>
            <a:r>
              <a:rPr lang="ru-RU" sz="1800" dirty="0">
                <a:solidFill>
                  <a:schemeClr val="tx1"/>
                </a:solidFill>
              </a:rPr>
              <a:t>прав участников корпоративных юридических </a:t>
            </a:r>
            <a:r>
              <a:rPr lang="ru-RU" sz="1800" dirty="0" smtClean="0">
                <a:solidFill>
                  <a:schemeClr val="tx1"/>
                </a:solidFill>
              </a:rPr>
              <a:t>лиц (</a:t>
            </a:r>
            <a:r>
              <a:rPr lang="ru-RU" sz="1800" dirty="0">
                <a:solidFill>
                  <a:schemeClr val="tx1"/>
                </a:solidFill>
              </a:rPr>
              <a:t>40.04.01 Юриспруденция</a:t>
            </a:r>
            <a:r>
              <a:rPr lang="ru-RU" sz="1800" dirty="0" smtClean="0">
                <a:solidFill>
                  <a:schemeClr val="tx1"/>
                </a:solidFill>
              </a:rPr>
              <a:t>)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60000" indent="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Правовое регулирование сделок слияния и поглощения </a:t>
            </a:r>
            <a:r>
              <a:rPr lang="ru-RU" sz="1800" dirty="0">
                <a:solidFill>
                  <a:schemeClr val="tx1"/>
                </a:solidFill>
              </a:rPr>
              <a:t>(40.04.01 Юриспруденция) </a:t>
            </a:r>
            <a:r>
              <a:rPr lang="ru-RU" sz="1800" dirty="0" smtClean="0">
                <a:solidFill>
                  <a:schemeClr val="tx1"/>
                </a:solidFill>
              </a:rPr>
              <a:t>и </a:t>
            </a:r>
            <a:r>
              <a:rPr lang="ru-RU" sz="1800" dirty="0" smtClean="0">
                <a:solidFill>
                  <a:schemeClr val="tx1"/>
                </a:solidFill>
              </a:rPr>
              <a:t>др.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44567" y="606977"/>
            <a:ext cx="9032437" cy="315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ru-RU" b="0" dirty="0" smtClean="0"/>
              <a:t>Учебно-методическая деятельность</a:t>
            </a:r>
            <a:endParaRPr lang="ru-RU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412FBA-5C3B-9849-B02A-088F2563D977}"/>
              </a:ext>
            </a:extLst>
          </p:cNvPr>
          <p:cNvSpPr txBox="1"/>
          <p:nvPr/>
        </p:nvSpPr>
        <p:spPr>
          <a:xfrm>
            <a:off x="0" y="6488668"/>
            <a:ext cx="57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56569"/>
                </a:solidFill>
                <a:latin typeface="Book Antiqua" panose="02040602050305030304" pitchFamily="18" charset="0"/>
              </a:rPr>
              <a:t>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13" y="2234101"/>
            <a:ext cx="1260749" cy="1932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493" y="1748872"/>
            <a:ext cx="1266253" cy="19199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66" y="980186"/>
            <a:ext cx="1201141" cy="1803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28" y="3064792"/>
            <a:ext cx="1262909" cy="18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577" y="1141043"/>
            <a:ext cx="10798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Ромашкова Ирина Ивановна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кандидат юридических наук, доцент департамента правового регулирования экономической деятельности юридического факультета.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Член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ассоциации юристов России,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Член редакционной коллегии журнала «Правовое регулирование экономической деятельности».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Имеет благодарности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руководства Финансового университета.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Награждена Почетной грамотой Министерства науки и высшего образования Российской Федерации «За значительные заслуги в сфере образования и многолетний добросовестный труд».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Автор более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60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научных и научно-исследовательских работ,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 том числе: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460" y="409480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11</a:t>
            </a:r>
            <a:endParaRPr lang="ru-RU" sz="6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0706" y="4181141"/>
            <a:ext cx="145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статей в российских журналах из перечня ВАК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9378" y="404163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4</a:t>
            </a:r>
            <a:endParaRPr lang="ru-RU" sz="6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7495" y="4218974"/>
            <a:ext cx="1454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статьи 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зарубежных журналах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1433" y="404163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27</a:t>
            </a:r>
            <a:endParaRPr lang="ru-RU" sz="6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4683" y="4151662"/>
            <a:ext cx="3175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статей,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входящих в Российский индекс научного цитирования (РИНЦ)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459" y="512842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12</a:t>
            </a:r>
            <a:endParaRPr lang="ru-RU" sz="6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6567" y="5252866"/>
            <a:ext cx="1177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учебников и учебных пособий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8945" y="511046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3</a:t>
            </a:r>
            <a:endParaRPr lang="ru-RU" sz="6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1753" y="5464410"/>
            <a:ext cx="1510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монографии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7C2298C-005F-4C69-B6EE-82E93BD2F28C}"/>
              </a:ext>
            </a:extLst>
          </p:cNvPr>
          <p:cNvSpPr/>
          <p:nvPr/>
        </p:nvSpPr>
        <p:spPr>
          <a:xfrm>
            <a:off x="5812971" y="5208781"/>
            <a:ext cx="782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solidFill>
                  <a:srgbClr val="256569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0825482-2702-430D-A482-DE5B2A212400}"/>
              </a:ext>
            </a:extLst>
          </p:cNvPr>
          <p:cNvSpPr/>
          <p:nvPr/>
        </p:nvSpPr>
        <p:spPr>
          <a:xfrm>
            <a:off x="6646385" y="5356689"/>
            <a:ext cx="1726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B7CE41E-1339-4AB4-A485-CFAD500E1973}"/>
              </a:ext>
            </a:extLst>
          </p:cNvPr>
          <p:cNvSpPr/>
          <p:nvPr/>
        </p:nvSpPr>
        <p:spPr>
          <a:xfrm>
            <a:off x="6646385" y="5374641"/>
            <a:ext cx="1806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 Antiqua" panose="02040602050305030304" pitchFamily="18" charset="0"/>
              </a:rPr>
              <a:t>рецензирование научных изданий</a:t>
            </a:r>
            <a:endParaRPr lang="ru-RU" sz="1400" dirty="0">
              <a:solidFill>
                <a:prstClr val="black">
                  <a:lumMod val="65000"/>
                  <a:lumOff val="35000"/>
                </a:prst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34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Финансовый Университет" id="{B61C6C59-7E8E-44EC-9D0A-175FD0FD7AA0}" vid="{4B9A828B-7C95-4D9C-8B7B-426AD85F47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781F05-D795-4ADD-A21E-D56BFD942269}"/>
</file>

<file path=customXml/itemProps2.xml><?xml version="1.0" encoding="utf-8"?>
<ds:datastoreItem xmlns:ds="http://schemas.openxmlformats.org/officeDocument/2006/customXml" ds:itemID="{261858F0-D336-4C4A-9C10-E349D5DBFA45}"/>
</file>

<file path=customXml/itemProps3.xml><?xml version="1.0" encoding="utf-8"?>
<ds:datastoreItem xmlns:ds="http://schemas.openxmlformats.org/officeDocument/2006/customXml" ds:itemID="{4CE4F482-49C6-4B56-ACED-E315524398D6}"/>
</file>

<file path=docProps/app.xml><?xml version="1.0" encoding="utf-8"?>
<Properties xmlns="http://schemas.openxmlformats.org/officeDocument/2006/extended-properties" xmlns:vt="http://schemas.openxmlformats.org/officeDocument/2006/docPropsVTypes">
  <Template>Shablon_Finuniver (2)</Template>
  <TotalTime>384</TotalTime>
  <Words>137</Words>
  <Application>Microsoft Office PowerPoint</Application>
  <PresentationFormat>Произвольный</PresentationFormat>
  <Paragraphs>40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Общие сведения</vt:lpstr>
      <vt:lpstr>Презентация PowerPoint</vt:lpstr>
      <vt:lpstr>Презентация PowerPoint</vt:lpstr>
    </vt:vector>
  </TitlesOfParts>
  <Company>Финансовый университет при правительстве РФ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Якунин Альберт Сергеевич</dc:creator>
  <cp:lastModifiedBy>Пользователь</cp:lastModifiedBy>
  <cp:revision>154</cp:revision>
  <dcterms:created xsi:type="dcterms:W3CDTF">2020-11-02T10:19:08Z</dcterms:created>
  <dcterms:modified xsi:type="dcterms:W3CDTF">2023-07-13T18:33:13Z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