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3" r:id="rId6"/>
    <p:sldId id="259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A3D"/>
    <a:srgbClr val="225D60"/>
    <a:srgbClr val="2A7478"/>
    <a:srgbClr val="256569"/>
    <a:srgbClr val="595959"/>
    <a:srgbClr val="595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1000">
              <a:srgbClr val="0F3A3D"/>
            </a:gs>
            <a:gs pos="50000">
              <a:srgbClr val="256569"/>
            </a:gs>
            <a:gs pos="98000">
              <a:srgbClr val="2A747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Работа\100 лет\100лет копияd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850" y="512190"/>
            <a:ext cx="4491398" cy="166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595" y="0"/>
            <a:ext cx="6539405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1850" y="2398955"/>
            <a:ext cx="10515600" cy="2636032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6755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11" name="Picture 2" descr="D:\Работа\100 лет\100лет копияhhhh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367" y="368339"/>
            <a:ext cx="2170158" cy="80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5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246903"/>
            <a:ext cx="7734300" cy="493005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10" name="Picture 2" descr="D:\Работа\100 лет\100лет копияhhhh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367" y="368339"/>
            <a:ext cx="2170158" cy="80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502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2050" name="Picture 2" descr="D:\Работа\100 лет\100лет копияhhhh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367" y="368339"/>
            <a:ext cx="2170158" cy="80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31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gradFill flip="none" rotWithShape="1">
          <a:gsLst>
            <a:gs pos="1000">
              <a:schemeClr val="bg1">
                <a:lumMod val="95000"/>
              </a:schemeClr>
            </a:gs>
            <a:gs pos="26000">
              <a:schemeClr val="bg1">
                <a:lumMod val="65000"/>
              </a:schemeClr>
            </a:gs>
            <a:gs pos="9000">
              <a:schemeClr val="bg1">
                <a:lumMod val="85000"/>
              </a:schemeClr>
            </a:gs>
            <a:gs pos="94000">
              <a:srgbClr val="25656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Работа\100 лет\100лет копияd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3485" y="349490"/>
            <a:ext cx="2221635" cy="821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851" y="572013"/>
            <a:ext cx="10515600" cy="404133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03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13.06.2019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12" name="Picture 2" descr="D:\Работа\100 лет\100лет копияhhhh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367" y="368339"/>
            <a:ext cx="2170158" cy="80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885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13.06.2019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13" name="Picture 2" descr="D:\Работа\100 лет\100лет копияhhhh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367" y="368339"/>
            <a:ext cx="2170158" cy="80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367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13.06.2019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9" name="Picture 2" descr="D:\Работа\100 лет\100лет копияhhhh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367" y="368339"/>
            <a:ext cx="2170158" cy="80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088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13.06.2019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ятиугольник 6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9" name="Picture 2" descr="D:\Работа\100 лет\100лет копияhhhh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367" y="368339"/>
            <a:ext cx="2170158" cy="80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05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ятиугольник 13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9" y="642938"/>
            <a:ext cx="5729286" cy="344486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13.06.2019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2" descr="D:\Работа\100 лет\100лет копияhhhh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367" y="368339"/>
            <a:ext cx="2170158" cy="80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671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ятиугольник 9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654" y="509428"/>
            <a:ext cx="8514860" cy="501651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61417" y="1246902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2413" y="244713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13.06.2019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2" descr="D:\Работа\100 лет\100лет копияhhhh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367" y="368339"/>
            <a:ext cx="2170158" cy="80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396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bg1">
                <a:lumMod val="95000"/>
              </a:schemeClr>
            </a:gs>
            <a:gs pos="86000">
              <a:schemeClr val="bg1">
                <a:lumMod val="85000"/>
              </a:schemeClr>
            </a:gs>
            <a:gs pos="29000">
              <a:schemeClr val="bg1">
                <a:lumMod val="95000"/>
              </a:schemeClr>
            </a:gs>
            <a:gs pos="98000">
              <a:srgbClr val="256569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530AB-7E7F-42A0-9819-35D12B816B3C}" type="datetimeFigureOut">
              <a:rPr lang="ru-RU" smtClean="0"/>
              <a:t>13.06.2019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80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ook Antiqua" panose="020406020503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4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0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232" y="3275557"/>
            <a:ext cx="10848110" cy="1753622"/>
          </a:xfrm>
        </p:spPr>
        <p:txBody>
          <a:bodyPr/>
          <a:lstStyle/>
          <a:p>
            <a:pPr algn="ctr"/>
            <a:r>
              <a:rPr lang="ru-RU" sz="5400" dirty="0" smtClean="0"/>
              <a:t>КОДЕКС ЭТИКИ</a:t>
            </a:r>
            <a:br>
              <a:rPr lang="ru-RU" sz="5400" dirty="0" smtClean="0"/>
            </a:br>
            <a:r>
              <a:rPr lang="ru-RU" sz="2400" dirty="0" smtClean="0"/>
              <a:t>федерального государственного образовательного </a:t>
            </a:r>
            <a:br>
              <a:rPr lang="ru-RU" sz="2400" dirty="0" smtClean="0"/>
            </a:br>
            <a:r>
              <a:rPr lang="ru-RU" sz="2400" dirty="0" smtClean="0"/>
              <a:t>бюджетного учреждения высшего образования </a:t>
            </a:r>
            <a:br>
              <a:rPr lang="ru-RU" sz="2400" dirty="0" smtClean="0"/>
            </a:br>
            <a:r>
              <a:rPr lang="ru-RU" sz="2400" dirty="0" smtClean="0"/>
              <a:t>«Финансовый университет </a:t>
            </a:r>
            <a:br>
              <a:rPr lang="ru-RU" sz="2400" dirty="0" smtClean="0"/>
            </a:br>
            <a:r>
              <a:rPr lang="ru-RU" sz="2400" dirty="0" smtClean="0"/>
              <a:t>при Правительстве Российской Федерации»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51472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008328" y="1413577"/>
            <a:ext cx="7853820" cy="168162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0" dirty="0" smtClean="0"/>
              <a:t>Действующий Кодекс этики и служебного поведения работников был принят на заседании Ученого Совета Финансового университета 30 января 2015 года и утвержден приказом от 13.02.2015 № 0208.</a:t>
            </a:r>
            <a:endParaRPr lang="ru-RU" b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4008328" y="3453595"/>
            <a:ext cx="5887235" cy="340440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0" dirty="0" smtClean="0">
                <a:solidFill>
                  <a:schemeClr val="accent4">
                    <a:lumMod val="75000"/>
                  </a:schemeClr>
                </a:solidFill>
              </a:rPr>
              <a:t>Кодекс включает в себя:</a:t>
            </a:r>
          </a:p>
          <a:p>
            <a:pPr algn="just"/>
            <a:r>
              <a:rPr lang="ru-RU" b="0" dirty="0" smtClean="0">
                <a:solidFill>
                  <a:schemeClr val="accent4">
                    <a:lumMod val="75000"/>
                  </a:schemeClr>
                </a:solidFill>
              </a:rPr>
              <a:t>1. Общие положения.</a:t>
            </a:r>
          </a:p>
          <a:p>
            <a:pPr algn="just"/>
            <a:r>
              <a:rPr lang="ru-RU" b="0" dirty="0" smtClean="0">
                <a:solidFill>
                  <a:schemeClr val="accent4">
                    <a:lumMod val="75000"/>
                  </a:schemeClr>
                </a:solidFill>
              </a:rPr>
              <a:t>2. Основные обязанности, принципы и правила служебного поведения работников Финансового университета при выполнении ими трудовых обязанностей.</a:t>
            </a:r>
          </a:p>
          <a:p>
            <a:pPr algn="just"/>
            <a:r>
              <a:rPr lang="ru-RU" b="0" dirty="0" smtClean="0">
                <a:solidFill>
                  <a:schemeClr val="accent4">
                    <a:lumMod val="75000"/>
                  </a:schemeClr>
                </a:solidFill>
              </a:rPr>
              <a:t>3. </a:t>
            </a:r>
            <a:r>
              <a:rPr lang="ru-RU" b="0" dirty="0" smtClean="0">
                <a:solidFill>
                  <a:schemeClr val="accent4">
                    <a:lumMod val="75000"/>
                  </a:schemeClr>
                </a:solidFill>
              </a:rPr>
              <a:t>Ответственность за нарушение положений Кодекса</a:t>
            </a:r>
          </a:p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-820260" y="622946"/>
            <a:ext cx="11060831" cy="377403"/>
          </a:xfrm>
        </p:spPr>
        <p:txBody>
          <a:bodyPr/>
          <a:lstStyle/>
          <a:p>
            <a:pPr algn="ctr"/>
            <a:r>
              <a:rPr lang="ru-RU" sz="2000" dirty="0" smtClean="0"/>
              <a:t>КОДЕКС ЭТИКИ И СЛУЖЕБНОГО ПОВЕДЕНИЯ РАБОТНИКОВ</a:t>
            </a:r>
            <a:endParaRPr lang="ru-RU" sz="2000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505" y="1399779"/>
            <a:ext cx="3588511" cy="5103034"/>
          </a:xfrm>
        </p:spPr>
      </p:pic>
    </p:spTree>
    <p:extLst>
      <p:ext uri="{BB962C8B-B14F-4D97-AF65-F5344CB8AC3E}">
        <p14:creationId xmlns:p14="http://schemas.microsoft.com/office/powerpoint/2010/main" val="13076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51274" y="1631059"/>
            <a:ext cx="10120485" cy="489500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Новый Кодекс этики</a:t>
            </a:r>
            <a:r>
              <a:rPr lang="ru-RU" b="0" dirty="0" smtClean="0"/>
              <a:t> представляет собой свод принципов и стандартов профессионализма, культурной миссией которого является формирование достойного поведения личности в сочетании с ее нравственным ростом, которым должны руководствоваться не только работники Финансового университета, но и его обучающиеся.</a:t>
            </a:r>
          </a:p>
          <a:p>
            <a:pPr algn="just"/>
            <a:r>
              <a:rPr lang="ru-RU" dirty="0"/>
              <a:t>Стратегическая задача нового Кодекса этики</a:t>
            </a:r>
            <a:r>
              <a:rPr lang="ru-RU" b="0" dirty="0"/>
              <a:t> – это формирование института нравственности Финансового университета.</a:t>
            </a:r>
          </a:p>
          <a:p>
            <a:pPr algn="just"/>
            <a:r>
              <a:rPr lang="ru-RU" dirty="0"/>
              <a:t>Кодекс </a:t>
            </a:r>
            <a:r>
              <a:rPr lang="ru-RU" dirty="0" smtClean="0"/>
              <a:t>призван</a:t>
            </a:r>
            <a:r>
              <a:rPr lang="ru-RU" b="0" dirty="0" smtClean="0"/>
              <a:t>:</a:t>
            </a:r>
          </a:p>
          <a:p>
            <a:pPr algn="just"/>
            <a:r>
              <a:rPr lang="ru-RU" b="0" dirty="0" smtClean="0"/>
              <a:t>1. Служить </a:t>
            </a:r>
            <a:r>
              <a:rPr lang="ru-RU" b="0" dirty="0"/>
              <a:t>основой для формирования взаимоотношений, основанных на морали, уважительном отношении к педагогической деятельности в студенческом </a:t>
            </a:r>
            <a:r>
              <a:rPr lang="ru-RU" b="0" dirty="0" smtClean="0"/>
              <a:t>сознании.</a:t>
            </a:r>
          </a:p>
          <a:p>
            <a:pPr algn="just"/>
            <a:r>
              <a:rPr lang="ru-RU" b="0" dirty="0" smtClean="0"/>
              <a:t>2. Повышать </a:t>
            </a:r>
            <a:r>
              <a:rPr lang="ru-RU" b="0" dirty="0"/>
              <a:t>эффективность соблюдения морально-этических норм и правил социального поведения всех участников образовательного </a:t>
            </a:r>
            <a:r>
              <a:rPr lang="ru-RU" b="0" dirty="0" smtClean="0"/>
              <a:t>процесса.</a:t>
            </a:r>
          </a:p>
          <a:p>
            <a:pPr algn="just"/>
            <a:r>
              <a:rPr lang="ru-RU" b="0" dirty="0" smtClean="0"/>
              <a:t>3. Укреплять </a:t>
            </a:r>
            <a:r>
              <a:rPr lang="ru-RU" b="0" dirty="0"/>
              <a:t>высокую репутацию Финансового университета, его авторитет и верность традициям.</a:t>
            </a:r>
          </a:p>
          <a:p>
            <a:pPr algn="just"/>
            <a:endParaRPr lang="ru-RU" dirty="0"/>
          </a:p>
        </p:txBody>
      </p:sp>
      <p:sp>
        <p:nvSpPr>
          <p:cNvPr id="7" name="Заголовок 5"/>
          <p:cNvSpPr>
            <a:spLocks noGrp="1"/>
          </p:cNvSpPr>
          <p:nvPr>
            <p:ph type="title"/>
          </p:nvPr>
        </p:nvSpPr>
        <p:spPr>
          <a:xfrm>
            <a:off x="-431952" y="602991"/>
            <a:ext cx="10391775" cy="377403"/>
          </a:xfrm>
        </p:spPr>
        <p:txBody>
          <a:bodyPr/>
          <a:lstStyle/>
          <a:p>
            <a:pPr algn="ctr"/>
            <a:r>
              <a:rPr lang="ru-RU" sz="2000" dirty="0" smtClean="0"/>
              <a:t>НОВЫЙ КОДЕКС ЭТИКИ ФИНАНСОВОГО УНИВЕРСИТЕТА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23805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49134" y="1330035"/>
            <a:ext cx="11247120" cy="534508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1400" dirty="0" smtClean="0"/>
              <a:t>Цели:</a:t>
            </a:r>
          </a:p>
          <a:p>
            <a:pPr algn="just">
              <a:lnSpc>
                <a:spcPct val="100000"/>
              </a:lnSpc>
            </a:pPr>
            <a:r>
              <a:rPr lang="ru-RU" sz="1400" b="0" dirty="0" smtClean="0"/>
              <a:t>1. Установление морально-этических норм и правил поведения для поддержания здоровой моральной атмосферы в университете и достойного осуществления педагогическими и иными работниками Финансового университета своей профессиональной деятельности.</a:t>
            </a:r>
          </a:p>
          <a:p>
            <a:pPr algn="just">
              <a:lnSpc>
                <a:spcPct val="100000"/>
              </a:lnSpc>
            </a:pPr>
            <a:r>
              <a:rPr lang="ru-RU" sz="1400" b="0" dirty="0" smtClean="0"/>
              <a:t>2. Содействие укреплению авторитета и репутации Финансового университета среди образовательных организаций.</a:t>
            </a:r>
          </a:p>
          <a:p>
            <a:pPr algn="just">
              <a:lnSpc>
                <a:spcPct val="100000"/>
              </a:lnSpc>
            </a:pPr>
            <a:r>
              <a:rPr lang="ru-RU" sz="1400" b="0" dirty="0" smtClean="0"/>
              <a:t>3. Обеспечение единых норм поведения в Финансовом университете и создание благоприятных условий для всех участников образовательной деятельности.</a:t>
            </a:r>
          </a:p>
          <a:p>
            <a:pPr algn="just">
              <a:lnSpc>
                <a:spcPct val="100000"/>
              </a:lnSpc>
            </a:pPr>
            <a:r>
              <a:rPr lang="ru-RU" sz="1400" b="0" dirty="0" smtClean="0"/>
              <a:t>4. Подготовка высококвалифицированных, компетентных, отвечающих высоким профессиональным и этическим требованиям специалистов для разных сфер деятельности общества.</a:t>
            </a:r>
          </a:p>
          <a:p>
            <a:pPr algn="just">
              <a:lnSpc>
                <a:spcPct val="100000"/>
              </a:lnSpc>
            </a:pPr>
            <a:endParaRPr lang="ru-RU" sz="300" b="0" dirty="0"/>
          </a:p>
          <a:p>
            <a:pPr algn="just">
              <a:lnSpc>
                <a:spcPct val="100000"/>
              </a:lnSpc>
            </a:pPr>
            <a:r>
              <a:rPr lang="ru-RU" sz="1400" dirty="0" smtClean="0"/>
              <a:t>Задачи:</a:t>
            </a:r>
          </a:p>
          <a:p>
            <a:pPr algn="just">
              <a:lnSpc>
                <a:spcPct val="100000"/>
              </a:lnSpc>
            </a:pPr>
            <a:r>
              <a:rPr lang="ru-RU" sz="1400" b="0" dirty="0" smtClean="0"/>
              <a:t>1. Определение этических принципов.</a:t>
            </a:r>
          </a:p>
          <a:p>
            <a:pPr algn="just">
              <a:lnSpc>
                <a:spcPct val="100000"/>
              </a:lnSpc>
            </a:pPr>
            <a:r>
              <a:rPr lang="ru-RU" sz="1400" b="0" dirty="0" smtClean="0"/>
              <a:t>2. Приумножение нравственных, культурных, интеллектуальных и научных ценностей.</a:t>
            </a:r>
          </a:p>
          <a:p>
            <a:pPr algn="just">
              <a:lnSpc>
                <a:spcPct val="100000"/>
              </a:lnSpc>
            </a:pPr>
            <a:r>
              <a:rPr lang="ru-RU" sz="1400" b="0" dirty="0" smtClean="0"/>
              <a:t>3. Формирование стандартов поведения, отвечающих духу чести и достоинства.</a:t>
            </a:r>
          </a:p>
          <a:p>
            <a:pPr algn="just">
              <a:lnSpc>
                <a:spcPct val="100000"/>
              </a:lnSpc>
            </a:pPr>
            <a:r>
              <a:rPr lang="ru-RU" sz="1400" b="0" dirty="0" smtClean="0"/>
              <a:t>4. Развитие и укрепление традиций Финансового университета.</a:t>
            </a:r>
          </a:p>
          <a:p>
            <a:pPr algn="just">
              <a:lnSpc>
                <a:spcPct val="100000"/>
              </a:lnSpc>
            </a:pPr>
            <a:r>
              <a:rPr lang="ru-RU" sz="1400" b="0" dirty="0" smtClean="0"/>
              <a:t>5. Создание и развитие корпоративной культуры Финансового университета.</a:t>
            </a:r>
          </a:p>
          <a:p>
            <a:pPr algn="just">
              <a:lnSpc>
                <a:spcPct val="100000"/>
              </a:lnSpc>
            </a:pPr>
            <a:r>
              <a:rPr lang="ru-RU" sz="1400" b="0" dirty="0" smtClean="0"/>
              <a:t>6. Поддержание благоприятной нравственно-психологической среды. </a:t>
            </a:r>
            <a:endParaRPr lang="ru-RU" sz="1400" b="0" dirty="0"/>
          </a:p>
          <a:p>
            <a:pPr algn="just">
              <a:lnSpc>
                <a:spcPct val="100000"/>
              </a:lnSpc>
            </a:pPr>
            <a:r>
              <a:rPr lang="ru-RU" sz="1400" b="0" dirty="0" smtClean="0"/>
              <a:t>7. Формирование у работников и обучающихся активной гражданской позиции и социальной ответственности.</a:t>
            </a:r>
          </a:p>
        </p:txBody>
      </p:sp>
      <p:sp>
        <p:nvSpPr>
          <p:cNvPr id="7" name="Заголовок 5"/>
          <p:cNvSpPr>
            <a:spLocks noGrp="1"/>
          </p:cNvSpPr>
          <p:nvPr>
            <p:ph type="title"/>
          </p:nvPr>
        </p:nvSpPr>
        <p:spPr>
          <a:xfrm>
            <a:off x="-431952" y="602991"/>
            <a:ext cx="10391775" cy="377403"/>
          </a:xfrm>
        </p:spPr>
        <p:txBody>
          <a:bodyPr/>
          <a:lstStyle/>
          <a:p>
            <a:pPr algn="ctr"/>
            <a:r>
              <a:rPr lang="ru-RU" sz="2000" dirty="0" smtClean="0"/>
              <a:t>ЦЕЛИ И ЗАДАЧИ НОВОГО КОДЕКСА ЭТИКИ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85469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87243" y="1396539"/>
            <a:ext cx="10656917" cy="4912821"/>
          </a:xfrm>
        </p:spPr>
        <p:txBody>
          <a:bodyPr>
            <a:normAutofit fontScale="85000" lnSpcReduction="2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/>
              <a:t>Расширение возможностей будущих поколений, заключающееся в неизменно выкосом, соответствующем требованиям и духу времени качестве подготовки выпускников.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/>
              <a:t>Уважение прав и свобод всех участников образовательного процесса а также их чести и достоинства.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/>
              <a:t>Соблюдение социального, национального, религиозного и других принципов равенства работников и обучающихся.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/>
              <a:t>Пропаганда толерантности, этнического, культурного и социального разнообразия.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/>
              <a:t>Профессионализм и компетентность в образовательной, научно-исследовательской и административно-организационной деятельности.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/>
              <a:t>Открытость, готовность к плодотворному сотрудничеству на всех уровнях.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/>
              <a:t>Уважение личности работника и обучающегося, применение индивидуального подхода к каждому из них.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/>
              <a:t>Бережное и эффективное использование материальных и духовных ценностей Финансового университета.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 smtClean="0"/>
              <a:t>Добросовестность и надежность в партнерских и договорных отношениях.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2385" y="631915"/>
            <a:ext cx="10391775" cy="377403"/>
          </a:xfrm>
        </p:spPr>
        <p:txBody>
          <a:bodyPr/>
          <a:lstStyle/>
          <a:p>
            <a:r>
              <a:rPr lang="ru-RU" sz="1400" dirty="0" smtClean="0"/>
              <a:t>НРАВСТВЕННЫЕ ЦЕННОСТИ И ЭТИЧЕСКИЕ ПРИНЦИПЫ ФИНАНСОВОГО УНИВЕРСИТЕТА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89213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38954" y="1380538"/>
            <a:ext cx="11322985" cy="497015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Новый Кодекс этики включает в себя</a:t>
            </a:r>
            <a:r>
              <a:rPr lang="ru-RU" b="0" dirty="0" smtClean="0"/>
              <a:t>:</a:t>
            </a:r>
          </a:p>
          <a:p>
            <a:endParaRPr lang="ru-RU" sz="1050" b="0" dirty="0" smtClean="0"/>
          </a:p>
          <a:p>
            <a:r>
              <a:rPr lang="ru-RU" b="0" dirty="0" smtClean="0"/>
              <a:t>1. Общие положения.</a:t>
            </a:r>
          </a:p>
          <a:p>
            <a:r>
              <a:rPr lang="ru-RU" b="0" dirty="0" smtClean="0"/>
              <a:t>2. Цели и задачи.</a:t>
            </a:r>
          </a:p>
          <a:p>
            <a:r>
              <a:rPr lang="ru-RU" b="0" dirty="0" smtClean="0"/>
              <a:t>3. Нравственные ценности и этические принципы Финансового университета.</a:t>
            </a:r>
          </a:p>
          <a:p>
            <a:r>
              <a:rPr lang="ru-RU" b="0" dirty="0" smtClean="0"/>
              <a:t>4. Общие нравственно-этические обязанности участников образовательного процесса.</a:t>
            </a:r>
          </a:p>
          <a:p>
            <a:r>
              <a:rPr lang="ru-RU" b="0" dirty="0" smtClean="0"/>
              <a:t>5. Обязанности работников Финансового университета.</a:t>
            </a:r>
          </a:p>
          <a:p>
            <a:r>
              <a:rPr lang="ru-RU" b="0" dirty="0" smtClean="0"/>
              <a:t>6. Обязанности научно-педагогических работников Финансового университета.</a:t>
            </a:r>
          </a:p>
          <a:p>
            <a:r>
              <a:rPr lang="ru-RU" b="0" dirty="0" smtClean="0"/>
              <a:t>7. Обязанности обучающихся Финансового университета.</a:t>
            </a:r>
          </a:p>
          <a:p>
            <a:r>
              <a:rPr lang="ru-RU" b="0" dirty="0" smtClean="0"/>
              <a:t>8. Ответственность за нарушение положений Кодекса.</a:t>
            </a:r>
          </a:p>
        </p:txBody>
      </p:sp>
      <p:sp>
        <p:nvSpPr>
          <p:cNvPr id="7" name="Заголовок 5"/>
          <p:cNvSpPr>
            <a:spLocks noGrp="1"/>
          </p:cNvSpPr>
          <p:nvPr>
            <p:ph type="title"/>
          </p:nvPr>
        </p:nvSpPr>
        <p:spPr>
          <a:xfrm>
            <a:off x="-431952" y="602991"/>
            <a:ext cx="10391775" cy="377403"/>
          </a:xfrm>
        </p:spPr>
        <p:txBody>
          <a:bodyPr/>
          <a:lstStyle/>
          <a:p>
            <a:pPr algn="ctr"/>
            <a:r>
              <a:rPr lang="ru-RU" sz="2000" dirty="0" smtClean="0"/>
              <a:t>СТРУКТУРА НОВОГО КОДЕКСА ЭТИКИ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67838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48804" y="2906032"/>
            <a:ext cx="8561532" cy="2636032"/>
          </a:xfrm>
        </p:spPr>
        <p:txBody>
          <a:bodyPr/>
          <a:lstStyle/>
          <a:p>
            <a:pPr algn="ctr"/>
            <a:r>
              <a:rPr lang="ru-RU" sz="4800" dirty="0" smtClean="0"/>
              <a:t>ЦЕНИМ ПРОШЛОЕ. </a:t>
            </a:r>
            <a:br>
              <a:rPr lang="ru-RU" sz="4800" dirty="0" smtClean="0"/>
            </a:br>
            <a:r>
              <a:rPr lang="ru-RU" sz="4800" dirty="0" smtClean="0"/>
              <a:t>СТРОИМ БУДУЩЕЕ!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310923340"/>
      </p:ext>
    </p:extLst>
  </p:cSld>
  <p:clrMapOvr>
    <a:masterClrMapping/>
  </p:clrMapOvr>
</p:sld>
</file>

<file path=ppt/theme/theme1.xml><?xml version="1.0" encoding="utf-8"?>
<a:theme xmlns:a="http://schemas.openxmlformats.org/drawingml/2006/main" name="Шаблон Финансовый Университет">
  <a:themeElements>
    <a:clrScheme name="Финансовый Университет">
      <a:dk1>
        <a:sysClr val="windowText" lastClr="000000"/>
      </a:dk1>
      <a:lt1>
        <a:sysClr val="window" lastClr="FFFFFF"/>
      </a:lt1>
      <a:dk2>
        <a:srgbClr val="373545"/>
      </a:dk2>
      <a:lt2>
        <a:srgbClr val="A5A5A5"/>
      </a:lt2>
      <a:accent1>
        <a:srgbClr val="256569"/>
      </a:accent1>
      <a:accent2>
        <a:srgbClr val="AFAFAF"/>
      </a:accent2>
      <a:accent3>
        <a:srgbClr val="5BBFC5"/>
      </a:accent3>
      <a:accent4>
        <a:srgbClr val="7B7B7B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 Финансовый Университет" id="{B61C6C59-7E8E-44EC-9D0A-175FD0FD7AA0}" vid="{4B9A828B-7C95-4D9C-8B7B-426AD85F479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Финансовый Университет</Template>
  <TotalTime>220</TotalTime>
  <Words>537</Words>
  <Application>Microsoft Office PowerPoint</Application>
  <PresentationFormat>Широкоэкранный</PresentationFormat>
  <Paragraphs>51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Book Antiqua</vt:lpstr>
      <vt:lpstr>Calibri</vt:lpstr>
      <vt:lpstr>Wingdings</vt:lpstr>
      <vt:lpstr>Шаблон Финансовый Университет</vt:lpstr>
      <vt:lpstr>КОДЕКС ЭТИКИ федерального государственного образовательного  бюджетного учреждения высшего образования  «Финансовый университет  при Правительстве Российской Федерации»</vt:lpstr>
      <vt:lpstr>КОДЕКС ЭТИКИ И СЛУЖЕБНОГО ПОВЕДЕНИЯ РАБОТНИКОВ</vt:lpstr>
      <vt:lpstr>НОВЫЙ КОДЕКС ЭТИКИ ФИНАНСОВОГО УНИВЕРСИТЕТА</vt:lpstr>
      <vt:lpstr>ЦЕЛИ И ЗАДАЧИ НОВОГО КОДЕКСА ЭТИКИ</vt:lpstr>
      <vt:lpstr>НРАВСТВЕННЫЕ ЦЕННОСТИ И ЭТИЧЕСКИЕ ПРИНЦИПЫ ФИНАНСОВОГО УНИВЕРСИТЕТА</vt:lpstr>
      <vt:lpstr>СТРУКТУРА НОВОГО КОДЕКСА ЭТИКИ</vt:lpstr>
      <vt:lpstr>ЦЕНИМ ПРОШЛОЕ.  СТРОИМ БУДУЩЕЕ!</vt:lpstr>
    </vt:vector>
  </TitlesOfParts>
  <Company>GUMF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AYVoronina</dc:creator>
  <cp:lastModifiedBy>Ключникова Екатерина Витальевна</cp:lastModifiedBy>
  <cp:revision>13</cp:revision>
  <dcterms:created xsi:type="dcterms:W3CDTF">2018-04-06T11:52:35Z</dcterms:created>
  <dcterms:modified xsi:type="dcterms:W3CDTF">2019-06-13T13:10:30Z</dcterms:modified>
</cp:coreProperties>
</file>