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4"/>
  </p:notesMasterIdLst>
  <p:sldIdLst>
    <p:sldId id="256" r:id="rId5"/>
    <p:sldId id="291" r:id="rId6"/>
    <p:sldId id="293" r:id="rId7"/>
    <p:sldId id="297" r:id="rId8"/>
    <p:sldId id="294" r:id="rId9"/>
    <p:sldId id="296" r:id="rId10"/>
    <p:sldId id="295" r:id="rId11"/>
    <p:sldId id="28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  <a:srgbClr val="727274"/>
    <a:srgbClr val="B7E9EF"/>
    <a:srgbClr val="61C2C7"/>
    <a:srgbClr val="C0EADD"/>
    <a:srgbClr val="FFB3B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5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965647"/>
        <c:axId val="980946927"/>
      </c:lineChart>
      <c:catAx>
        <c:axId val="980965647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46927"/>
        <c:crosses val="autoZero"/>
        <c:auto val="1"/>
        <c:lblAlgn val="ctr"/>
        <c:lblOffset val="100"/>
        <c:noMultiLvlLbl val="0"/>
      </c:catAx>
      <c:valAx>
        <c:axId val="980946927"/>
        <c:scaling>
          <c:orientation val="maxMin"/>
          <c:min val="12.5"/>
        </c:scaling>
        <c:delete val="1"/>
        <c:axPos val="l"/>
        <c:numFmt formatCode="General" sourceLinked="1"/>
        <c:majorTickMark val="out"/>
        <c:minorTickMark val="none"/>
        <c:tickLblPos val="nextTo"/>
        <c:crossAx val="980965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965647"/>
        <c:axId val="980946927"/>
      </c:lineChart>
      <c:catAx>
        <c:axId val="980965647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46927"/>
        <c:crosses val="autoZero"/>
        <c:auto val="1"/>
        <c:lblAlgn val="ctr"/>
        <c:lblOffset val="100"/>
        <c:noMultiLvlLbl val="0"/>
      </c:catAx>
      <c:valAx>
        <c:axId val="980946927"/>
        <c:scaling>
          <c:orientation val="maxMin"/>
          <c:min val="12.5"/>
        </c:scaling>
        <c:delete val="1"/>
        <c:axPos val="l"/>
        <c:numFmt formatCode="General" sourceLinked="1"/>
        <c:majorTickMark val="out"/>
        <c:minorTickMark val="none"/>
        <c:tickLblPos val="nextTo"/>
        <c:crossAx val="980965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0955247"/>
        <c:axId val="980944847"/>
      </c:lineChart>
      <c:catAx>
        <c:axId val="980955247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44847"/>
        <c:crosses val="autoZero"/>
        <c:auto val="1"/>
        <c:lblAlgn val="ctr"/>
        <c:lblOffset val="100"/>
        <c:noMultiLvlLbl val="0"/>
      </c:catAx>
      <c:valAx>
        <c:axId val="980944847"/>
        <c:scaling>
          <c:orientation val="maxMin"/>
          <c:min val="8"/>
        </c:scaling>
        <c:delete val="1"/>
        <c:axPos val="l"/>
        <c:numFmt formatCode="General" sourceLinked="1"/>
        <c:majorTickMark val="out"/>
        <c:minorTickMark val="none"/>
        <c:tickLblPos val="nextTo"/>
        <c:crossAx val="980955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0954415"/>
        <c:axId val="980961487"/>
      </c:lineChart>
      <c:catAx>
        <c:axId val="980954415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61487"/>
        <c:crosses val="autoZero"/>
        <c:auto val="1"/>
        <c:lblAlgn val="ctr"/>
        <c:lblOffset val="100"/>
        <c:noMultiLvlLbl val="0"/>
      </c:catAx>
      <c:valAx>
        <c:axId val="980961487"/>
        <c:scaling>
          <c:orientation val="maxMin"/>
          <c:min val="4"/>
        </c:scaling>
        <c:delete val="1"/>
        <c:axPos val="l"/>
        <c:numFmt formatCode="General" sourceLinked="1"/>
        <c:majorTickMark val="out"/>
        <c:minorTickMark val="none"/>
        <c:tickLblPos val="nextTo"/>
        <c:crossAx val="98095441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Лист3!$A$2</c:f>
              <c:strCache>
                <c:ptCount val="1"/>
                <c:pt idx="0">
                  <c:v>100 лучших вузов России (общий рейтинг)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Лист3!$B$1:$F$1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Лист3!$B$2:$F$2</c:f>
              <c:numCache>
                <c:formatCode>General</c:formatCode>
                <c:ptCount val="5"/>
                <c:pt idx="0">
                  <c:v>15</c:v>
                </c:pt>
                <c:pt idx="1">
                  <c:v>14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A0-41A4-B992-1F1EA330B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0965647"/>
        <c:axId val="980946927"/>
      </c:lineChart>
      <c:catAx>
        <c:axId val="980965647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46927"/>
        <c:crosses val="autoZero"/>
        <c:auto val="1"/>
        <c:lblAlgn val="ctr"/>
        <c:lblOffset val="100"/>
        <c:noMultiLvlLbl val="0"/>
      </c:catAx>
      <c:valAx>
        <c:axId val="980946927"/>
        <c:scaling>
          <c:orientation val="maxMin"/>
          <c:min val="12.5"/>
        </c:scaling>
        <c:delete val="1"/>
        <c:axPos val="l"/>
        <c:numFmt formatCode="General" sourceLinked="1"/>
        <c:majorTickMark val="out"/>
        <c:minorTickMark val="none"/>
        <c:tickLblPos val="nextTo"/>
        <c:crossAx val="980965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Лист3!$A$6</c:f>
              <c:strCache>
                <c:ptCount val="1"/>
                <c:pt idx="0">
                  <c:v>по условиям для получения качественного образования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Лист3!$B$5:$F$5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Лист3!$B$6:$F$6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11</c:v>
                </c:pt>
                <c:pt idx="3">
                  <c:v>14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3A-4C74-A2E5-38742F23139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80955247"/>
        <c:axId val="980944847"/>
      </c:lineChart>
      <c:catAx>
        <c:axId val="980955247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44847"/>
        <c:crosses val="autoZero"/>
        <c:auto val="1"/>
        <c:lblAlgn val="ctr"/>
        <c:lblOffset val="100"/>
        <c:noMultiLvlLbl val="0"/>
      </c:catAx>
      <c:valAx>
        <c:axId val="980944847"/>
        <c:scaling>
          <c:orientation val="maxMin"/>
          <c:min val="8"/>
        </c:scaling>
        <c:delete val="1"/>
        <c:axPos val="l"/>
        <c:numFmt formatCode="General" sourceLinked="1"/>
        <c:majorTickMark val="out"/>
        <c:minorTickMark val="none"/>
        <c:tickLblPos val="nextTo"/>
        <c:crossAx val="980955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Лист3!$A$8</c:f>
              <c:strCache>
                <c:ptCount val="1"/>
                <c:pt idx="0">
                  <c:v>по востребованности выпускников работодателями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Лист3!$B$7:$F$7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Лист3!$B$8:$F$8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A3-4409-9581-ED27776BFB5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80954415"/>
        <c:axId val="980961487"/>
      </c:lineChart>
      <c:catAx>
        <c:axId val="980954415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61487"/>
        <c:crosses val="autoZero"/>
        <c:auto val="1"/>
        <c:lblAlgn val="ctr"/>
        <c:lblOffset val="100"/>
        <c:noMultiLvlLbl val="0"/>
      </c:catAx>
      <c:valAx>
        <c:axId val="980961487"/>
        <c:scaling>
          <c:orientation val="maxMin"/>
          <c:min val="4"/>
        </c:scaling>
        <c:delete val="1"/>
        <c:axPos val="l"/>
        <c:numFmt formatCode="General" sourceLinked="1"/>
        <c:majorTickMark val="out"/>
        <c:minorTickMark val="none"/>
        <c:tickLblPos val="nextTo"/>
        <c:crossAx val="980954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Лист3!$A$10</c:f>
              <c:strCache>
                <c:ptCount val="1"/>
                <c:pt idx="0">
                  <c:v>по уровню научно-исследовательской деятельности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н/д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2B1-4CDE-A1D4-48231D2149D4}"/>
                </c:ext>
              </c:extLst>
            </c:dLbl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Лист3!$B$9:$F$9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Лист3!$B$10:$F$10</c:f>
              <c:numCache>
                <c:formatCode>General</c:formatCode>
                <c:ptCount val="5"/>
                <c:pt idx="0">
                  <c:v>50</c:v>
                </c:pt>
                <c:pt idx="1">
                  <c:v>41</c:v>
                </c:pt>
                <c:pt idx="2">
                  <c:v>35</c:v>
                </c:pt>
                <c:pt idx="3">
                  <c:v>35</c:v>
                </c:pt>
                <c:pt idx="4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B1-4CDE-A1D4-48231D2149D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42291935"/>
        <c:axId val="1042286943"/>
      </c:lineChart>
      <c:catAx>
        <c:axId val="1042291935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042286943"/>
        <c:crosses val="autoZero"/>
        <c:auto val="1"/>
        <c:lblAlgn val="ctr"/>
        <c:lblOffset val="100"/>
        <c:noMultiLvlLbl val="0"/>
      </c:catAx>
      <c:valAx>
        <c:axId val="1042286943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042291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0955247"/>
        <c:axId val="980944847"/>
      </c:lineChart>
      <c:catAx>
        <c:axId val="980955247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44847"/>
        <c:crosses val="autoZero"/>
        <c:auto val="1"/>
        <c:lblAlgn val="ctr"/>
        <c:lblOffset val="100"/>
        <c:noMultiLvlLbl val="0"/>
      </c:catAx>
      <c:valAx>
        <c:axId val="980944847"/>
        <c:scaling>
          <c:orientation val="maxMin"/>
          <c:min val="8"/>
        </c:scaling>
        <c:delete val="1"/>
        <c:axPos val="l"/>
        <c:numFmt formatCode="General" sourceLinked="1"/>
        <c:majorTickMark val="out"/>
        <c:minorTickMark val="none"/>
        <c:tickLblPos val="nextTo"/>
        <c:crossAx val="980955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Национальный рейтинг университетов (общий)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6.5727420464136321E-2"/>
                  <c:y val="-1.988698866363351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29-31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C5-4475-ADA4-5DC00CD71598}"/>
                </c:ext>
              </c:extLst>
            </c:dLbl>
            <c:spPr>
              <a:solidFill>
                <a:sysClr val="window" lastClr="FFFFFF">
                  <a:alpha val="50000"/>
                </a:sys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Лист1!$B$1:$F$1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26</c:v>
                </c:pt>
                <c:pt idx="1">
                  <c:v>28</c:v>
                </c:pt>
                <c:pt idx="2">
                  <c:v>30</c:v>
                </c:pt>
                <c:pt idx="3">
                  <c:v>24</c:v>
                </c:pt>
                <c:pt idx="4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C5-4475-ADA4-5DC00CD7159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45570975"/>
        <c:axId val="1045554751"/>
      </c:lineChart>
      <c:catAx>
        <c:axId val="1045570975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045554751"/>
        <c:crosses val="autoZero"/>
        <c:auto val="1"/>
        <c:lblAlgn val="ctr"/>
        <c:lblOffset val="100"/>
        <c:noMultiLvlLbl val="0"/>
      </c:catAx>
      <c:valAx>
        <c:axId val="1045554751"/>
        <c:scaling>
          <c:orientation val="maxMin"/>
          <c:max val="35"/>
          <c:min val="18"/>
        </c:scaling>
        <c:delete val="1"/>
        <c:axPos val="l"/>
        <c:numFmt formatCode="General" sourceLinked="1"/>
        <c:majorTickMark val="out"/>
        <c:minorTickMark val="none"/>
        <c:tickLblPos val="nextTo"/>
        <c:crossAx val="10455709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«Бренд Университета»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Лист1!$B$3:$F$3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15</c:v>
                </c:pt>
                <c:pt idx="1">
                  <c:v>23</c:v>
                </c:pt>
                <c:pt idx="2">
                  <c:v>20</c:v>
                </c:pt>
                <c:pt idx="3">
                  <c:v>20</c:v>
                </c:pt>
                <c:pt idx="4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14-4A9B-B195-879AF212B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4233391"/>
        <c:axId val="1084235887"/>
      </c:lineChart>
      <c:catAx>
        <c:axId val="108423339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084235887"/>
        <c:crosses val="autoZero"/>
        <c:auto val="1"/>
        <c:lblAlgn val="ctr"/>
        <c:lblOffset val="100"/>
        <c:noMultiLvlLbl val="0"/>
      </c:catAx>
      <c:valAx>
        <c:axId val="1084235887"/>
        <c:scaling>
          <c:orientation val="maxMin"/>
          <c:min val="12"/>
        </c:scaling>
        <c:delete val="1"/>
        <c:axPos val="l"/>
        <c:numFmt formatCode="General" sourceLinked="1"/>
        <c:majorTickMark val="out"/>
        <c:minorTickMark val="none"/>
        <c:tickLblPos val="nextTo"/>
        <c:crossAx val="1084233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Лист1!$A$6</c:f>
              <c:strCache>
                <c:ptCount val="1"/>
                <c:pt idx="0">
                  <c:v>«Образование»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н/д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AF3-4833-B42C-ABCF818BFAC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45-47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AF3-4833-B42C-ABCF818BFAC4}"/>
                </c:ext>
              </c:extLst>
            </c:dLbl>
            <c:spPr>
              <a:solidFill>
                <a:sysClr val="window" lastClr="FFFFFF">
                  <a:alpha val="50000"/>
                </a:sys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Лист1!$B$5:$F$5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Лист1!$B$6:$F$6</c:f>
              <c:numCache>
                <c:formatCode>General</c:formatCode>
                <c:ptCount val="5"/>
                <c:pt idx="0">
                  <c:v>39</c:v>
                </c:pt>
                <c:pt idx="1">
                  <c:v>26</c:v>
                </c:pt>
                <c:pt idx="2">
                  <c:v>26</c:v>
                </c:pt>
                <c:pt idx="3">
                  <c:v>19</c:v>
                </c:pt>
                <c:pt idx="4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F3-4833-B42C-ABCF818BFAC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80951503"/>
        <c:axId val="980963567"/>
      </c:lineChart>
      <c:catAx>
        <c:axId val="980951503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63567"/>
        <c:crosses val="autoZero"/>
        <c:auto val="1"/>
        <c:lblAlgn val="ctr"/>
        <c:lblOffset val="100"/>
        <c:noMultiLvlLbl val="0"/>
      </c:catAx>
      <c:valAx>
        <c:axId val="980963567"/>
        <c:scaling>
          <c:orientation val="maxMin"/>
          <c:min val="12"/>
        </c:scaling>
        <c:delete val="1"/>
        <c:axPos val="l"/>
        <c:numFmt formatCode="General" sourceLinked="1"/>
        <c:majorTickMark val="out"/>
        <c:minorTickMark val="none"/>
        <c:tickLblPos val="nextTo"/>
        <c:crossAx val="980951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Лист1!$A$8</c:f>
              <c:strCache>
                <c:ptCount val="1"/>
                <c:pt idx="0">
                  <c:v>«Исследования»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ysClr val="window" lastClr="FFFFFF">
                  <a:alpha val="50000"/>
                </a:sys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Лист1!$B$7:$F$7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Лист1!$B$8:$F$8</c:f>
              <c:numCache>
                <c:formatCode>General</c:formatCode>
                <c:ptCount val="5"/>
                <c:pt idx="0">
                  <c:v>55</c:v>
                </c:pt>
                <c:pt idx="1">
                  <c:v>61</c:v>
                </c:pt>
                <c:pt idx="2">
                  <c:v>29</c:v>
                </c:pt>
                <c:pt idx="3">
                  <c:v>77</c:v>
                </c:pt>
                <c:pt idx="4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2E-40D5-ABF4-843FF4DC10B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45576383"/>
        <c:axId val="1045573055"/>
      </c:lineChart>
      <c:catAx>
        <c:axId val="1045576383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045573055"/>
        <c:crosses val="autoZero"/>
        <c:auto val="1"/>
        <c:lblAlgn val="ctr"/>
        <c:lblOffset val="100"/>
        <c:noMultiLvlLbl val="0"/>
      </c:catAx>
      <c:valAx>
        <c:axId val="1045573055"/>
        <c:scaling>
          <c:orientation val="maxMin"/>
          <c:min val="20"/>
        </c:scaling>
        <c:delete val="1"/>
        <c:axPos val="l"/>
        <c:numFmt formatCode="General" sourceLinked="1"/>
        <c:majorTickMark val="out"/>
        <c:minorTickMark val="none"/>
        <c:tickLblPos val="nextTo"/>
        <c:crossAx val="1045576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Лист1!$A$10</c:f>
              <c:strCache>
                <c:ptCount val="1"/>
                <c:pt idx="0">
                  <c:v>«Социализация»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ysClr val="window" lastClr="FFFFFF">
                  <a:alpha val="50000"/>
                </a:sys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Лист1!$B$9:$F$9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Лист1!$B$10:$F$10</c:f>
              <c:numCache>
                <c:formatCode>General</c:formatCode>
                <c:ptCount val="5"/>
                <c:pt idx="0">
                  <c:v>2</c:v>
                </c:pt>
                <c:pt idx="1">
                  <c:v>8</c:v>
                </c:pt>
                <c:pt idx="2">
                  <c:v>6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88-4B3E-B3E5-D45B40A558E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45560991"/>
        <c:axId val="1045580959"/>
      </c:lineChart>
      <c:catAx>
        <c:axId val="104556099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045580959"/>
        <c:crosses val="autoZero"/>
        <c:auto val="1"/>
        <c:lblAlgn val="ctr"/>
        <c:lblOffset val="100"/>
        <c:noMultiLvlLbl val="0"/>
      </c:catAx>
      <c:valAx>
        <c:axId val="1045580959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1045560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Лист1!$A$12</c:f>
              <c:strCache>
                <c:ptCount val="1"/>
                <c:pt idx="0">
                  <c:v>«Интернационализация»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ysClr val="window" lastClr="FFFFFF">
                  <a:alpha val="50000"/>
                </a:sys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Лист1!$B$11:$F$11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Лист1!$B$12:$F$12</c:f>
              <c:numCache>
                <c:formatCode>General</c:formatCode>
                <c:ptCount val="5"/>
                <c:pt idx="0">
                  <c:v>15</c:v>
                </c:pt>
                <c:pt idx="1">
                  <c:v>24</c:v>
                </c:pt>
                <c:pt idx="2">
                  <c:v>32</c:v>
                </c:pt>
                <c:pt idx="3">
                  <c:v>55</c:v>
                </c:pt>
                <c:pt idx="4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35-4CA0-AD95-39E6EBB2548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80953583"/>
        <c:axId val="980962735"/>
      </c:lineChart>
      <c:catAx>
        <c:axId val="980953583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62735"/>
        <c:crosses val="autoZero"/>
        <c:auto val="1"/>
        <c:lblAlgn val="ctr"/>
        <c:lblOffset val="100"/>
        <c:noMultiLvlLbl val="0"/>
      </c:catAx>
      <c:valAx>
        <c:axId val="980962735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980953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Лист1!$A$14</c:f>
              <c:strCache>
                <c:ptCount val="1"/>
                <c:pt idx="0">
                  <c:v>«Инновации и предпринимательство»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tx>
                <c:rich>
                  <a:bodyPr/>
                  <a:lstStyle/>
                  <a:p>
                    <a:fld id="{A25379ED-3D88-4C05-8E1A-F66957970F68}" type="VALUE">
                      <a:rPr lang="en-US" smtClean="0"/>
                      <a:pPr/>
                      <a:t>[ЗНАЧЕНИЕ]</a:t>
                    </a:fld>
                    <a:r>
                      <a:rPr lang="en-US" smtClean="0"/>
                      <a:t>-111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BBB-4118-881E-F402AAA237F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2EEF271-DAD3-46C1-9188-ED7ADDC07403}" type="VALUE">
                      <a:rPr lang="en-US" smtClean="0"/>
                      <a:pPr/>
                      <a:t>[ЗНАЧЕНИЕ]</a:t>
                    </a:fld>
                    <a:r>
                      <a:rPr lang="en-US" smtClean="0"/>
                      <a:t>-87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BBB-4118-881E-F402AAA237FB}"/>
                </c:ext>
              </c:extLst>
            </c:dLbl>
            <c:spPr>
              <a:solidFill>
                <a:sysClr val="window" lastClr="FFFFFF">
                  <a:alpha val="50000"/>
                </a:sys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Лист1!$B$13:$F$13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Лист1!$B$14:$F$14</c:f>
              <c:numCache>
                <c:formatCode>General</c:formatCode>
                <c:ptCount val="5"/>
                <c:pt idx="0">
                  <c:v>134</c:v>
                </c:pt>
                <c:pt idx="1">
                  <c:v>132</c:v>
                </c:pt>
                <c:pt idx="2">
                  <c:v>168</c:v>
                </c:pt>
                <c:pt idx="3">
                  <c:v>110</c:v>
                </c:pt>
                <c:pt idx="4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BB-4118-881E-F402AAA237F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80959407"/>
        <c:axId val="980944431"/>
      </c:lineChart>
      <c:catAx>
        <c:axId val="980959407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80944431"/>
        <c:crosses val="autoZero"/>
        <c:auto val="1"/>
        <c:lblAlgn val="ctr"/>
        <c:lblOffset val="100"/>
        <c:noMultiLvlLbl val="0"/>
      </c:catAx>
      <c:valAx>
        <c:axId val="980944431"/>
        <c:scaling>
          <c:orientation val="maxMin"/>
          <c:min val="60"/>
        </c:scaling>
        <c:delete val="1"/>
        <c:axPos val="l"/>
        <c:numFmt formatCode="General" sourceLinked="1"/>
        <c:majorTickMark val="out"/>
        <c:minorTickMark val="none"/>
        <c:tickLblPos val="nextTo"/>
        <c:crossAx val="980959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68810-E6D1-485A-A4AA-B2107A1E110A}" type="doc">
      <dgm:prSet loTypeId="urn:microsoft.com/office/officeart/2005/8/layout/vList3" loCatId="list" qsTypeId="urn:microsoft.com/office/officeart/2005/8/quickstyle/simple1" qsCatId="simple" csTypeId="urn:microsoft.com/office/officeart/2005/8/colors/accent3_1" csCatId="accent3" phldr="1"/>
      <dgm:spPr/>
    </dgm:pt>
    <dgm:pt modelId="{E5EDD60B-E517-4482-BFE7-8F93997C36AF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FF0000"/>
              </a:solidFill>
              <a:latin typeface="Book Antiqua" panose="02040602050305030304" pitchFamily="18" charset="0"/>
            </a:rPr>
            <a:t>Вхождение не менее двух лет  подряд в топ-1000 глобальных институциональных рейтингов</a:t>
          </a:r>
          <a:endParaRPr lang="ru-RU" sz="1400" dirty="0">
            <a:solidFill>
              <a:srgbClr val="FF0000"/>
            </a:solidFill>
            <a:latin typeface="Book Antiqua" panose="02040602050305030304" pitchFamily="18" charset="0"/>
          </a:endParaRPr>
        </a:p>
      </dgm:t>
    </dgm:pt>
    <dgm:pt modelId="{3634CFF8-FA5F-4074-BF8F-D683C7D0CC7C}" type="parTrans" cxnId="{424B6BB3-7334-4724-A0A6-F67BED7E80E4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5201D048-DDD7-4227-B426-98E4B633B1D8}" type="sibTrans" cxnId="{424B6BB3-7334-4724-A0A6-F67BED7E80E4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B3B1CD2C-4807-4311-A85B-503B1A8728F6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FF0000"/>
              </a:solidFill>
              <a:latin typeface="Book Antiqua" panose="02040602050305030304" pitchFamily="18" charset="0"/>
            </a:rPr>
            <a:t>Вхождение не менее двух лет подряд в топ-200 как минимум одного предметного или отраслевого глобального рейтинга</a:t>
          </a:r>
          <a:endParaRPr lang="ru-RU" sz="1400" dirty="0">
            <a:solidFill>
              <a:srgbClr val="FF0000"/>
            </a:solidFill>
            <a:latin typeface="Book Antiqua" panose="02040602050305030304" pitchFamily="18" charset="0"/>
          </a:endParaRPr>
        </a:p>
      </dgm:t>
    </dgm:pt>
    <dgm:pt modelId="{98A43FD9-7850-4034-9B0E-104D00AA98EB}" type="parTrans" cxnId="{4F75F9F7-B434-4450-95A7-1E0F4CE728D2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8C0696C7-2394-45EC-8557-37A8244927A0}" type="sibTrans" cxnId="{4F75F9F7-B434-4450-95A7-1E0F4CE728D2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C1E0B43C-D71C-48C4-AB99-2D7C80BEF934}">
      <dgm:prSet phldrT="[Текст]" custT="1"/>
      <dgm:spPr/>
      <dgm:t>
        <a:bodyPr/>
        <a:lstStyle/>
        <a:p>
          <a:r>
            <a:rPr lang="ru-RU" sz="1200" dirty="0" smtClean="0">
              <a:latin typeface="Book Antiqua" panose="02040602050305030304" pitchFamily="18" charset="0"/>
            </a:rPr>
            <a:t>Размещение не менее 10 открытых онлайн-курсов на международных платформах онлайн-образования с общим числом слушателей по каждому курсу не менее 5000 не менее чем из 5 стран</a:t>
          </a:r>
          <a:endParaRPr lang="ru-RU" sz="1200" dirty="0">
            <a:latin typeface="Book Antiqua" panose="02040602050305030304" pitchFamily="18" charset="0"/>
          </a:endParaRPr>
        </a:p>
      </dgm:t>
    </dgm:pt>
    <dgm:pt modelId="{37FED91F-DAF7-4609-9D84-4A05D3B7502A}" type="parTrans" cxnId="{1E42F319-C5C9-4712-A0CD-177A148EEB7F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3620EC51-6AD9-4388-A102-48D770663B80}" type="sibTrans" cxnId="{1E42F319-C5C9-4712-A0CD-177A148EEB7F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5EFF14F6-C685-481C-940F-D0C8701AFCC8}">
      <dgm:prSet phldrT="[Текст]" custT="1"/>
      <dgm:spPr/>
      <dgm:t>
        <a:bodyPr/>
        <a:lstStyle/>
        <a:p>
          <a:r>
            <a:rPr lang="ru-RU" sz="1200" dirty="0" smtClean="0">
              <a:latin typeface="Book Antiqua" panose="02040602050305030304" pitchFamily="18" charset="0"/>
            </a:rPr>
            <a:t>Доля научно-педагогических работников в возрасте до 35 лет должна составить не менее 20% от общего числа                             научно-педагогических работников</a:t>
          </a:r>
          <a:endParaRPr lang="ru-RU" sz="1200" dirty="0">
            <a:latin typeface="Book Antiqua" panose="02040602050305030304" pitchFamily="18" charset="0"/>
          </a:endParaRPr>
        </a:p>
      </dgm:t>
    </dgm:pt>
    <dgm:pt modelId="{0ED1DF98-12E1-4957-9BF0-1F91B348D314}" type="parTrans" cxnId="{6E5410C3-79DD-42D1-9105-71059EF3D08E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53CCBE76-E767-4802-B15F-E1FA3EC61C78}" type="sibTrans" cxnId="{6E5410C3-79DD-42D1-9105-71059EF3D08E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622CA6B9-16CB-4A90-9439-DFAB16AEBE14}">
      <dgm:prSet phldrT="[Текст]" custT="1"/>
      <dgm:spPr/>
      <dgm:t>
        <a:bodyPr/>
        <a:lstStyle/>
        <a:p>
          <a:r>
            <a:rPr lang="ru-RU" sz="1200" dirty="0" smtClean="0">
              <a:latin typeface="Book Antiqua" panose="02040602050305030304" pitchFamily="18" charset="0"/>
            </a:rPr>
            <a:t>Должен быть сформирован фонд целевого капитала</a:t>
          </a:r>
          <a:endParaRPr lang="ru-RU" sz="1200" dirty="0">
            <a:latin typeface="Book Antiqua" panose="02040602050305030304" pitchFamily="18" charset="0"/>
          </a:endParaRPr>
        </a:p>
      </dgm:t>
    </dgm:pt>
    <dgm:pt modelId="{3C747A62-7E08-4B89-A6FF-6B3F59A70A4E}" type="parTrans" cxnId="{B0E7FA9C-4E32-4F33-910E-8AA57B88EE5C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E3436918-F91C-4A58-B8BB-411A592DD6CF}" type="sibTrans" cxnId="{B0E7FA9C-4E32-4F33-910E-8AA57B88EE5C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4661635A-8324-4289-B5E6-4AAA968B0376}" type="pres">
      <dgm:prSet presAssocID="{75C68810-E6D1-485A-A4AA-B2107A1E110A}" presName="linearFlow" presStyleCnt="0">
        <dgm:presLayoutVars>
          <dgm:dir/>
          <dgm:resizeHandles val="exact"/>
        </dgm:presLayoutVars>
      </dgm:prSet>
      <dgm:spPr/>
    </dgm:pt>
    <dgm:pt modelId="{4ACA455F-F217-47F4-9E90-06D1C4BF0BA1}" type="pres">
      <dgm:prSet presAssocID="{E5EDD60B-E517-4482-BFE7-8F93997C36AF}" presName="composite" presStyleCnt="0"/>
      <dgm:spPr/>
    </dgm:pt>
    <dgm:pt modelId="{E08E78CC-6371-49BF-B457-518A69ECA429}" type="pres">
      <dgm:prSet presAssocID="{E5EDD60B-E517-4482-BFE7-8F93997C36AF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B87C1486-CB37-4EBB-BBBA-AAC16473CB4A}" type="pres">
      <dgm:prSet presAssocID="{E5EDD60B-E517-4482-BFE7-8F93997C36AF}" presName="txShp" presStyleLbl="node1" presStyleIdx="0" presStyleCnt="5" custFlipVert="1" custScaleY="88421" custLinFactNeighborX="-524" custLinFactNeighborY="-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0DEB65-16F1-4D40-9BF7-DED09779F861}" type="pres">
      <dgm:prSet presAssocID="{5201D048-DDD7-4227-B426-98E4B633B1D8}" presName="spacing" presStyleCnt="0"/>
      <dgm:spPr/>
    </dgm:pt>
    <dgm:pt modelId="{698366E6-2663-4DED-9C8E-6696B26D0652}" type="pres">
      <dgm:prSet presAssocID="{B3B1CD2C-4807-4311-A85B-503B1A8728F6}" presName="composite" presStyleCnt="0"/>
      <dgm:spPr/>
    </dgm:pt>
    <dgm:pt modelId="{F479898A-8B0E-4A90-AF5F-FAD19633FC12}" type="pres">
      <dgm:prSet presAssocID="{B3B1CD2C-4807-4311-A85B-503B1A8728F6}" presName="imgShp" presStyleLbl="fgImgPlace1" presStyleIdx="1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F708D7E1-7259-4173-8CC4-84EE29A8CA02}" type="pres">
      <dgm:prSet presAssocID="{B3B1CD2C-4807-4311-A85B-503B1A8728F6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4C0847-2584-4EDD-8916-95CA6119EEA1}" type="pres">
      <dgm:prSet presAssocID="{8C0696C7-2394-45EC-8557-37A8244927A0}" presName="spacing" presStyleCnt="0"/>
      <dgm:spPr/>
    </dgm:pt>
    <dgm:pt modelId="{7C49EAF4-C8FE-4A7D-BB8F-CFC5532C3C95}" type="pres">
      <dgm:prSet presAssocID="{C1E0B43C-D71C-48C4-AB99-2D7C80BEF934}" presName="composite" presStyleCnt="0"/>
      <dgm:spPr/>
    </dgm:pt>
    <dgm:pt modelId="{6C33233B-0626-414E-AEFD-47F542C70F0A}" type="pres">
      <dgm:prSet presAssocID="{C1E0B43C-D71C-48C4-AB99-2D7C80BEF934}" presName="imgShp" presStyleLbl="fgImgPlace1" presStyleIdx="2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9CC863C4-00B0-4B81-B8E2-046547262711}" type="pres">
      <dgm:prSet presAssocID="{C1E0B43C-D71C-48C4-AB99-2D7C80BEF934}" presName="txShp" presStyleLbl="node1" presStyleIdx="2" presStyleCnt="5" custScaleY="115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5C95B-6BF1-4FFF-82E4-02FAC3E6C9AC}" type="pres">
      <dgm:prSet presAssocID="{3620EC51-6AD9-4388-A102-48D770663B80}" presName="spacing" presStyleCnt="0"/>
      <dgm:spPr/>
    </dgm:pt>
    <dgm:pt modelId="{8F0EE325-930D-4C8E-B6F6-A5236ABBCE72}" type="pres">
      <dgm:prSet presAssocID="{5EFF14F6-C685-481C-940F-D0C8701AFCC8}" presName="composite" presStyleCnt="0"/>
      <dgm:spPr/>
    </dgm:pt>
    <dgm:pt modelId="{F0F3D5F3-8B44-4908-9F85-02FC301144CB}" type="pres">
      <dgm:prSet presAssocID="{5EFF14F6-C685-481C-940F-D0C8701AFCC8}" presName="imgShp" presStyleLbl="fgImgPlace1" presStyleIdx="3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B08A0076-8481-4A2D-A893-5996F1DBCBD2}" type="pres">
      <dgm:prSet presAssocID="{5EFF14F6-C685-481C-940F-D0C8701AFCC8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8B8C3-138B-4582-BD76-57F552187D56}" type="pres">
      <dgm:prSet presAssocID="{53CCBE76-E767-4802-B15F-E1FA3EC61C78}" presName="spacing" presStyleCnt="0"/>
      <dgm:spPr/>
    </dgm:pt>
    <dgm:pt modelId="{C73AF79A-B920-43B3-A0CB-91C457ACA7D5}" type="pres">
      <dgm:prSet presAssocID="{622CA6B9-16CB-4A90-9439-DFAB16AEBE14}" presName="composite" presStyleCnt="0"/>
      <dgm:spPr/>
    </dgm:pt>
    <dgm:pt modelId="{768D42F9-F2EE-45B8-B30A-72B8F84549DB}" type="pres">
      <dgm:prSet presAssocID="{622CA6B9-16CB-4A90-9439-DFAB16AEBE14}" presName="imgShp" presStyleLbl="fgImgPlace1" presStyleIdx="4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4535B848-53CE-4C47-9BDC-A53E98E4E036}" type="pres">
      <dgm:prSet presAssocID="{622CA6B9-16CB-4A90-9439-DFAB16AEBE14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6A9C1E-A95B-463C-B52E-668AC3A45134}" type="presOf" srcId="{C1E0B43C-D71C-48C4-AB99-2D7C80BEF934}" destId="{9CC863C4-00B0-4B81-B8E2-046547262711}" srcOrd="0" destOrd="0" presId="urn:microsoft.com/office/officeart/2005/8/layout/vList3"/>
    <dgm:cxn modelId="{D2B2B6DB-DB93-4422-843D-AD72888F7DFA}" type="presOf" srcId="{75C68810-E6D1-485A-A4AA-B2107A1E110A}" destId="{4661635A-8324-4289-B5E6-4AAA968B0376}" srcOrd="0" destOrd="0" presId="urn:microsoft.com/office/officeart/2005/8/layout/vList3"/>
    <dgm:cxn modelId="{6E5410C3-79DD-42D1-9105-71059EF3D08E}" srcId="{75C68810-E6D1-485A-A4AA-B2107A1E110A}" destId="{5EFF14F6-C685-481C-940F-D0C8701AFCC8}" srcOrd="3" destOrd="0" parTransId="{0ED1DF98-12E1-4957-9BF0-1F91B348D314}" sibTransId="{53CCBE76-E767-4802-B15F-E1FA3EC61C78}"/>
    <dgm:cxn modelId="{EE2FA7FB-0270-4EA7-A8FA-43EDC75DDF3A}" type="presOf" srcId="{622CA6B9-16CB-4A90-9439-DFAB16AEBE14}" destId="{4535B848-53CE-4C47-9BDC-A53E98E4E036}" srcOrd="0" destOrd="0" presId="urn:microsoft.com/office/officeart/2005/8/layout/vList3"/>
    <dgm:cxn modelId="{4F75F9F7-B434-4450-95A7-1E0F4CE728D2}" srcId="{75C68810-E6D1-485A-A4AA-B2107A1E110A}" destId="{B3B1CD2C-4807-4311-A85B-503B1A8728F6}" srcOrd="1" destOrd="0" parTransId="{98A43FD9-7850-4034-9B0E-104D00AA98EB}" sibTransId="{8C0696C7-2394-45EC-8557-37A8244927A0}"/>
    <dgm:cxn modelId="{DEC33E9B-9A49-49FE-A5E9-11E46AFA85FE}" type="presOf" srcId="{B3B1CD2C-4807-4311-A85B-503B1A8728F6}" destId="{F708D7E1-7259-4173-8CC4-84EE29A8CA02}" srcOrd="0" destOrd="0" presId="urn:microsoft.com/office/officeart/2005/8/layout/vList3"/>
    <dgm:cxn modelId="{98047D3E-2E18-4A4E-AA83-E76865CB6E55}" type="presOf" srcId="{5EFF14F6-C685-481C-940F-D0C8701AFCC8}" destId="{B08A0076-8481-4A2D-A893-5996F1DBCBD2}" srcOrd="0" destOrd="0" presId="urn:microsoft.com/office/officeart/2005/8/layout/vList3"/>
    <dgm:cxn modelId="{B0E7FA9C-4E32-4F33-910E-8AA57B88EE5C}" srcId="{75C68810-E6D1-485A-A4AA-B2107A1E110A}" destId="{622CA6B9-16CB-4A90-9439-DFAB16AEBE14}" srcOrd="4" destOrd="0" parTransId="{3C747A62-7E08-4B89-A6FF-6B3F59A70A4E}" sibTransId="{E3436918-F91C-4A58-B8BB-411A592DD6CF}"/>
    <dgm:cxn modelId="{9743215F-527E-4D91-A9F1-0803536FA01D}" type="presOf" srcId="{E5EDD60B-E517-4482-BFE7-8F93997C36AF}" destId="{B87C1486-CB37-4EBB-BBBA-AAC16473CB4A}" srcOrd="0" destOrd="0" presId="urn:microsoft.com/office/officeart/2005/8/layout/vList3"/>
    <dgm:cxn modelId="{1E42F319-C5C9-4712-A0CD-177A148EEB7F}" srcId="{75C68810-E6D1-485A-A4AA-B2107A1E110A}" destId="{C1E0B43C-D71C-48C4-AB99-2D7C80BEF934}" srcOrd="2" destOrd="0" parTransId="{37FED91F-DAF7-4609-9D84-4A05D3B7502A}" sibTransId="{3620EC51-6AD9-4388-A102-48D770663B80}"/>
    <dgm:cxn modelId="{424B6BB3-7334-4724-A0A6-F67BED7E80E4}" srcId="{75C68810-E6D1-485A-A4AA-B2107A1E110A}" destId="{E5EDD60B-E517-4482-BFE7-8F93997C36AF}" srcOrd="0" destOrd="0" parTransId="{3634CFF8-FA5F-4074-BF8F-D683C7D0CC7C}" sibTransId="{5201D048-DDD7-4227-B426-98E4B633B1D8}"/>
    <dgm:cxn modelId="{76E49E21-4D11-49CD-8CFC-16F758738340}" type="presParOf" srcId="{4661635A-8324-4289-B5E6-4AAA968B0376}" destId="{4ACA455F-F217-47F4-9E90-06D1C4BF0BA1}" srcOrd="0" destOrd="0" presId="urn:microsoft.com/office/officeart/2005/8/layout/vList3"/>
    <dgm:cxn modelId="{8C306E0A-0D06-4125-9C17-09E3AF0A8902}" type="presParOf" srcId="{4ACA455F-F217-47F4-9E90-06D1C4BF0BA1}" destId="{E08E78CC-6371-49BF-B457-518A69ECA429}" srcOrd="0" destOrd="0" presId="urn:microsoft.com/office/officeart/2005/8/layout/vList3"/>
    <dgm:cxn modelId="{D06C05A7-77E2-41F4-ACF5-A97B13327DE0}" type="presParOf" srcId="{4ACA455F-F217-47F4-9E90-06D1C4BF0BA1}" destId="{B87C1486-CB37-4EBB-BBBA-AAC16473CB4A}" srcOrd="1" destOrd="0" presId="urn:microsoft.com/office/officeart/2005/8/layout/vList3"/>
    <dgm:cxn modelId="{EB2137D0-9D3F-4F0C-AEFF-C1FE00AFEA82}" type="presParOf" srcId="{4661635A-8324-4289-B5E6-4AAA968B0376}" destId="{280DEB65-16F1-4D40-9BF7-DED09779F861}" srcOrd="1" destOrd="0" presId="urn:microsoft.com/office/officeart/2005/8/layout/vList3"/>
    <dgm:cxn modelId="{54AF81D6-9C7B-4B36-A124-01DED8655DD1}" type="presParOf" srcId="{4661635A-8324-4289-B5E6-4AAA968B0376}" destId="{698366E6-2663-4DED-9C8E-6696B26D0652}" srcOrd="2" destOrd="0" presId="urn:microsoft.com/office/officeart/2005/8/layout/vList3"/>
    <dgm:cxn modelId="{B04A37DD-28B4-4EAD-B7FE-04B828249328}" type="presParOf" srcId="{698366E6-2663-4DED-9C8E-6696B26D0652}" destId="{F479898A-8B0E-4A90-AF5F-FAD19633FC12}" srcOrd="0" destOrd="0" presId="urn:microsoft.com/office/officeart/2005/8/layout/vList3"/>
    <dgm:cxn modelId="{6F59B0DC-6E29-4685-B1DB-227702C9EB7C}" type="presParOf" srcId="{698366E6-2663-4DED-9C8E-6696B26D0652}" destId="{F708D7E1-7259-4173-8CC4-84EE29A8CA02}" srcOrd="1" destOrd="0" presId="urn:microsoft.com/office/officeart/2005/8/layout/vList3"/>
    <dgm:cxn modelId="{85102604-D829-49AF-8A0A-90B335C94F7A}" type="presParOf" srcId="{4661635A-8324-4289-B5E6-4AAA968B0376}" destId="{8C4C0847-2584-4EDD-8916-95CA6119EEA1}" srcOrd="3" destOrd="0" presId="urn:microsoft.com/office/officeart/2005/8/layout/vList3"/>
    <dgm:cxn modelId="{5EA82063-D07C-4AE9-9B1E-1025E0E32542}" type="presParOf" srcId="{4661635A-8324-4289-B5E6-4AAA968B0376}" destId="{7C49EAF4-C8FE-4A7D-BB8F-CFC5532C3C95}" srcOrd="4" destOrd="0" presId="urn:microsoft.com/office/officeart/2005/8/layout/vList3"/>
    <dgm:cxn modelId="{FAB136F0-971B-45EE-9E5D-65BCB66660E4}" type="presParOf" srcId="{7C49EAF4-C8FE-4A7D-BB8F-CFC5532C3C95}" destId="{6C33233B-0626-414E-AEFD-47F542C70F0A}" srcOrd="0" destOrd="0" presId="urn:microsoft.com/office/officeart/2005/8/layout/vList3"/>
    <dgm:cxn modelId="{4F51068F-9004-4FC9-9088-A7BDDBE138FB}" type="presParOf" srcId="{7C49EAF4-C8FE-4A7D-BB8F-CFC5532C3C95}" destId="{9CC863C4-00B0-4B81-B8E2-046547262711}" srcOrd="1" destOrd="0" presId="urn:microsoft.com/office/officeart/2005/8/layout/vList3"/>
    <dgm:cxn modelId="{AD4E5F32-48C8-496E-9296-63D9616EE5C1}" type="presParOf" srcId="{4661635A-8324-4289-B5E6-4AAA968B0376}" destId="{F255C95B-6BF1-4FFF-82E4-02FAC3E6C9AC}" srcOrd="5" destOrd="0" presId="urn:microsoft.com/office/officeart/2005/8/layout/vList3"/>
    <dgm:cxn modelId="{1A415929-D3E1-4EBA-B7F1-0D0BCF75643C}" type="presParOf" srcId="{4661635A-8324-4289-B5E6-4AAA968B0376}" destId="{8F0EE325-930D-4C8E-B6F6-A5236ABBCE72}" srcOrd="6" destOrd="0" presId="urn:microsoft.com/office/officeart/2005/8/layout/vList3"/>
    <dgm:cxn modelId="{5064D452-1304-478E-812D-1F7CC3D2DE82}" type="presParOf" srcId="{8F0EE325-930D-4C8E-B6F6-A5236ABBCE72}" destId="{F0F3D5F3-8B44-4908-9F85-02FC301144CB}" srcOrd="0" destOrd="0" presId="urn:microsoft.com/office/officeart/2005/8/layout/vList3"/>
    <dgm:cxn modelId="{B7FD4CE0-843E-48E1-B964-CA161D8F19C8}" type="presParOf" srcId="{8F0EE325-930D-4C8E-B6F6-A5236ABBCE72}" destId="{B08A0076-8481-4A2D-A893-5996F1DBCBD2}" srcOrd="1" destOrd="0" presId="urn:microsoft.com/office/officeart/2005/8/layout/vList3"/>
    <dgm:cxn modelId="{FE27DA25-DE76-44DB-BE5F-FBE4CC8B3FF8}" type="presParOf" srcId="{4661635A-8324-4289-B5E6-4AAA968B0376}" destId="{D958B8C3-138B-4582-BD76-57F552187D56}" srcOrd="7" destOrd="0" presId="urn:microsoft.com/office/officeart/2005/8/layout/vList3"/>
    <dgm:cxn modelId="{957D877F-07B2-401F-B5EE-5C45CE77D485}" type="presParOf" srcId="{4661635A-8324-4289-B5E6-4AAA968B0376}" destId="{C73AF79A-B920-43B3-A0CB-91C457ACA7D5}" srcOrd="8" destOrd="0" presId="urn:microsoft.com/office/officeart/2005/8/layout/vList3"/>
    <dgm:cxn modelId="{8AE3DDE9-B1E6-4B44-8CE4-4A6503450A5C}" type="presParOf" srcId="{C73AF79A-B920-43B3-A0CB-91C457ACA7D5}" destId="{768D42F9-F2EE-45B8-B30A-72B8F84549DB}" srcOrd="0" destOrd="0" presId="urn:microsoft.com/office/officeart/2005/8/layout/vList3"/>
    <dgm:cxn modelId="{A9AF2E2D-AEDE-4095-9273-A0994EE29944}" type="presParOf" srcId="{C73AF79A-B920-43B3-A0CB-91C457ACA7D5}" destId="{4535B848-53CE-4C47-9BDC-A53E98E4E03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C68810-E6D1-485A-A4AA-B2107A1E110A}" type="doc">
      <dgm:prSet loTypeId="urn:microsoft.com/office/officeart/2005/8/layout/vList3" loCatId="list" qsTypeId="urn:microsoft.com/office/officeart/2005/8/quickstyle/simple1" qsCatId="simple" csTypeId="urn:microsoft.com/office/officeart/2005/8/colors/accent3_1" csCatId="accent3" phldr="1"/>
      <dgm:spPr/>
    </dgm:pt>
    <dgm:pt modelId="{E5EDD60B-E517-4482-BFE7-8F93997C36AF}">
      <dgm:prSet phldrT="[Текст]" custT="1"/>
      <dgm:spPr/>
      <dgm:t>
        <a:bodyPr/>
        <a:lstStyle/>
        <a:p>
          <a:r>
            <a:rPr lang="ru-RU" sz="1200" dirty="0" smtClean="0">
              <a:latin typeface="Book Antiqua" panose="02040602050305030304" pitchFamily="18" charset="0"/>
            </a:rPr>
            <a:t>Доля студентов, поступивших на обучение по программам магистратуры и имеющих высшее образование, полученное в других образовательных организациях высшего образования, должно составить не менее 30% от общего числа поступивших в магистратуру</a:t>
          </a:r>
          <a:endParaRPr lang="ru-RU" sz="1200" dirty="0">
            <a:latin typeface="Book Antiqua" panose="02040602050305030304" pitchFamily="18" charset="0"/>
          </a:endParaRPr>
        </a:p>
      </dgm:t>
    </dgm:pt>
    <dgm:pt modelId="{3634CFF8-FA5F-4074-BF8F-D683C7D0CC7C}" type="parTrans" cxnId="{424B6BB3-7334-4724-A0A6-F67BED7E80E4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5201D048-DDD7-4227-B426-98E4B633B1D8}" type="sibTrans" cxnId="{424B6BB3-7334-4724-A0A6-F67BED7E80E4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23479214-9408-492A-A981-F8F6DD72370F}">
      <dgm:prSet custT="1"/>
      <dgm:spPr/>
      <dgm:t>
        <a:bodyPr/>
        <a:lstStyle/>
        <a:p>
          <a:r>
            <a:rPr lang="ru-RU" sz="1200" dirty="0" smtClean="0">
              <a:latin typeface="Book Antiqua" panose="02040602050305030304" pitchFamily="18" charset="0"/>
            </a:rPr>
            <a:t>Общий конкурс по университету при приеме на обучение по программам магистратуры должно составить не менее 3 человек на место</a:t>
          </a:r>
          <a:endParaRPr lang="ru-RU" sz="1200" dirty="0">
            <a:latin typeface="Book Antiqua" panose="02040602050305030304" pitchFamily="18" charset="0"/>
          </a:endParaRPr>
        </a:p>
      </dgm:t>
    </dgm:pt>
    <dgm:pt modelId="{9C94E31A-4CDF-4179-A491-7647D510CAA7}" type="parTrans" cxnId="{DC0368DE-294C-43AA-A9CC-A98E4252B5DA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D2D0F187-D1FF-4396-BA7D-64B856765530}" type="sibTrans" cxnId="{DC0368DE-294C-43AA-A9CC-A98E4252B5DA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06F8EC0F-41B3-4645-A781-DF9A9E1957A9}">
      <dgm:prSet custT="1"/>
      <dgm:spPr/>
      <dgm:t>
        <a:bodyPr/>
        <a:lstStyle/>
        <a:p>
          <a:r>
            <a:rPr lang="ru-RU" sz="1200" dirty="0" smtClean="0">
              <a:latin typeface="Book Antiqua" panose="02040602050305030304" pitchFamily="18" charset="0"/>
            </a:rPr>
            <a:t>Не менее 40% выпускников по программам аспирантуры защищают диссертации на соискание ученой степени кандидата наук (или ее зарубежных аналогов) не позднее года с момента завершения обучения</a:t>
          </a:r>
        </a:p>
      </dgm:t>
    </dgm:pt>
    <dgm:pt modelId="{EE468ED1-CE79-4158-8E95-A8FEE7F81C45}" type="parTrans" cxnId="{69FCE8A4-2731-4664-8FF5-992D5442ECF4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04EE4C3A-6A4C-4D82-B30B-A48A326056FB}" type="sibTrans" cxnId="{69FCE8A4-2731-4664-8FF5-992D5442ECF4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38CA3C85-274F-4C19-97AA-DFF5EBA019C0}">
      <dgm:prSet custT="1"/>
      <dgm:spPr/>
      <dgm:t>
        <a:bodyPr/>
        <a:lstStyle/>
        <a:p>
          <a:r>
            <a:rPr lang="ru-RU" sz="1200" dirty="0" smtClean="0">
              <a:latin typeface="Book Antiqua" panose="02040602050305030304" pitchFamily="18" charset="0"/>
            </a:rPr>
            <a:t>Вовлечение общественно-деловых объединений и представителей работодателей в управление образовательной организацией, в т.ч. через представительство в коллегиальных органах управления</a:t>
          </a:r>
        </a:p>
      </dgm:t>
    </dgm:pt>
    <dgm:pt modelId="{D923388E-7230-431C-BBAF-E8E87E870D69}" type="parTrans" cxnId="{3FC37475-0F48-4A83-B3EB-F3A3622257F8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2E449733-0093-4831-9EA5-389B2287BF28}" type="sibTrans" cxnId="{3FC37475-0F48-4A83-B3EB-F3A3622257F8}">
      <dgm:prSet/>
      <dgm:spPr/>
      <dgm:t>
        <a:bodyPr/>
        <a:lstStyle/>
        <a:p>
          <a:endParaRPr lang="ru-RU" sz="1200">
            <a:latin typeface="Book Antiqua" panose="02040602050305030304" pitchFamily="18" charset="0"/>
          </a:endParaRPr>
        </a:p>
      </dgm:t>
    </dgm:pt>
    <dgm:pt modelId="{4661635A-8324-4289-B5E6-4AAA968B0376}" type="pres">
      <dgm:prSet presAssocID="{75C68810-E6D1-485A-A4AA-B2107A1E110A}" presName="linearFlow" presStyleCnt="0">
        <dgm:presLayoutVars>
          <dgm:dir/>
          <dgm:resizeHandles val="exact"/>
        </dgm:presLayoutVars>
      </dgm:prSet>
      <dgm:spPr/>
    </dgm:pt>
    <dgm:pt modelId="{4ACA455F-F217-47F4-9E90-06D1C4BF0BA1}" type="pres">
      <dgm:prSet presAssocID="{E5EDD60B-E517-4482-BFE7-8F93997C36AF}" presName="composite" presStyleCnt="0"/>
      <dgm:spPr/>
    </dgm:pt>
    <dgm:pt modelId="{E08E78CC-6371-49BF-B457-518A69ECA429}" type="pres">
      <dgm:prSet presAssocID="{E5EDD60B-E517-4482-BFE7-8F93997C36AF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B87C1486-CB37-4EBB-BBBA-AAC16473CB4A}" type="pres">
      <dgm:prSet presAssocID="{E5EDD60B-E517-4482-BFE7-8F93997C36AF}" presName="txShp" presStyleLbl="node1" presStyleIdx="0" presStyleCnt="4" custFlipVert="1" custScaleY="88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0DEB65-16F1-4D40-9BF7-DED09779F861}" type="pres">
      <dgm:prSet presAssocID="{5201D048-DDD7-4227-B426-98E4B633B1D8}" presName="spacing" presStyleCnt="0"/>
      <dgm:spPr/>
    </dgm:pt>
    <dgm:pt modelId="{E92C52B9-AECE-4432-8A90-1FE97B1DCB9B}" type="pres">
      <dgm:prSet presAssocID="{23479214-9408-492A-A981-F8F6DD72370F}" presName="composite" presStyleCnt="0"/>
      <dgm:spPr/>
    </dgm:pt>
    <dgm:pt modelId="{2130665E-D0C4-40F2-B1CC-C0949AB8AC2D}" type="pres">
      <dgm:prSet presAssocID="{23479214-9408-492A-A981-F8F6DD72370F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583B2D04-53A2-4069-A3E5-B17F8BF92C73}" type="pres">
      <dgm:prSet presAssocID="{23479214-9408-492A-A981-F8F6DD72370F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981D3E-192C-4EEF-968B-A5C73B1B17F5}" type="pres">
      <dgm:prSet presAssocID="{D2D0F187-D1FF-4396-BA7D-64B856765530}" presName="spacing" presStyleCnt="0"/>
      <dgm:spPr/>
    </dgm:pt>
    <dgm:pt modelId="{87B80516-C07E-4F3E-B5C5-6BF267891E25}" type="pres">
      <dgm:prSet presAssocID="{06F8EC0F-41B3-4645-A781-DF9A9E1957A9}" presName="composite" presStyleCnt="0"/>
      <dgm:spPr/>
    </dgm:pt>
    <dgm:pt modelId="{A75F32E4-C9C3-4E0A-BF59-CAD3172CD6D4}" type="pres">
      <dgm:prSet presAssocID="{06F8EC0F-41B3-4645-A781-DF9A9E1957A9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2770938F-A685-4883-BBA4-90B592AFEB6F}" type="pres">
      <dgm:prSet presAssocID="{06F8EC0F-41B3-4645-A781-DF9A9E1957A9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0F5330-F8EE-49EA-83DE-56C1A77C2D51}" type="pres">
      <dgm:prSet presAssocID="{04EE4C3A-6A4C-4D82-B30B-A48A326056FB}" presName="spacing" presStyleCnt="0"/>
      <dgm:spPr/>
    </dgm:pt>
    <dgm:pt modelId="{B4E054E2-C25D-4EAE-87BD-1485750112EE}" type="pres">
      <dgm:prSet presAssocID="{38CA3C85-274F-4C19-97AA-DFF5EBA019C0}" presName="composite" presStyleCnt="0"/>
      <dgm:spPr/>
    </dgm:pt>
    <dgm:pt modelId="{45C4CC04-3AC7-44DC-B11D-4BF3B0833805}" type="pres">
      <dgm:prSet presAssocID="{38CA3C85-274F-4C19-97AA-DFF5EBA019C0}" presName="imgShp" presStyleLbl="fgImgPlace1" presStyleIdx="3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F40CE7BF-470E-4345-8358-59739C5A114F}" type="pres">
      <dgm:prSet presAssocID="{38CA3C85-274F-4C19-97AA-DFF5EBA019C0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4B6BB3-7334-4724-A0A6-F67BED7E80E4}" srcId="{75C68810-E6D1-485A-A4AA-B2107A1E110A}" destId="{E5EDD60B-E517-4482-BFE7-8F93997C36AF}" srcOrd="0" destOrd="0" parTransId="{3634CFF8-FA5F-4074-BF8F-D683C7D0CC7C}" sibTransId="{5201D048-DDD7-4227-B426-98E4B633B1D8}"/>
    <dgm:cxn modelId="{21F5E305-9B47-4D8A-86EB-5F55BF40669F}" type="presOf" srcId="{23479214-9408-492A-A981-F8F6DD72370F}" destId="{583B2D04-53A2-4069-A3E5-B17F8BF92C73}" srcOrd="0" destOrd="0" presId="urn:microsoft.com/office/officeart/2005/8/layout/vList3"/>
    <dgm:cxn modelId="{DC0368DE-294C-43AA-A9CC-A98E4252B5DA}" srcId="{75C68810-E6D1-485A-A4AA-B2107A1E110A}" destId="{23479214-9408-492A-A981-F8F6DD72370F}" srcOrd="1" destOrd="0" parTransId="{9C94E31A-4CDF-4179-A491-7647D510CAA7}" sibTransId="{D2D0F187-D1FF-4396-BA7D-64B856765530}"/>
    <dgm:cxn modelId="{41C4C99E-EEEB-48D5-874E-C97E22F87CFB}" type="presOf" srcId="{06F8EC0F-41B3-4645-A781-DF9A9E1957A9}" destId="{2770938F-A685-4883-BBA4-90B592AFEB6F}" srcOrd="0" destOrd="0" presId="urn:microsoft.com/office/officeart/2005/8/layout/vList3"/>
    <dgm:cxn modelId="{69FCE8A4-2731-4664-8FF5-992D5442ECF4}" srcId="{75C68810-E6D1-485A-A4AA-B2107A1E110A}" destId="{06F8EC0F-41B3-4645-A781-DF9A9E1957A9}" srcOrd="2" destOrd="0" parTransId="{EE468ED1-CE79-4158-8E95-A8FEE7F81C45}" sibTransId="{04EE4C3A-6A4C-4D82-B30B-A48A326056FB}"/>
    <dgm:cxn modelId="{9743215F-527E-4D91-A9F1-0803536FA01D}" type="presOf" srcId="{E5EDD60B-E517-4482-BFE7-8F93997C36AF}" destId="{B87C1486-CB37-4EBB-BBBA-AAC16473CB4A}" srcOrd="0" destOrd="0" presId="urn:microsoft.com/office/officeart/2005/8/layout/vList3"/>
    <dgm:cxn modelId="{D2B2B6DB-DB93-4422-843D-AD72888F7DFA}" type="presOf" srcId="{75C68810-E6D1-485A-A4AA-B2107A1E110A}" destId="{4661635A-8324-4289-B5E6-4AAA968B0376}" srcOrd="0" destOrd="0" presId="urn:microsoft.com/office/officeart/2005/8/layout/vList3"/>
    <dgm:cxn modelId="{71DD5244-75A3-4522-9DD6-8F11E845BA8F}" type="presOf" srcId="{38CA3C85-274F-4C19-97AA-DFF5EBA019C0}" destId="{F40CE7BF-470E-4345-8358-59739C5A114F}" srcOrd="0" destOrd="0" presId="urn:microsoft.com/office/officeart/2005/8/layout/vList3"/>
    <dgm:cxn modelId="{3FC37475-0F48-4A83-B3EB-F3A3622257F8}" srcId="{75C68810-E6D1-485A-A4AA-B2107A1E110A}" destId="{38CA3C85-274F-4C19-97AA-DFF5EBA019C0}" srcOrd="3" destOrd="0" parTransId="{D923388E-7230-431C-BBAF-E8E87E870D69}" sibTransId="{2E449733-0093-4831-9EA5-389B2287BF28}"/>
    <dgm:cxn modelId="{76E49E21-4D11-49CD-8CFC-16F758738340}" type="presParOf" srcId="{4661635A-8324-4289-B5E6-4AAA968B0376}" destId="{4ACA455F-F217-47F4-9E90-06D1C4BF0BA1}" srcOrd="0" destOrd="0" presId="urn:microsoft.com/office/officeart/2005/8/layout/vList3"/>
    <dgm:cxn modelId="{8C306E0A-0D06-4125-9C17-09E3AF0A8902}" type="presParOf" srcId="{4ACA455F-F217-47F4-9E90-06D1C4BF0BA1}" destId="{E08E78CC-6371-49BF-B457-518A69ECA429}" srcOrd="0" destOrd="0" presId="urn:microsoft.com/office/officeart/2005/8/layout/vList3"/>
    <dgm:cxn modelId="{D06C05A7-77E2-41F4-ACF5-A97B13327DE0}" type="presParOf" srcId="{4ACA455F-F217-47F4-9E90-06D1C4BF0BA1}" destId="{B87C1486-CB37-4EBB-BBBA-AAC16473CB4A}" srcOrd="1" destOrd="0" presId="urn:microsoft.com/office/officeart/2005/8/layout/vList3"/>
    <dgm:cxn modelId="{EB2137D0-9D3F-4F0C-AEFF-C1FE00AFEA82}" type="presParOf" srcId="{4661635A-8324-4289-B5E6-4AAA968B0376}" destId="{280DEB65-16F1-4D40-9BF7-DED09779F861}" srcOrd="1" destOrd="0" presId="urn:microsoft.com/office/officeart/2005/8/layout/vList3"/>
    <dgm:cxn modelId="{CA9797CB-68AB-47AD-9C19-3D04E6F7E0CD}" type="presParOf" srcId="{4661635A-8324-4289-B5E6-4AAA968B0376}" destId="{E92C52B9-AECE-4432-8A90-1FE97B1DCB9B}" srcOrd="2" destOrd="0" presId="urn:microsoft.com/office/officeart/2005/8/layout/vList3"/>
    <dgm:cxn modelId="{CF2DFB19-E1D2-407F-A21C-ED2520CFFCB9}" type="presParOf" srcId="{E92C52B9-AECE-4432-8A90-1FE97B1DCB9B}" destId="{2130665E-D0C4-40F2-B1CC-C0949AB8AC2D}" srcOrd="0" destOrd="0" presId="urn:microsoft.com/office/officeart/2005/8/layout/vList3"/>
    <dgm:cxn modelId="{B6FB6A88-8B7C-441C-B52E-B0410099A615}" type="presParOf" srcId="{E92C52B9-AECE-4432-8A90-1FE97B1DCB9B}" destId="{583B2D04-53A2-4069-A3E5-B17F8BF92C73}" srcOrd="1" destOrd="0" presId="urn:microsoft.com/office/officeart/2005/8/layout/vList3"/>
    <dgm:cxn modelId="{76957DFA-D377-413B-A4C2-A624F4F4FCD1}" type="presParOf" srcId="{4661635A-8324-4289-B5E6-4AAA968B0376}" destId="{E9981D3E-192C-4EEF-968B-A5C73B1B17F5}" srcOrd="3" destOrd="0" presId="urn:microsoft.com/office/officeart/2005/8/layout/vList3"/>
    <dgm:cxn modelId="{0A1EC334-0AE6-4FE0-A8A4-5156363E339F}" type="presParOf" srcId="{4661635A-8324-4289-B5E6-4AAA968B0376}" destId="{87B80516-C07E-4F3E-B5C5-6BF267891E25}" srcOrd="4" destOrd="0" presId="urn:microsoft.com/office/officeart/2005/8/layout/vList3"/>
    <dgm:cxn modelId="{68BD7853-6D41-4D07-8D6A-9951298E083B}" type="presParOf" srcId="{87B80516-C07E-4F3E-B5C5-6BF267891E25}" destId="{A75F32E4-C9C3-4E0A-BF59-CAD3172CD6D4}" srcOrd="0" destOrd="0" presId="urn:microsoft.com/office/officeart/2005/8/layout/vList3"/>
    <dgm:cxn modelId="{B33A38FA-9839-4226-AF0B-DA2B69D4D281}" type="presParOf" srcId="{87B80516-C07E-4F3E-B5C5-6BF267891E25}" destId="{2770938F-A685-4883-BBA4-90B592AFEB6F}" srcOrd="1" destOrd="0" presId="urn:microsoft.com/office/officeart/2005/8/layout/vList3"/>
    <dgm:cxn modelId="{5998A01B-4E0B-469D-BC87-B04F4B26FA8F}" type="presParOf" srcId="{4661635A-8324-4289-B5E6-4AAA968B0376}" destId="{CE0F5330-F8EE-49EA-83DE-56C1A77C2D51}" srcOrd="5" destOrd="0" presId="urn:microsoft.com/office/officeart/2005/8/layout/vList3"/>
    <dgm:cxn modelId="{7FB35F92-6436-4B5F-9C2E-19D1CAFF564E}" type="presParOf" srcId="{4661635A-8324-4289-B5E6-4AAA968B0376}" destId="{B4E054E2-C25D-4EAE-87BD-1485750112EE}" srcOrd="6" destOrd="0" presId="urn:microsoft.com/office/officeart/2005/8/layout/vList3"/>
    <dgm:cxn modelId="{473F0C71-DCB9-4003-9B64-CAC1A2B7E586}" type="presParOf" srcId="{B4E054E2-C25D-4EAE-87BD-1485750112EE}" destId="{45C4CC04-3AC7-44DC-B11D-4BF3B0833805}" srcOrd="0" destOrd="0" presId="urn:microsoft.com/office/officeart/2005/8/layout/vList3"/>
    <dgm:cxn modelId="{43343D0E-6FB1-4739-B6FF-98A94EFF90C3}" type="presParOf" srcId="{B4E054E2-C25D-4EAE-87BD-1485750112EE}" destId="{F40CE7BF-470E-4345-8358-59739C5A114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C1486-CB37-4EBB-BBBA-AAC16473CB4A}">
      <dsp:nvSpPr>
        <dsp:cNvPr id="0" name=""/>
        <dsp:cNvSpPr/>
      </dsp:nvSpPr>
      <dsp:spPr>
        <a:xfrm rot="10800000" flipV="1">
          <a:off x="1403310" y="30779"/>
          <a:ext cx="5056238" cy="55260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593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  <a:latin typeface="Book Antiqua" panose="02040602050305030304" pitchFamily="18" charset="0"/>
            </a:rPr>
            <a:t>Вхождение не менее двух лет  подряд в топ-1000 глобальных институциональных рейтингов</a:t>
          </a:r>
          <a:endParaRPr lang="ru-RU" sz="1400" kern="1200" dirty="0">
            <a:solidFill>
              <a:srgbClr val="FF0000"/>
            </a:solidFill>
            <a:latin typeface="Book Antiqua" panose="02040602050305030304" pitchFamily="18" charset="0"/>
          </a:endParaRPr>
        </a:p>
      </dsp:txBody>
      <dsp:txXfrm rot="10800000">
        <a:off x="1541460" y="30779"/>
        <a:ext cx="4918088" cy="552601"/>
      </dsp:txXfrm>
    </dsp:sp>
    <dsp:sp modelId="{E08E78CC-6371-49BF-B457-518A69ECA429}">
      <dsp:nvSpPr>
        <dsp:cNvPr id="0" name=""/>
        <dsp:cNvSpPr/>
      </dsp:nvSpPr>
      <dsp:spPr>
        <a:xfrm>
          <a:off x="1117322" y="1171"/>
          <a:ext cx="624966" cy="62496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8D7E1-7259-4173-8CC4-84EE29A8CA02}">
      <dsp:nvSpPr>
        <dsp:cNvPr id="0" name=""/>
        <dsp:cNvSpPr/>
      </dsp:nvSpPr>
      <dsp:spPr>
        <a:xfrm rot="10800000">
          <a:off x="1429805" y="812695"/>
          <a:ext cx="5056238" cy="62496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593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  <a:latin typeface="Book Antiqua" panose="02040602050305030304" pitchFamily="18" charset="0"/>
            </a:rPr>
            <a:t>Вхождение не менее двух лет подряд в топ-200 как минимум одного предметного или отраслевого глобального рейтинга</a:t>
          </a:r>
          <a:endParaRPr lang="ru-RU" sz="1400" kern="1200" dirty="0">
            <a:solidFill>
              <a:srgbClr val="FF0000"/>
            </a:solidFill>
            <a:latin typeface="Book Antiqua" panose="02040602050305030304" pitchFamily="18" charset="0"/>
          </a:endParaRPr>
        </a:p>
      </dsp:txBody>
      <dsp:txXfrm rot="10800000">
        <a:off x="1586046" y="812695"/>
        <a:ext cx="4899997" cy="624966"/>
      </dsp:txXfrm>
    </dsp:sp>
    <dsp:sp modelId="{F479898A-8B0E-4A90-AF5F-FAD19633FC12}">
      <dsp:nvSpPr>
        <dsp:cNvPr id="0" name=""/>
        <dsp:cNvSpPr/>
      </dsp:nvSpPr>
      <dsp:spPr>
        <a:xfrm>
          <a:off x="1117322" y="812695"/>
          <a:ext cx="624966" cy="62496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863C4-00B0-4B81-B8E2-046547262711}">
      <dsp:nvSpPr>
        <dsp:cNvPr id="0" name=""/>
        <dsp:cNvSpPr/>
      </dsp:nvSpPr>
      <dsp:spPr>
        <a:xfrm rot="10800000">
          <a:off x="1429805" y="1624219"/>
          <a:ext cx="5056238" cy="72433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593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Book Antiqua" panose="02040602050305030304" pitchFamily="18" charset="0"/>
            </a:rPr>
            <a:t>Размещение не менее 10 открытых онлайн-курсов на международных платформах онлайн-образования с общим числом слушателей по каждому курсу не менее 5000 не менее чем из 5 стран</a:t>
          </a:r>
          <a:endParaRPr lang="ru-RU" sz="1200" kern="1200" dirty="0">
            <a:latin typeface="Book Antiqua" panose="02040602050305030304" pitchFamily="18" charset="0"/>
          </a:endParaRPr>
        </a:p>
      </dsp:txBody>
      <dsp:txXfrm rot="10800000">
        <a:off x="1610887" y="1624219"/>
        <a:ext cx="4875156" cy="724330"/>
      </dsp:txXfrm>
    </dsp:sp>
    <dsp:sp modelId="{6C33233B-0626-414E-AEFD-47F542C70F0A}">
      <dsp:nvSpPr>
        <dsp:cNvPr id="0" name=""/>
        <dsp:cNvSpPr/>
      </dsp:nvSpPr>
      <dsp:spPr>
        <a:xfrm>
          <a:off x="1117322" y="1673901"/>
          <a:ext cx="624966" cy="62496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0076-8481-4A2D-A893-5996F1DBCBD2}">
      <dsp:nvSpPr>
        <dsp:cNvPr id="0" name=""/>
        <dsp:cNvSpPr/>
      </dsp:nvSpPr>
      <dsp:spPr>
        <a:xfrm rot="10800000">
          <a:off x="1429805" y="2535106"/>
          <a:ext cx="5056238" cy="62496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593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Book Antiqua" panose="02040602050305030304" pitchFamily="18" charset="0"/>
            </a:rPr>
            <a:t>Доля научно-педагогических работников в возрасте до 35 лет должна составить не менее 20% от общего числа                             научно-педагогических работников</a:t>
          </a:r>
          <a:endParaRPr lang="ru-RU" sz="1200" kern="1200" dirty="0">
            <a:latin typeface="Book Antiqua" panose="02040602050305030304" pitchFamily="18" charset="0"/>
          </a:endParaRPr>
        </a:p>
      </dsp:txBody>
      <dsp:txXfrm rot="10800000">
        <a:off x="1586046" y="2535106"/>
        <a:ext cx="4899997" cy="624966"/>
      </dsp:txXfrm>
    </dsp:sp>
    <dsp:sp modelId="{F0F3D5F3-8B44-4908-9F85-02FC301144CB}">
      <dsp:nvSpPr>
        <dsp:cNvPr id="0" name=""/>
        <dsp:cNvSpPr/>
      </dsp:nvSpPr>
      <dsp:spPr>
        <a:xfrm>
          <a:off x="1117322" y="2535106"/>
          <a:ext cx="624966" cy="62496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35B848-53CE-4C47-9BDC-A53E98E4E036}">
      <dsp:nvSpPr>
        <dsp:cNvPr id="0" name=""/>
        <dsp:cNvSpPr/>
      </dsp:nvSpPr>
      <dsp:spPr>
        <a:xfrm rot="10800000">
          <a:off x="1429805" y="3346630"/>
          <a:ext cx="5056238" cy="62496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593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Book Antiqua" panose="02040602050305030304" pitchFamily="18" charset="0"/>
            </a:rPr>
            <a:t>Должен быть сформирован фонд целевого капитала</a:t>
          </a:r>
          <a:endParaRPr lang="ru-RU" sz="1200" kern="1200" dirty="0">
            <a:latin typeface="Book Antiqua" panose="02040602050305030304" pitchFamily="18" charset="0"/>
          </a:endParaRPr>
        </a:p>
      </dsp:txBody>
      <dsp:txXfrm rot="10800000">
        <a:off x="1586046" y="3346630"/>
        <a:ext cx="4899997" cy="624966"/>
      </dsp:txXfrm>
    </dsp:sp>
    <dsp:sp modelId="{768D42F9-F2EE-45B8-B30A-72B8F84549DB}">
      <dsp:nvSpPr>
        <dsp:cNvPr id="0" name=""/>
        <dsp:cNvSpPr/>
      </dsp:nvSpPr>
      <dsp:spPr>
        <a:xfrm>
          <a:off x="1117322" y="3346630"/>
          <a:ext cx="624966" cy="62496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C1486-CB37-4EBB-BBBA-AAC16473CB4A}">
      <dsp:nvSpPr>
        <dsp:cNvPr id="0" name=""/>
        <dsp:cNvSpPr/>
      </dsp:nvSpPr>
      <dsp:spPr>
        <a:xfrm rot="10800000" flipV="1">
          <a:off x="1650383" y="47225"/>
          <a:ext cx="5746915" cy="71745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80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Book Antiqua" panose="02040602050305030304" pitchFamily="18" charset="0"/>
            </a:rPr>
            <a:t>Доля студентов, поступивших на обучение по программам магистратуры и имеющих высшее образование, полученное в других образовательных организациях высшего образования, должно составить не менее 30% от общего числа поступивших в магистратуру</a:t>
          </a:r>
          <a:endParaRPr lang="ru-RU" sz="1200" kern="1200" dirty="0">
            <a:latin typeface="Book Antiqua" panose="02040602050305030304" pitchFamily="18" charset="0"/>
          </a:endParaRPr>
        </a:p>
      </dsp:txBody>
      <dsp:txXfrm rot="10800000">
        <a:off x="1829747" y="47225"/>
        <a:ext cx="5567551" cy="717456"/>
      </dsp:txXfrm>
    </dsp:sp>
    <dsp:sp modelId="{E08E78CC-6371-49BF-B457-518A69ECA429}">
      <dsp:nvSpPr>
        <dsp:cNvPr id="0" name=""/>
        <dsp:cNvSpPr/>
      </dsp:nvSpPr>
      <dsp:spPr>
        <a:xfrm>
          <a:off x="1244679" y="248"/>
          <a:ext cx="811409" cy="81140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3B2D04-53A2-4069-A3E5-B17F8BF92C73}">
      <dsp:nvSpPr>
        <dsp:cNvPr id="0" name=""/>
        <dsp:cNvSpPr/>
      </dsp:nvSpPr>
      <dsp:spPr>
        <a:xfrm rot="10800000">
          <a:off x="1650383" y="1053869"/>
          <a:ext cx="5746915" cy="8114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80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Book Antiqua" panose="02040602050305030304" pitchFamily="18" charset="0"/>
            </a:rPr>
            <a:t>Общий конкурс по университету при приеме на обучение по программам магистратуры должно составить не менее 3 человек на место</a:t>
          </a:r>
          <a:endParaRPr lang="ru-RU" sz="1200" kern="1200" dirty="0">
            <a:latin typeface="Book Antiqua" panose="02040602050305030304" pitchFamily="18" charset="0"/>
          </a:endParaRPr>
        </a:p>
      </dsp:txBody>
      <dsp:txXfrm rot="10800000">
        <a:off x="1853235" y="1053869"/>
        <a:ext cx="5544063" cy="811409"/>
      </dsp:txXfrm>
    </dsp:sp>
    <dsp:sp modelId="{2130665E-D0C4-40F2-B1CC-C0949AB8AC2D}">
      <dsp:nvSpPr>
        <dsp:cNvPr id="0" name=""/>
        <dsp:cNvSpPr/>
      </dsp:nvSpPr>
      <dsp:spPr>
        <a:xfrm>
          <a:off x="1244679" y="1053869"/>
          <a:ext cx="811409" cy="81140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0938F-A685-4883-BBA4-90B592AFEB6F}">
      <dsp:nvSpPr>
        <dsp:cNvPr id="0" name=""/>
        <dsp:cNvSpPr/>
      </dsp:nvSpPr>
      <dsp:spPr>
        <a:xfrm rot="10800000">
          <a:off x="1650383" y="2107490"/>
          <a:ext cx="5746915" cy="8114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80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Book Antiqua" panose="02040602050305030304" pitchFamily="18" charset="0"/>
            </a:rPr>
            <a:t>Не менее 40% выпускников по программам аспирантуры защищают диссертации на соискание ученой степени кандидата наук (или ее зарубежных аналогов) не позднее года с момента завершения обучения</a:t>
          </a:r>
        </a:p>
      </dsp:txBody>
      <dsp:txXfrm rot="10800000">
        <a:off x="1853235" y="2107490"/>
        <a:ext cx="5544063" cy="811409"/>
      </dsp:txXfrm>
    </dsp:sp>
    <dsp:sp modelId="{A75F32E4-C9C3-4E0A-BF59-CAD3172CD6D4}">
      <dsp:nvSpPr>
        <dsp:cNvPr id="0" name=""/>
        <dsp:cNvSpPr/>
      </dsp:nvSpPr>
      <dsp:spPr>
        <a:xfrm>
          <a:off x="1244679" y="2107490"/>
          <a:ext cx="811409" cy="81140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CE7BF-470E-4345-8358-59739C5A114F}">
      <dsp:nvSpPr>
        <dsp:cNvPr id="0" name=""/>
        <dsp:cNvSpPr/>
      </dsp:nvSpPr>
      <dsp:spPr>
        <a:xfrm rot="10800000">
          <a:off x="1650383" y="3161111"/>
          <a:ext cx="5746915" cy="8114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80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Book Antiqua" panose="02040602050305030304" pitchFamily="18" charset="0"/>
            </a:rPr>
            <a:t>Вовлечение общественно-деловых объединений и представителей работодателей в управление образовательной организацией, в т.ч. через представительство в коллегиальных органах управления</a:t>
          </a:r>
        </a:p>
      </dsp:txBody>
      <dsp:txXfrm rot="10800000">
        <a:off x="1853235" y="3161111"/>
        <a:ext cx="5544063" cy="811409"/>
      </dsp:txXfrm>
    </dsp:sp>
    <dsp:sp modelId="{45C4CC04-3AC7-44DC-B11D-4BF3B0833805}">
      <dsp:nvSpPr>
        <dsp:cNvPr id="0" name=""/>
        <dsp:cNvSpPr/>
      </dsp:nvSpPr>
      <dsp:spPr>
        <a:xfrm>
          <a:off x="1244679" y="3161111"/>
          <a:ext cx="811409" cy="81140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30527-64E8-42C1-A405-A211CABCD3E6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D927F-2192-4608-BC81-1BA6417B3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23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17EA5-0016-47F0-8E73-FAAB278422D7}" type="datetime1">
              <a:rPr lang="ru-RU" smtClean="0"/>
              <a:t>14.06.2019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0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4C95-C6B8-4F79-859D-84C3301107DB}" type="datetime1">
              <a:rPr lang="ru-RU" smtClean="0"/>
              <a:t>14.06.2019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3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FF9E-66BB-4228-8CB1-3DD05D18113E}" type="datetime1">
              <a:rPr lang="ru-RU" smtClean="0"/>
              <a:t>14.06.2019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4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3BE-AD29-48EF-A03F-C726C1EBE07B}" type="datetime1">
              <a:rPr lang="ru-RU" smtClean="0"/>
              <a:t>14.06.2019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30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6072-D6D1-4433-85A4-750E7D7CDC93}" type="datetime1">
              <a:rPr lang="ru-RU" smtClean="0"/>
              <a:t>14.06.2019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0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83D0-B93C-4126-9181-92830EE8DA17}" type="datetime1">
              <a:rPr lang="ru-RU" smtClean="0"/>
              <a:t>14.06.2019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7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B6DDD-5617-476F-8406-EFA6173237B5}" type="datetime1">
              <a:rPr lang="ru-RU" smtClean="0"/>
              <a:t>14.06.2019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59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57C0-E51D-4D9C-828F-1F563E1F0F4B}" type="datetime1">
              <a:rPr lang="ru-RU" smtClean="0"/>
              <a:t>14.06.2019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869A-74B0-46B8-8137-ED0D13FB4B32}" type="datetime1">
              <a:rPr lang="ru-RU" smtClean="0"/>
              <a:t>14.06.2019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1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763D-E5F5-46F8-8C5A-720006C4D6ED}" type="datetime1">
              <a:rPr lang="ru-RU" smtClean="0"/>
              <a:t>14.06.2019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7A25-FA20-46B8-83F1-E817DEE45845}" type="datetime1">
              <a:rPr lang="ru-RU" smtClean="0"/>
              <a:t>14.06.2019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56ABB-EE1C-4704-A9A8-04072D1BBCD6}" type="datetime1">
              <a:rPr lang="ru-RU" smtClean="0"/>
              <a:t>14.06.2019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311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93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54977" y="186229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0776" y="1975335"/>
            <a:ext cx="9262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Book Antiqua" panose="02040602050305030304" pitchFamily="18" charset="0"/>
              </a:rPr>
              <a:t>О результатах Финуниверситета </a:t>
            </a:r>
            <a:endParaRPr lang="ru-RU" sz="4000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в </a:t>
            </a:r>
            <a:r>
              <a:rPr lang="ru-RU" sz="40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российских рейтингах вузов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173" y="513002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flipV="1">
            <a:off x="2022763" y="3688333"/>
            <a:ext cx="7248698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022763" y="6267455"/>
            <a:ext cx="5541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Июнь  2019 </a:t>
            </a: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г.</a:t>
            </a:r>
            <a:endParaRPr lang="ru-RU" sz="20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6530" y="4127239"/>
            <a:ext cx="6431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Директор по стратегическому развитию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Оборский Алексей Юрьевич</a:t>
            </a:r>
            <a:endParaRPr lang="ru-RU" sz="24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-1" y="502907"/>
            <a:ext cx="8719795" cy="4917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988654" y="571831"/>
            <a:ext cx="963303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7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Глобальная конкурентоспособность: цели и задачи, поставленные нацпроектом</a:t>
            </a:r>
            <a:endParaRPr lang="ru-RU" sz="17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9317" y="5070595"/>
            <a:ext cx="11071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latin typeface="Book Antiqua" panose="02040602050305030304" pitchFamily="18" charset="0"/>
              </a:rPr>
              <a:t>Цель </a:t>
            </a:r>
            <a:r>
              <a:rPr lang="ru-RU" dirty="0">
                <a:latin typeface="Book Antiqua" panose="02040602050305030304" pitchFamily="18" charset="0"/>
              </a:rPr>
              <a:t>нацпроекта </a:t>
            </a:r>
            <a:r>
              <a:rPr lang="ru-RU" dirty="0" smtClean="0">
                <a:latin typeface="Book Antiqua" panose="02040602050305030304" pitchFamily="18" charset="0"/>
              </a:rPr>
              <a:t>– </a:t>
            </a:r>
            <a:r>
              <a:rPr lang="ru-RU" u="sng" dirty="0" smtClean="0">
                <a:latin typeface="Book Antiqua" panose="02040602050305030304" pitchFamily="18" charset="0"/>
              </a:rPr>
              <a:t>обеспечение </a:t>
            </a:r>
            <a:r>
              <a:rPr lang="ru-RU" u="sng" dirty="0">
                <a:latin typeface="Book Antiqua" panose="02040602050305030304" pitchFamily="18" charset="0"/>
              </a:rPr>
              <a:t>глобальной конкурентоспособности российского образования</a:t>
            </a:r>
            <a:r>
              <a:rPr lang="ru-RU" dirty="0">
                <a:latin typeface="Book Antiqua" panose="02040602050305030304" pitchFamily="18" charset="0"/>
              </a:rPr>
              <a:t>, вхождение Российской Федерации в число 10 ведущих стран мира по качеству общего образования, и воспитание гармонично развитой и социально ответственной личности.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296" y="237105"/>
            <a:ext cx="2049095" cy="7575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2784902"/>
            <a:ext cx="4757394" cy="192326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48000" y="1132219"/>
            <a:ext cx="86193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Book Antiqua" panose="02040602050305030304" pitchFamily="18" charset="0"/>
              </a:rPr>
              <a:t>На заседании президиума Совета при Президенте Российской Федерации по стратегическому развитию и приоритетным проектам 24.12.2018 был утвержден национальный проект </a:t>
            </a:r>
            <a:r>
              <a:rPr lang="ru-RU" b="1" dirty="0">
                <a:latin typeface="Book Antiqua" panose="02040602050305030304" pitchFamily="18" charset="0"/>
              </a:rPr>
              <a:t>«Образование»</a:t>
            </a:r>
            <a:r>
              <a:rPr lang="ru-RU" dirty="0">
                <a:latin typeface="Book Antiqua" panose="02040602050305030304" pitchFamily="18" charset="0"/>
              </a:rPr>
              <a:t>.</a:t>
            </a:r>
            <a:r>
              <a:rPr lang="ru-RU" b="1" dirty="0">
                <a:latin typeface="Book Antiqua" panose="02040602050305030304" pitchFamily="18" charset="0"/>
              </a:rPr>
              <a:t> </a:t>
            </a:r>
            <a:endParaRPr lang="ru-RU" b="1" dirty="0" smtClean="0">
              <a:latin typeface="Book Antiqua" panose="02040602050305030304" pitchFamily="18" charset="0"/>
            </a:endParaRPr>
          </a:p>
          <a:p>
            <a:pPr algn="just"/>
            <a:r>
              <a:rPr lang="ru-RU" dirty="0" smtClean="0">
                <a:latin typeface="Book Antiqua" panose="02040602050305030304" pitchFamily="18" charset="0"/>
              </a:rPr>
              <a:t>Его </a:t>
            </a:r>
            <a:r>
              <a:rPr lang="ru-RU" dirty="0">
                <a:latin typeface="Book Antiqua" panose="02040602050305030304" pitchFamily="18" charset="0"/>
              </a:rPr>
              <a:t>реализация рассчитана на 2019-2024 годы.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61" y="1266565"/>
            <a:ext cx="1943780" cy="750771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64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502907"/>
            <a:ext cx="6031832" cy="4917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9317" y="567301"/>
            <a:ext cx="512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Глобальная конкурентоспособность: задачи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9922" y="1989961"/>
            <a:ext cx="11752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Book Antiqua" panose="02040602050305030304" pitchFamily="18" charset="0"/>
              </a:rPr>
              <a:t>З</a:t>
            </a:r>
            <a:r>
              <a:rPr lang="ru-RU" sz="1600" b="1" u="sng" dirty="0" smtClean="0">
                <a:latin typeface="Book Antiqua" panose="02040602050305030304" pitchFamily="18" charset="0"/>
              </a:rPr>
              <a:t>адачи:</a:t>
            </a:r>
            <a:r>
              <a:rPr lang="ru-RU" sz="1600" dirty="0" smtClean="0">
                <a:latin typeface="Book Antiqua" panose="02040602050305030304" pitchFamily="18" charset="0"/>
              </a:rPr>
              <a:t> к 2024 году каждый ведущий университет в целях повышения своей глобальной конкурентоспособности должен обеспечить достижение </a:t>
            </a:r>
            <a:r>
              <a:rPr lang="ru-RU" sz="1600" dirty="0">
                <a:latin typeface="Book Antiqua" panose="02040602050305030304" pitchFamily="18" charset="0"/>
              </a:rPr>
              <a:t>следующих </a:t>
            </a:r>
            <a:r>
              <a:rPr lang="ru-RU" sz="1600" dirty="0" smtClean="0">
                <a:latin typeface="Book Antiqua" panose="02040602050305030304" pitchFamily="18" charset="0"/>
              </a:rPr>
              <a:t>показателей:</a:t>
            </a:r>
            <a:endParaRPr lang="ru-RU" sz="1600" dirty="0">
              <a:latin typeface="Book Antiqua" panose="0204060205030503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296" y="237105"/>
            <a:ext cx="2049095" cy="7575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89644" y="1040830"/>
            <a:ext cx="68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Book Antiqua" panose="02040602050305030304" pitchFamily="18" charset="0"/>
              </a:rPr>
              <a:t>Паспорт национального проекта «Образование»</a:t>
            </a:r>
            <a:endParaRPr lang="ru-RU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20999312"/>
              </p:ext>
            </p:extLst>
          </p:nvPr>
        </p:nvGraphicFramePr>
        <p:xfrm>
          <a:off x="-915522" y="2635826"/>
          <a:ext cx="7603366" cy="3972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773554175"/>
              </p:ext>
            </p:extLst>
          </p:nvPr>
        </p:nvGraphicFramePr>
        <p:xfrm>
          <a:off x="4634751" y="2635826"/>
          <a:ext cx="8641978" cy="3972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957754" y="1374874"/>
            <a:ext cx="95543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Book Antiqua" panose="02040602050305030304" pitchFamily="18" charset="0"/>
              </a:rPr>
              <a:t>утвержден президиумом Совета при Президенте РФ по стратегическому развитию и национальным проектам (протокол от 24 декабря 2018 г. №16)</a:t>
            </a:r>
            <a:endParaRPr lang="ru-RU" sz="1400" dirty="0">
              <a:latin typeface="Book Antiqua" panose="0204060205030503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-1" y="484909"/>
            <a:ext cx="8827477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-362707" y="485093"/>
            <a:ext cx="8893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chemeClr val="bg1"/>
                </a:solidFill>
                <a:latin typeface="Book Antiqua" panose="02040602050305030304" pitchFamily="18" charset="0"/>
              </a:rPr>
              <a:t>Динамика позиций </a:t>
            </a:r>
            <a:r>
              <a:rPr 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топ-5 общего </a:t>
            </a:r>
            <a:r>
              <a:rPr lang="ru-RU" sz="16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рейтинга </a:t>
            </a:r>
            <a:r>
              <a:rPr 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 </a:t>
            </a:r>
            <a:r>
              <a:rPr lang="ru-RU" sz="1600" b="1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референтных</a:t>
            </a:r>
            <a:r>
              <a:rPr 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вузов Финуниверситета</a:t>
            </a:r>
          </a:p>
          <a:p>
            <a:pPr algn="r"/>
            <a:r>
              <a:rPr 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«Интерфакс» </a:t>
            </a:r>
            <a:r>
              <a:rPr lang="ru-RU" sz="1600" b="1" dirty="0">
                <a:solidFill>
                  <a:schemeClr val="bg1"/>
                </a:solidFill>
                <a:latin typeface="Book Antiqua" panose="02040602050305030304" pitchFamily="18" charset="0"/>
              </a:rPr>
              <a:t>за 5 лет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347" y="281497"/>
            <a:ext cx="2049095" cy="75759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9791"/>
              </p:ext>
            </p:extLst>
          </p:nvPr>
        </p:nvGraphicFramePr>
        <p:xfrm>
          <a:off x="4257963" y="1685858"/>
          <a:ext cx="6388924" cy="1217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292393"/>
              </p:ext>
            </p:extLst>
          </p:nvPr>
        </p:nvGraphicFramePr>
        <p:xfrm>
          <a:off x="4257967" y="3171316"/>
          <a:ext cx="6388923" cy="141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562899"/>
              </p:ext>
            </p:extLst>
          </p:nvPr>
        </p:nvGraphicFramePr>
        <p:xfrm>
          <a:off x="342023" y="1137678"/>
          <a:ext cx="11430002" cy="46374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9154">
                  <a:extLst>
                    <a:ext uri="{9D8B030D-6E8A-4147-A177-3AD203B41FA5}">
                      <a16:colId xmlns:a16="http://schemas.microsoft.com/office/drawing/2014/main" val="535770164"/>
                    </a:ext>
                  </a:extLst>
                </a:gridCol>
                <a:gridCol w="759154">
                  <a:extLst>
                    <a:ext uri="{9D8B030D-6E8A-4147-A177-3AD203B41FA5}">
                      <a16:colId xmlns:a16="http://schemas.microsoft.com/office/drawing/2014/main" val="3628398530"/>
                    </a:ext>
                  </a:extLst>
                </a:gridCol>
                <a:gridCol w="759154">
                  <a:extLst>
                    <a:ext uri="{9D8B030D-6E8A-4147-A177-3AD203B41FA5}">
                      <a16:colId xmlns:a16="http://schemas.microsoft.com/office/drawing/2014/main" val="3752882321"/>
                    </a:ext>
                  </a:extLst>
                </a:gridCol>
                <a:gridCol w="759154">
                  <a:extLst>
                    <a:ext uri="{9D8B030D-6E8A-4147-A177-3AD203B41FA5}">
                      <a16:colId xmlns:a16="http://schemas.microsoft.com/office/drawing/2014/main" val="430254068"/>
                    </a:ext>
                  </a:extLst>
                </a:gridCol>
                <a:gridCol w="910557">
                  <a:extLst>
                    <a:ext uri="{9D8B030D-6E8A-4147-A177-3AD203B41FA5}">
                      <a16:colId xmlns:a16="http://schemas.microsoft.com/office/drawing/2014/main" val="2961155711"/>
                    </a:ext>
                  </a:extLst>
                </a:gridCol>
                <a:gridCol w="7482829">
                  <a:extLst>
                    <a:ext uri="{9D8B030D-6E8A-4147-A177-3AD203B41FA5}">
                      <a16:colId xmlns:a16="http://schemas.microsoft.com/office/drawing/2014/main" val="2239310787"/>
                    </a:ext>
                  </a:extLst>
                </a:gridCol>
              </a:tblGrid>
              <a:tr h="36759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Book Antiqua" panose="02040602050305030304" pitchFamily="18" charset="0"/>
                        </a:rPr>
                        <a:t>Место в рейтинге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  <a:latin typeface="Book Antiqua" panose="02040602050305030304" pitchFamily="18" charset="0"/>
                        </a:rPr>
                        <a:t>Название вуза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extLst>
                  <a:ext uri="{0D108BD9-81ED-4DB2-BD59-A6C34878D82A}">
                    <a16:rowId xmlns:a16="http://schemas.microsoft.com/office/drawing/2014/main" val="1435943005"/>
                  </a:ext>
                </a:extLst>
              </a:tr>
              <a:tr h="200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  <a:latin typeface="Book Antiqua" panose="02040602050305030304" pitchFamily="18" charset="0"/>
                        </a:rPr>
                        <a:t>2018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  <a:latin typeface="Book Antiqua" panose="02040602050305030304" pitchFamily="18" charset="0"/>
                        </a:rPr>
                        <a:t>2017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>
                          <a:effectLst/>
                          <a:latin typeface="Book Antiqua" panose="02040602050305030304" pitchFamily="18" charset="0"/>
                        </a:rPr>
                        <a:t>2016</a:t>
                      </a:r>
                      <a:endParaRPr lang="ru-RU" sz="18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>
                          <a:effectLst/>
                          <a:latin typeface="Book Antiqua" panose="02040602050305030304" pitchFamily="18" charset="0"/>
                        </a:rPr>
                        <a:t>2015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991935"/>
                  </a:ext>
                </a:extLst>
              </a:tr>
              <a:tr h="20007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Топ 5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803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Московский государственный университет им. </a:t>
                      </a:r>
                      <a:r>
                        <a:rPr lang="ru-RU" sz="1800" dirty="0" err="1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М.В.Ломоносова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822253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Национальный исследовательский ядерный университет "МИФИ"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176087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3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Московский физико-технический институт (государственный университет)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486957"/>
                  </a:ext>
                </a:extLst>
              </a:tr>
              <a:tr h="124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4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Национальный исследовательский университет Высшая школа экономики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694537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5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5-6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Санкт-Петербургский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государственный университет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4153061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err="1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Референтные</a:t>
                      </a:r>
                      <a:r>
                        <a:rPr lang="ru-RU" sz="1800" kern="1200" baseline="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вузы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3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4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Национальный исследовательский университет Высшая школа экономики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075459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18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16-17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err="1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РАНХиГС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2892476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22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24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29-31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28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26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Финансовый университет при Правительстве РФ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1730305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kern="1200" dirty="0" smtClean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50</a:t>
                      </a:r>
                      <a:endParaRPr lang="ru-RU" sz="1800" kern="1200" dirty="0">
                        <a:ln>
                          <a:solidFill>
                            <a:srgbClr val="256569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58-60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53-54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РЭУ</a:t>
                      </a:r>
                      <a:r>
                        <a:rPr lang="ru-RU" sz="1800" baseline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им. Г.В. Плеханова</a:t>
                      </a:r>
                      <a:endParaRPr lang="ru-RU" sz="18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309568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3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91303"/>
              </p:ext>
            </p:extLst>
          </p:nvPr>
        </p:nvGraphicFramePr>
        <p:xfrm>
          <a:off x="486886" y="1258564"/>
          <a:ext cx="11281560" cy="5296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620">
                  <a:extLst>
                    <a:ext uri="{9D8B030D-6E8A-4147-A177-3AD203B41FA5}">
                      <a16:colId xmlns:a16="http://schemas.microsoft.com/office/drawing/2014/main" val="646325339"/>
                    </a:ext>
                  </a:extLst>
                </a:gridCol>
                <a:gridCol w="6958940">
                  <a:extLst>
                    <a:ext uri="{9D8B030D-6E8A-4147-A177-3AD203B41FA5}">
                      <a16:colId xmlns:a16="http://schemas.microsoft.com/office/drawing/2014/main" val="3006922020"/>
                    </a:ext>
                  </a:extLst>
                </a:gridCol>
              </a:tblGrid>
              <a:tr h="748177"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Национальный рейтинг университетов (общий)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102105"/>
                  </a:ext>
                </a:extLst>
              </a:tr>
              <a:tr h="748177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«Бренд Университета» (15%)</a:t>
                      </a: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4888240"/>
                  </a:ext>
                </a:extLst>
              </a:tr>
              <a:tr h="748177"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«Образование» (20%)</a:t>
                      </a:r>
                      <a:endParaRPr lang="ru-RU" sz="1600" b="0" i="1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254062"/>
                  </a:ext>
                </a:extLst>
              </a:tr>
              <a:tr h="74817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«Исследования» (20%)</a:t>
                      </a: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984383"/>
                  </a:ext>
                </a:extLst>
              </a:tr>
              <a:tr h="807616"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latin typeface="Book Antiqua" panose="02040602050305030304" pitchFamily="18" charset="0"/>
                        </a:rPr>
                        <a:t>«Социальная среда» (15%)</a:t>
                      </a:r>
                      <a:endParaRPr lang="ru-RU" sz="1600" b="0" i="1" dirty="0">
                        <a:latin typeface="Book Antiqua" panose="02040602050305030304" pitchFamily="18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453317"/>
                  </a:ext>
                </a:extLst>
              </a:tr>
              <a:tr h="748177"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latin typeface="Book Antiqua" panose="02040602050305030304" pitchFamily="18" charset="0"/>
                        </a:rPr>
                        <a:t>«Интернационализация» (15%)</a:t>
                      </a:r>
                      <a:endParaRPr lang="ru-RU" sz="1600" b="0" i="1" dirty="0">
                        <a:latin typeface="Book Antiqua" panose="02040602050305030304" pitchFamily="18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785366"/>
                  </a:ext>
                </a:extLst>
              </a:tr>
              <a:tr h="748177"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latin typeface="Book Antiqua" panose="02040602050305030304" pitchFamily="18" charset="0"/>
                        </a:rPr>
                        <a:t>«Инновации и предпринимательство» (15%)</a:t>
                      </a:r>
                      <a:endParaRPr lang="ru-RU" sz="1600" b="0" i="1" dirty="0">
                        <a:latin typeface="Book Antiqua" panose="02040602050305030304" pitchFamily="18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388432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291994"/>
              </p:ext>
            </p:extLst>
          </p:nvPr>
        </p:nvGraphicFramePr>
        <p:xfrm>
          <a:off x="4892636" y="1081807"/>
          <a:ext cx="5771405" cy="12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854131"/>
              </p:ext>
            </p:extLst>
          </p:nvPr>
        </p:nvGraphicFramePr>
        <p:xfrm>
          <a:off x="4884720" y="1874167"/>
          <a:ext cx="5771404" cy="1095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ятиугольник 7"/>
          <p:cNvSpPr/>
          <p:nvPr/>
        </p:nvSpPr>
        <p:spPr>
          <a:xfrm>
            <a:off x="0" y="143425"/>
            <a:ext cx="7570177" cy="668680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-923193" y="123254"/>
            <a:ext cx="8176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Анализ позиций Финуниверситета </a:t>
            </a:r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в </a:t>
            </a:r>
            <a:endParaRPr lang="ru-RU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Национальном рейтинге университетов «Интерфакс» за 5 лет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957948"/>
              </p:ext>
            </p:extLst>
          </p:nvPr>
        </p:nvGraphicFramePr>
        <p:xfrm>
          <a:off x="4876802" y="2421674"/>
          <a:ext cx="5771404" cy="1379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975613"/>
              </p:ext>
            </p:extLst>
          </p:nvPr>
        </p:nvGraphicFramePr>
        <p:xfrm>
          <a:off x="4892636" y="3380437"/>
          <a:ext cx="5771405" cy="1194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074314"/>
              </p:ext>
            </p:extLst>
          </p:nvPr>
        </p:nvGraphicFramePr>
        <p:xfrm>
          <a:off x="4876802" y="4433530"/>
          <a:ext cx="5771405" cy="851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237988"/>
              </p:ext>
            </p:extLst>
          </p:nvPr>
        </p:nvGraphicFramePr>
        <p:xfrm>
          <a:off x="4892635" y="4672603"/>
          <a:ext cx="5771405" cy="122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9187429"/>
              </p:ext>
            </p:extLst>
          </p:nvPr>
        </p:nvGraphicFramePr>
        <p:xfrm>
          <a:off x="4892635" y="5456522"/>
          <a:ext cx="5771406" cy="1490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651236"/>
              </p:ext>
            </p:extLst>
          </p:nvPr>
        </p:nvGraphicFramePr>
        <p:xfrm>
          <a:off x="5165764" y="1000795"/>
          <a:ext cx="5284520" cy="38421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56904">
                  <a:extLst>
                    <a:ext uri="{9D8B030D-6E8A-4147-A177-3AD203B41FA5}">
                      <a16:colId xmlns:a16="http://schemas.microsoft.com/office/drawing/2014/main" val="680773742"/>
                    </a:ext>
                  </a:extLst>
                </a:gridCol>
                <a:gridCol w="1056904">
                  <a:extLst>
                    <a:ext uri="{9D8B030D-6E8A-4147-A177-3AD203B41FA5}">
                      <a16:colId xmlns:a16="http://schemas.microsoft.com/office/drawing/2014/main" val="1543428731"/>
                    </a:ext>
                  </a:extLst>
                </a:gridCol>
                <a:gridCol w="1056904">
                  <a:extLst>
                    <a:ext uri="{9D8B030D-6E8A-4147-A177-3AD203B41FA5}">
                      <a16:colId xmlns:a16="http://schemas.microsoft.com/office/drawing/2014/main" val="1975866041"/>
                    </a:ext>
                  </a:extLst>
                </a:gridCol>
                <a:gridCol w="1056904">
                  <a:extLst>
                    <a:ext uri="{9D8B030D-6E8A-4147-A177-3AD203B41FA5}">
                      <a16:colId xmlns:a16="http://schemas.microsoft.com/office/drawing/2014/main" val="2046673330"/>
                    </a:ext>
                  </a:extLst>
                </a:gridCol>
                <a:gridCol w="1056904">
                  <a:extLst>
                    <a:ext uri="{9D8B030D-6E8A-4147-A177-3AD203B41FA5}">
                      <a16:colId xmlns:a16="http://schemas.microsoft.com/office/drawing/2014/main" val="663339959"/>
                    </a:ext>
                  </a:extLst>
                </a:gridCol>
              </a:tblGrid>
              <a:tr h="38421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Book Antiqua" panose="02040602050305030304" pitchFamily="18" charset="0"/>
                        </a:rPr>
                        <a:t>2015</a:t>
                      </a:r>
                      <a:endParaRPr lang="ru-RU" sz="1600" b="1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Book Antiqua" panose="02040602050305030304" pitchFamily="18" charset="0"/>
                        </a:rPr>
                        <a:t>2016</a:t>
                      </a:r>
                      <a:endParaRPr lang="ru-RU" sz="1600" b="1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Book Antiqua" panose="02040602050305030304" pitchFamily="18" charset="0"/>
                        </a:rPr>
                        <a:t>2017</a:t>
                      </a:r>
                      <a:endParaRPr lang="ru-RU" sz="1600" b="1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Book Antiqua" panose="02040602050305030304" pitchFamily="18" charset="0"/>
                        </a:rPr>
                        <a:t>2018</a:t>
                      </a:r>
                      <a:endParaRPr lang="ru-RU" sz="1600" b="1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Book Antiqua" panose="02040602050305030304" pitchFamily="18" charset="0"/>
                        </a:rPr>
                        <a:t>2019</a:t>
                      </a:r>
                      <a:endParaRPr lang="ru-RU" sz="1600" b="1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732073"/>
                  </a:ext>
                </a:extLst>
              </a:tr>
            </a:tbl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351" y="108695"/>
            <a:ext cx="2049095" cy="757594"/>
          </a:xfrm>
          <a:prstGeom prst="rect">
            <a:avLst/>
          </a:prstGeom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7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-1" y="484909"/>
            <a:ext cx="8827477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-182826" y="564442"/>
            <a:ext cx="8457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Динамика </a:t>
            </a:r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позиций </a:t>
            </a:r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топ-15 вузов общего рейтинга RAEX за 5 лет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347" y="281497"/>
            <a:ext cx="2049095" cy="75759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9791"/>
              </p:ext>
            </p:extLst>
          </p:nvPr>
        </p:nvGraphicFramePr>
        <p:xfrm>
          <a:off x="4257963" y="1685858"/>
          <a:ext cx="6388924" cy="1217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292393"/>
              </p:ext>
            </p:extLst>
          </p:nvPr>
        </p:nvGraphicFramePr>
        <p:xfrm>
          <a:off x="4257967" y="3171316"/>
          <a:ext cx="6388923" cy="141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292218"/>
              </p:ext>
            </p:extLst>
          </p:nvPr>
        </p:nvGraphicFramePr>
        <p:xfrm>
          <a:off x="4257963" y="4148227"/>
          <a:ext cx="6388924" cy="1531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845054"/>
              </p:ext>
            </p:extLst>
          </p:nvPr>
        </p:nvGraphicFramePr>
        <p:xfrm>
          <a:off x="342023" y="1137678"/>
          <a:ext cx="11430002" cy="57488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9154">
                  <a:extLst>
                    <a:ext uri="{9D8B030D-6E8A-4147-A177-3AD203B41FA5}">
                      <a16:colId xmlns:a16="http://schemas.microsoft.com/office/drawing/2014/main" val="535770164"/>
                    </a:ext>
                  </a:extLst>
                </a:gridCol>
                <a:gridCol w="759154">
                  <a:extLst>
                    <a:ext uri="{9D8B030D-6E8A-4147-A177-3AD203B41FA5}">
                      <a16:colId xmlns:a16="http://schemas.microsoft.com/office/drawing/2014/main" val="3628398530"/>
                    </a:ext>
                  </a:extLst>
                </a:gridCol>
                <a:gridCol w="759154">
                  <a:extLst>
                    <a:ext uri="{9D8B030D-6E8A-4147-A177-3AD203B41FA5}">
                      <a16:colId xmlns:a16="http://schemas.microsoft.com/office/drawing/2014/main" val="3752882321"/>
                    </a:ext>
                  </a:extLst>
                </a:gridCol>
                <a:gridCol w="759154">
                  <a:extLst>
                    <a:ext uri="{9D8B030D-6E8A-4147-A177-3AD203B41FA5}">
                      <a16:colId xmlns:a16="http://schemas.microsoft.com/office/drawing/2014/main" val="430254068"/>
                    </a:ext>
                  </a:extLst>
                </a:gridCol>
                <a:gridCol w="1107099">
                  <a:extLst>
                    <a:ext uri="{9D8B030D-6E8A-4147-A177-3AD203B41FA5}">
                      <a16:colId xmlns:a16="http://schemas.microsoft.com/office/drawing/2014/main" val="2961155711"/>
                    </a:ext>
                  </a:extLst>
                </a:gridCol>
                <a:gridCol w="7286287">
                  <a:extLst>
                    <a:ext uri="{9D8B030D-6E8A-4147-A177-3AD203B41FA5}">
                      <a16:colId xmlns:a16="http://schemas.microsoft.com/office/drawing/2014/main" val="1342077663"/>
                    </a:ext>
                  </a:extLst>
                </a:gridCol>
              </a:tblGrid>
              <a:tr h="36759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Место в рейтинге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Название вуза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extLst>
                  <a:ext uri="{0D108BD9-81ED-4DB2-BD59-A6C34878D82A}">
                    <a16:rowId xmlns:a16="http://schemas.microsoft.com/office/drawing/2014/main" val="1435943005"/>
                  </a:ext>
                </a:extLst>
              </a:tr>
              <a:tr h="200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2018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2017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2016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2015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991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Московский государственный университет имени М.В. Ломоносова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822253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Московский физико-технический институт (национальный исследовательский университет)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176087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Национальный исследовательский ядерный университет «МИФИ»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486957"/>
                  </a:ext>
                </a:extLst>
              </a:tr>
              <a:tr h="200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6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Санкт-Петербургский государственный университет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694537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6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6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Национальный исследовательский университет "Высшая школа экономики"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4153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6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7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8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Московский государственный институт международных отношений (университет) МИД РФ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2635885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7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8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8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7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Национальный исследовательский Томский политехнический университет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155123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9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7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Московский государственный технический университет имени Н.Э. Баумана (национальный исследовательский университет)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075459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10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10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11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11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Санкт-Петербургский политехнический университет Петра Великого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1730305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8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9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9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9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Новосибирский национальный исследовательский государственный университет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3309568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11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11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Российская академия народного хозяйства и государственной службы при Президенте РФ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958833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12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10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10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Уральский федеральный университет имени первого Президента России Б.Н. Ельцина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582246371"/>
                  </a:ext>
                </a:extLst>
              </a:tr>
              <a:tr h="111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13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14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13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13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Национальный исследовательский Томский государственный университет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2615925622"/>
                  </a:ext>
                </a:extLst>
              </a:tr>
              <a:tr h="200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15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19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endParaRPr lang="ru-RU" sz="15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effectLst/>
                          <a:latin typeface="Book Antiqua" panose="02040602050305030304" pitchFamily="18" charset="0"/>
                        </a:rPr>
                        <a:t>Университет ИТМО</a:t>
                      </a:r>
                      <a:endParaRPr lang="ru-RU" sz="15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647829264"/>
                  </a:ext>
                </a:extLst>
              </a:tr>
              <a:tr h="200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kern="1200" dirty="0">
                          <a:ln>
                            <a:solidFill>
                              <a:srgbClr val="256569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49736" marR="4973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ln>
                            <a:solidFill>
                              <a:srgbClr val="256569"/>
                            </a:solidFill>
                          </a:ln>
                          <a:effectLst/>
                          <a:latin typeface="Book Antiqua" panose="02040602050305030304" pitchFamily="18" charset="0"/>
                        </a:rPr>
                        <a:t>14</a:t>
                      </a:r>
                      <a:endParaRPr lang="ru-RU" sz="1500">
                        <a:ln>
                          <a:solidFill>
                            <a:srgbClr val="256569"/>
                          </a:solidFill>
                        </a:ln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ln>
                            <a:solidFill>
                              <a:srgbClr val="256569"/>
                            </a:solidFill>
                          </a:ln>
                          <a:effectLst/>
                          <a:latin typeface="Book Antiqua" panose="02040602050305030304" pitchFamily="18" charset="0"/>
                        </a:rPr>
                        <a:t>13</a:t>
                      </a:r>
                      <a:endParaRPr lang="ru-RU" sz="1500">
                        <a:ln>
                          <a:solidFill>
                            <a:srgbClr val="256569"/>
                          </a:solidFill>
                        </a:ln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ln>
                            <a:solidFill>
                              <a:srgbClr val="256569"/>
                            </a:solidFill>
                          </a:ln>
                          <a:effectLst/>
                          <a:latin typeface="Book Antiqua" panose="02040602050305030304" pitchFamily="18" charset="0"/>
                        </a:rPr>
                        <a:t>14</a:t>
                      </a:r>
                      <a:endParaRPr lang="ru-RU" sz="1500">
                        <a:ln>
                          <a:solidFill>
                            <a:srgbClr val="256569"/>
                          </a:solidFill>
                        </a:ln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>
                          <a:ln>
                            <a:solidFill>
                              <a:srgbClr val="256569"/>
                            </a:solidFill>
                          </a:ln>
                          <a:effectLst/>
                          <a:latin typeface="Book Antiqua" panose="02040602050305030304" pitchFamily="18" charset="0"/>
                        </a:rPr>
                        <a:t>15</a:t>
                      </a:r>
                      <a:endParaRPr lang="ru-RU" sz="1500">
                        <a:ln>
                          <a:solidFill>
                            <a:srgbClr val="256569"/>
                          </a:solidFill>
                        </a:ln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500" dirty="0">
                          <a:ln>
                            <a:solidFill>
                              <a:srgbClr val="256569"/>
                            </a:solidFill>
                          </a:ln>
                          <a:effectLst/>
                          <a:latin typeface="Book Antiqua" panose="02040602050305030304" pitchFamily="18" charset="0"/>
                        </a:rPr>
                        <a:t>Финансовый университет при Правительстве РФ</a:t>
                      </a:r>
                      <a:endParaRPr lang="ru-RU" sz="1500" dirty="0">
                        <a:ln>
                          <a:solidFill>
                            <a:srgbClr val="256569"/>
                          </a:solidFill>
                        </a:ln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36" marR="49736" marT="0" marB="0"/>
                </a:tc>
                <a:extLst>
                  <a:ext uri="{0D108BD9-81ED-4DB2-BD59-A6C34878D82A}">
                    <a16:rowId xmlns:a16="http://schemas.microsoft.com/office/drawing/2014/main" val="2670879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484909"/>
            <a:ext cx="6532685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-192252" y="438834"/>
            <a:ext cx="6497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Анализ позиций </a:t>
            </a:r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Финуниверситета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в рейтинге </a:t>
            </a:r>
            <a:r>
              <a:rPr lang="en-US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RAEX </a:t>
            </a:r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(Эксперт РА) за 5 лет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347" y="281497"/>
            <a:ext cx="2049095" cy="75759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9791"/>
              </p:ext>
            </p:extLst>
          </p:nvPr>
        </p:nvGraphicFramePr>
        <p:xfrm>
          <a:off x="4257963" y="1685858"/>
          <a:ext cx="6388924" cy="1217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517209"/>
              </p:ext>
            </p:extLst>
          </p:nvPr>
        </p:nvGraphicFramePr>
        <p:xfrm>
          <a:off x="4257969" y="1278307"/>
          <a:ext cx="6204192" cy="53987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331309">
                  <a:extLst>
                    <a:ext uri="{9D8B030D-6E8A-4147-A177-3AD203B41FA5}">
                      <a16:colId xmlns:a16="http://schemas.microsoft.com/office/drawing/2014/main" val="3722474622"/>
                    </a:ext>
                  </a:extLst>
                </a:gridCol>
                <a:gridCol w="1300907">
                  <a:extLst>
                    <a:ext uri="{9D8B030D-6E8A-4147-A177-3AD203B41FA5}">
                      <a16:colId xmlns:a16="http://schemas.microsoft.com/office/drawing/2014/main" val="2128968933"/>
                    </a:ext>
                  </a:extLst>
                </a:gridCol>
                <a:gridCol w="1200098">
                  <a:extLst>
                    <a:ext uri="{9D8B030D-6E8A-4147-A177-3AD203B41FA5}">
                      <a16:colId xmlns:a16="http://schemas.microsoft.com/office/drawing/2014/main" val="731084997"/>
                    </a:ext>
                  </a:extLst>
                </a:gridCol>
                <a:gridCol w="1200098">
                  <a:extLst>
                    <a:ext uri="{9D8B030D-6E8A-4147-A177-3AD203B41FA5}">
                      <a16:colId xmlns:a16="http://schemas.microsoft.com/office/drawing/2014/main" val="1300051527"/>
                    </a:ext>
                  </a:extLst>
                </a:gridCol>
                <a:gridCol w="1171780">
                  <a:extLst>
                    <a:ext uri="{9D8B030D-6E8A-4147-A177-3AD203B41FA5}">
                      <a16:colId xmlns:a16="http://schemas.microsoft.com/office/drawing/2014/main" val="319093558"/>
                    </a:ext>
                  </a:extLst>
                </a:gridCol>
              </a:tblGrid>
              <a:tr h="53987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2015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65550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350773"/>
              </p:ext>
            </p:extLst>
          </p:nvPr>
        </p:nvGraphicFramePr>
        <p:xfrm>
          <a:off x="588819" y="1818183"/>
          <a:ext cx="4886431" cy="442011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650435">
                  <a:extLst>
                    <a:ext uri="{9D8B030D-6E8A-4147-A177-3AD203B41FA5}">
                      <a16:colId xmlns:a16="http://schemas.microsoft.com/office/drawing/2014/main" val="2750756874"/>
                    </a:ext>
                  </a:extLst>
                </a:gridCol>
                <a:gridCol w="1014388">
                  <a:extLst>
                    <a:ext uri="{9D8B030D-6E8A-4147-A177-3AD203B41FA5}">
                      <a16:colId xmlns:a16="http://schemas.microsoft.com/office/drawing/2014/main" val="409146745"/>
                    </a:ext>
                  </a:extLst>
                </a:gridCol>
                <a:gridCol w="1221608">
                  <a:extLst>
                    <a:ext uri="{9D8B030D-6E8A-4147-A177-3AD203B41FA5}">
                      <a16:colId xmlns:a16="http://schemas.microsoft.com/office/drawing/2014/main" val="2930584265"/>
                    </a:ext>
                  </a:extLst>
                </a:gridCol>
              </a:tblGrid>
              <a:tr h="8975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 лучших вузов России (общий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рейтинг)</a:t>
                      </a:r>
                      <a:endParaRPr lang="ru-RU" sz="1600" b="1" i="0" u="none" strike="noStrike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ru-RU" sz="1600" b="1" dirty="0">
                        <a:latin typeface="Book Antiqua" panose="02040602050305030304" pitchFamily="18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Book Antiqua" panose="02040602050305030304" pitchFamily="18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2648778"/>
                  </a:ext>
                </a:extLst>
              </a:tr>
              <a:tr h="82985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Рейтинг университетов по интегральным факторам:</a:t>
                      </a: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7144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181538"/>
                  </a:ext>
                </a:extLst>
              </a:tr>
              <a:tr h="897564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условиям для получения качественного образования (50%)</a:t>
                      </a:r>
                      <a:endParaRPr lang="ru-RU" sz="1600" b="1" i="1" u="none" strike="noStrike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9275819"/>
                  </a:ext>
                </a:extLst>
              </a:tr>
              <a:tr h="897564"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востребованности выпускников работодателями (30%)</a:t>
                      </a:r>
                      <a:endParaRPr lang="ru-RU" sz="1600" b="1" i="1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6939960"/>
                  </a:ext>
                </a:extLst>
              </a:tr>
              <a:tr h="8975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уровню научно-исследовательской деятельности (20%)</a:t>
                      </a:r>
                      <a:endParaRPr lang="ru-RU" sz="1600" b="1" i="1" u="none" strike="noStrike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71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1353336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292393"/>
              </p:ext>
            </p:extLst>
          </p:nvPr>
        </p:nvGraphicFramePr>
        <p:xfrm>
          <a:off x="4257967" y="3171316"/>
          <a:ext cx="6388923" cy="141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292218"/>
              </p:ext>
            </p:extLst>
          </p:nvPr>
        </p:nvGraphicFramePr>
        <p:xfrm>
          <a:off x="4257963" y="4148227"/>
          <a:ext cx="6388924" cy="1531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98121"/>
              </p:ext>
            </p:extLst>
          </p:nvPr>
        </p:nvGraphicFramePr>
        <p:xfrm>
          <a:off x="4257964" y="4524499"/>
          <a:ext cx="6388926" cy="2060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2687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43950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97291" y="577334"/>
            <a:ext cx="3235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«Зоны </a:t>
            </a:r>
            <a:r>
              <a:rPr lang="ru-RU" b="1" smtClean="0">
                <a:solidFill>
                  <a:schemeClr val="bg1"/>
                </a:solidFill>
                <a:latin typeface="Book Antiqua" panose="02040602050305030304" pitchFamily="18" charset="0"/>
              </a:rPr>
              <a:t>особого внимания»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347" y="281497"/>
            <a:ext cx="2049095" cy="7575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71852" y="1427461"/>
            <a:ext cx="111995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Book Antiqua" panose="02040602050305030304" pitchFamily="18" charset="0"/>
              </a:rPr>
              <a:t>Общее </a:t>
            </a:r>
            <a:r>
              <a:rPr lang="ru-RU" dirty="0">
                <a:latin typeface="Book Antiqua" panose="02040602050305030304" pitchFamily="18" charset="0"/>
              </a:rPr>
              <a:t>количество иностранных </a:t>
            </a:r>
            <a:r>
              <a:rPr lang="ru-RU" dirty="0" smtClean="0">
                <a:latin typeface="Book Antiqua" panose="02040602050305030304" pitchFamily="18" charset="0"/>
              </a:rPr>
              <a:t>обучающихся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Book Antiqua" panose="02040602050305030304" pitchFamily="18" charset="0"/>
              </a:rPr>
              <a:t>Численность принятых абитуриентов из других регионов страны и из стран Дальнего зарубежья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Book Antiqua" panose="02040602050305030304" pitchFamily="18" charset="0"/>
              </a:rPr>
              <a:t>Количество </a:t>
            </a:r>
            <a:r>
              <a:rPr lang="ru-RU" dirty="0">
                <a:latin typeface="Book Antiqua" panose="02040602050305030304" pitchFamily="18" charset="0"/>
              </a:rPr>
              <a:t>обучающихся по программам с зарубежными вузами, ведущим к получению двух и более </a:t>
            </a:r>
            <a:r>
              <a:rPr lang="ru-RU" dirty="0" smtClean="0">
                <a:latin typeface="Book Antiqua" panose="02040602050305030304" pitchFamily="18" charset="0"/>
              </a:rPr>
              <a:t>дипломов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Book Antiqua" panose="02040602050305030304" pitchFamily="18" charset="0"/>
              </a:rPr>
              <a:t>Рост общего количества обучающихся отрицательно влияет на относительные показатели рейтингов, рассчитываемых как «доля от общего числа студентов»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Book Antiqua" panose="02040602050305030304" pitchFamily="18" charset="0"/>
              </a:rPr>
              <a:t>Численность </a:t>
            </a:r>
            <a:r>
              <a:rPr lang="ru-RU" dirty="0">
                <a:latin typeface="Book Antiqua" panose="02040602050305030304" pitchFamily="18" charset="0"/>
              </a:rPr>
              <a:t>научных работников (в </a:t>
            </a:r>
            <a:r>
              <a:rPr lang="ru-RU" dirty="0" smtClean="0">
                <a:latin typeface="Book Antiqua" panose="02040602050305030304" pitchFamily="18" charset="0"/>
              </a:rPr>
              <a:t>штате)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Book Antiqua" panose="02040602050305030304" pitchFamily="18" charset="0"/>
              </a:rPr>
              <a:t>Объем научной продукции – число </a:t>
            </a:r>
            <a:r>
              <a:rPr lang="ru-RU" dirty="0" smtClean="0">
                <a:latin typeface="Book Antiqua" panose="02040602050305030304" pitchFamily="18" charset="0"/>
              </a:rPr>
              <a:t>публикаций (отстает от вузов-конкурентов)</a:t>
            </a:r>
            <a:endParaRPr lang="ru-RU" dirty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Book Antiqua" panose="02040602050305030304" pitchFamily="18" charset="0"/>
              </a:rPr>
              <a:t>Стоимость произведенной интеллектуальной продукции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Book Antiqua" panose="02040602050305030304" pitchFamily="18" charset="0"/>
              </a:rPr>
              <a:t>Количество обучающихся, занятых в НИОКР вуза на платной основе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Book Antiqua" panose="02040602050305030304" pitchFamily="18" charset="0"/>
              </a:rPr>
              <a:t>Портфель российских патентов </a:t>
            </a:r>
            <a:r>
              <a:rPr lang="ru-RU" dirty="0" smtClean="0">
                <a:latin typeface="Book Antiqua" panose="02040602050305030304" pitchFamily="18" charset="0"/>
              </a:rPr>
              <a:t>университета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Book Antiqua" panose="02040602050305030304" pitchFamily="18" charset="0"/>
              </a:rPr>
              <a:t>Объем </a:t>
            </a:r>
            <a:r>
              <a:rPr lang="ru-RU" dirty="0">
                <a:latin typeface="Book Antiqua" panose="02040602050305030304" pitchFamily="18" charset="0"/>
              </a:rPr>
              <a:t>безвозмездной материальной помощи вузу от физических и юридических лиц в календарном </a:t>
            </a:r>
            <a:r>
              <a:rPr lang="ru-RU" dirty="0" smtClean="0">
                <a:latin typeface="Book Antiqua" panose="02040602050305030304" pitchFamily="18" charset="0"/>
              </a:rPr>
              <a:t>году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Book Antiqua" panose="02040602050305030304" pitchFamily="18" charset="0"/>
              </a:rPr>
              <a:t>Объем средств, выделенных на программы развития </a:t>
            </a:r>
            <a:r>
              <a:rPr lang="ru-RU" dirty="0" smtClean="0">
                <a:latin typeface="Book Antiqua" panose="02040602050305030304" pitchFamily="18" charset="0"/>
              </a:rPr>
              <a:t>студенческой и академической мобильности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632365" y="376455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75165" y="3044279"/>
            <a:ext cx="7176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Спасибо за внимание!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20" y="493763"/>
            <a:ext cx="6068580" cy="636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72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F78A8B-7EE1-459B-81DE-8E382C3F86C9}">
  <ds:schemaRefs>
    <ds:schemaRef ds:uri="http://schemas.microsoft.com/sharepoint/v3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1855</TotalTime>
  <Words>892</Words>
  <Application>Microsoft Office PowerPoint</Application>
  <PresentationFormat>Широкоэкранный</PresentationFormat>
  <Paragraphs>237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Tahoma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Оборский Алексей Юрьевич</cp:lastModifiedBy>
  <cp:revision>186</cp:revision>
  <dcterms:created xsi:type="dcterms:W3CDTF">2016-09-22T16:49:19Z</dcterms:created>
  <dcterms:modified xsi:type="dcterms:W3CDTF">2019-06-14T09:54:54Z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