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61" r:id="rId7"/>
    <p:sldId id="271" r:id="rId8"/>
    <p:sldId id="273" r:id="rId9"/>
    <p:sldId id="269" r:id="rId10"/>
    <p:sldId id="263" r:id="rId11"/>
    <p:sldId id="265" r:id="rId12"/>
    <p:sldId id="266" r:id="rId13"/>
    <p:sldId id="276" r:id="rId14"/>
    <p:sldId id="277" r:id="rId15"/>
    <p:sldId id="287" r:id="rId16"/>
    <p:sldId id="294" r:id="rId17"/>
    <p:sldId id="283" r:id="rId18"/>
    <p:sldId id="270" r:id="rId19"/>
    <p:sldId id="291" r:id="rId20"/>
    <p:sldId id="275" r:id="rId21"/>
    <p:sldId id="293" r:id="rId22"/>
    <p:sldId id="262" r:id="rId23"/>
    <p:sldId id="264" r:id="rId24"/>
    <p:sldId id="260" r:id="rId25"/>
  </p:sldIdLst>
  <p:sldSz cx="12192000" cy="6858000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78"/>
      </p:cViewPr>
      <p:guideLst>
        <p:guide orient="horz" pos="2160"/>
        <p:guide pos="4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6CC74-CC99-4E49-8C57-CE6C5F82F7D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45594F-B712-4696-985A-4E780A1A64CF}">
      <dgm:prSet phldrT="[Текст]"/>
      <dgm:spPr/>
      <dgm:t>
        <a:bodyPr/>
        <a:lstStyle/>
        <a:p>
          <a:r>
            <a:rPr lang="ru-RU" b="1" dirty="0" smtClean="0">
              <a:solidFill>
                <a:srgbClr val="256569"/>
              </a:solidFill>
              <a:latin typeface="Book Antiqua" panose="02040602050305030304" pitchFamily="18" charset="0"/>
            </a:rPr>
            <a:t>именной стипендии ректора                 Финансового университета                                                             М.А. </a:t>
          </a:r>
          <a:r>
            <a:rPr lang="ru-RU" b="1" dirty="0" err="1" smtClean="0">
              <a:solidFill>
                <a:srgbClr val="256569"/>
              </a:solidFill>
              <a:latin typeface="Book Antiqua" panose="02040602050305030304" pitchFamily="18" charset="0"/>
            </a:rPr>
            <a:t>Эскиндарова</a:t>
          </a:r>
          <a:r>
            <a:rPr lang="ru-RU" b="1" dirty="0" smtClean="0">
              <a:solidFill>
                <a:srgbClr val="256569"/>
              </a:solidFill>
              <a:latin typeface="Book Antiqua" panose="02040602050305030304" pitchFamily="18" charset="0"/>
            </a:rPr>
            <a:t> – </a:t>
          </a:r>
          <a:br>
            <a:rPr lang="ru-RU" b="1" dirty="0" smtClean="0">
              <a:solidFill>
                <a:srgbClr val="256569"/>
              </a:solidFill>
              <a:latin typeface="Book Antiqua" panose="02040602050305030304" pitchFamily="18" charset="0"/>
            </a:rPr>
          </a:br>
          <a:r>
            <a:rPr lang="ru-RU" b="0" dirty="0" smtClean="0">
              <a:solidFill>
                <a:srgbClr val="256569"/>
              </a:solidFill>
              <a:latin typeface="Book Antiqua" panose="02040602050305030304" pitchFamily="18" charset="0"/>
            </a:rPr>
            <a:t>студентке 3 курса Международного экономического факультета</a:t>
          </a:r>
          <a:br>
            <a:rPr lang="ru-RU" b="0" dirty="0" smtClean="0">
              <a:solidFill>
                <a:srgbClr val="256569"/>
              </a:solidFill>
              <a:latin typeface="Book Antiqua" panose="02040602050305030304" pitchFamily="18" charset="0"/>
            </a:rPr>
          </a:br>
          <a:r>
            <a:rPr lang="ru-RU" b="1" dirty="0" err="1" smtClean="0">
              <a:solidFill>
                <a:srgbClr val="256569"/>
              </a:solidFill>
              <a:latin typeface="Book Antiqua" panose="02040602050305030304" pitchFamily="18" charset="0"/>
            </a:rPr>
            <a:t>Печеновой</a:t>
          </a:r>
          <a:r>
            <a:rPr lang="ru-RU" b="1" dirty="0" smtClean="0">
              <a:solidFill>
                <a:srgbClr val="256569"/>
              </a:solidFill>
              <a:latin typeface="Book Antiqua" panose="02040602050305030304" pitchFamily="18" charset="0"/>
            </a:rPr>
            <a:t> Е.В.</a:t>
          </a:r>
          <a:endParaRPr lang="ru-RU" dirty="0"/>
        </a:p>
      </dgm:t>
    </dgm:pt>
    <dgm:pt modelId="{039F34FB-B1A6-4A71-875B-6C65473A8A8C}" type="parTrans" cxnId="{68B4C5AD-4D10-4FFD-AD10-BA47B7E662E8}">
      <dgm:prSet/>
      <dgm:spPr/>
      <dgm:t>
        <a:bodyPr/>
        <a:lstStyle/>
        <a:p>
          <a:endParaRPr lang="ru-RU"/>
        </a:p>
      </dgm:t>
    </dgm:pt>
    <dgm:pt modelId="{C6D06B3E-4FAC-4179-957B-C264F0A0E37C}" type="sibTrans" cxnId="{68B4C5AD-4D10-4FFD-AD10-BA47B7E662E8}">
      <dgm:prSet/>
      <dgm:spPr/>
      <dgm:t>
        <a:bodyPr/>
        <a:lstStyle/>
        <a:p>
          <a:endParaRPr lang="ru-RU"/>
        </a:p>
      </dgm:t>
    </dgm:pt>
    <dgm:pt modelId="{017523D0-CC4E-4F40-BF4B-A46837553A30}">
      <dgm:prSet phldrT="[Текст]"/>
      <dgm:spPr/>
      <dgm:t>
        <a:bodyPr/>
        <a:lstStyle/>
        <a:p>
          <a:r>
            <a:rPr lang="ru-RU" b="1" dirty="0" smtClean="0">
              <a:solidFill>
                <a:srgbClr val="256569"/>
              </a:solidFill>
              <a:latin typeface="Book Antiqua" panose="02040602050305030304" pitchFamily="18" charset="0"/>
            </a:rPr>
            <a:t>именной стипендии Ученого - Заслуженного деятеля науки                   Российской Федерации,                    профессора Г.Г. Силласте – </a:t>
          </a:r>
          <a:br>
            <a:rPr lang="ru-RU" b="1" dirty="0" smtClean="0">
              <a:solidFill>
                <a:srgbClr val="256569"/>
              </a:solidFill>
              <a:latin typeface="Book Antiqua" panose="02040602050305030304" pitchFamily="18" charset="0"/>
            </a:rPr>
          </a:br>
          <a:r>
            <a:rPr lang="ru-RU" b="0" dirty="0" smtClean="0">
              <a:solidFill>
                <a:srgbClr val="256569"/>
              </a:solidFill>
              <a:latin typeface="Book Antiqua" panose="02040602050305030304" pitchFamily="18" charset="0"/>
            </a:rPr>
            <a:t>студентке 2 курса Факультета социологии и политологии</a:t>
          </a:r>
          <a:br>
            <a:rPr lang="ru-RU" b="0" dirty="0" smtClean="0">
              <a:solidFill>
                <a:srgbClr val="256569"/>
              </a:solidFill>
              <a:latin typeface="Book Antiqua" panose="02040602050305030304" pitchFamily="18" charset="0"/>
            </a:rPr>
          </a:br>
          <a:r>
            <a:rPr lang="ru-RU" b="1" dirty="0" smtClean="0">
              <a:solidFill>
                <a:srgbClr val="256569"/>
              </a:solidFill>
              <a:latin typeface="Book Antiqua" panose="02040602050305030304" pitchFamily="18" charset="0"/>
            </a:rPr>
            <a:t>Ковалевой О.М.</a:t>
          </a:r>
          <a:endParaRPr lang="ru-RU" dirty="0"/>
        </a:p>
      </dgm:t>
    </dgm:pt>
    <dgm:pt modelId="{67F927A0-1F4B-4073-B5A3-231DC564C877}" type="parTrans" cxnId="{0AB306FE-EF15-43AD-BA32-35CE67BA2BC9}">
      <dgm:prSet/>
      <dgm:spPr/>
      <dgm:t>
        <a:bodyPr/>
        <a:lstStyle/>
        <a:p>
          <a:endParaRPr lang="ru-RU"/>
        </a:p>
      </dgm:t>
    </dgm:pt>
    <dgm:pt modelId="{8A2AB200-D17F-4280-9089-79CD9A22C534}" type="sibTrans" cxnId="{0AB306FE-EF15-43AD-BA32-35CE67BA2BC9}">
      <dgm:prSet/>
      <dgm:spPr/>
      <dgm:t>
        <a:bodyPr/>
        <a:lstStyle/>
        <a:p>
          <a:endParaRPr lang="ru-RU"/>
        </a:p>
      </dgm:t>
    </dgm:pt>
    <dgm:pt modelId="{AD849E07-51A3-4DBF-A36F-43E0F9F2CC16}" type="pres">
      <dgm:prSet presAssocID="{75C6CC74-CC99-4E49-8C57-CE6C5F82F7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5433CC-2CE9-4D67-8805-D8C768D38243}" type="pres">
      <dgm:prSet presAssocID="{5745594F-B712-4696-985A-4E780A1A64CF}" presName="compNode" presStyleCnt="0"/>
      <dgm:spPr/>
    </dgm:pt>
    <dgm:pt modelId="{2916D58C-1058-4FD4-B474-1156BFC238E6}" type="pres">
      <dgm:prSet presAssocID="{5745594F-B712-4696-985A-4E780A1A64CF}" presName="pict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B9EAD9B-B55D-462A-B276-A24081D77405}" type="pres">
      <dgm:prSet presAssocID="{5745594F-B712-4696-985A-4E780A1A64CF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56BA0-E282-4523-88F0-6AAA0F107929}" type="pres">
      <dgm:prSet presAssocID="{C6D06B3E-4FAC-4179-957B-C264F0A0E3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7B8BF1-D88A-48F0-AE4B-CA1C7AB5AF7A}" type="pres">
      <dgm:prSet presAssocID="{017523D0-CC4E-4F40-BF4B-A46837553A30}" presName="compNode" presStyleCnt="0"/>
      <dgm:spPr/>
    </dgm:pt>
    <dgm:pt modelId="{5BA979AE-A8E3-4ED0-B674-0DE6B0CD07DE}" type="pres">
      <dgm:prSet presAssocID="{017523D0-CC4E-4F40-BF4B-A46837553A30}" presName="pictRect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2583604-A876-4401-9BEA-FB027C5D1245}" type="pres">
      <dgm:prSet presAssocID="{017523D0-CC4E-4F40-BF4B-A46837553A30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DC379-23CA-4B1D-B928-9FE095F71C29}" type="presOf" srcId="{5745594F-B712-4696-985A-4E780A1A64CF}" destId="{9B9EAD9B-B55D-462A-B276-A24081D77405}" srcOrd="0" destOrd="0" presId="urn:microsoft.com/office/officeart/2005/8/layout/pList1"/>
    <dgm:cxn modelId="{DB007BBC-C069-4210-99F0-BFF4BD2B50AD}" type="presOf" srcId="{75C6CC74-CC99-4E49-8C57-CE6C5F82F7DD}" destId="{AD849E07-51A3-4DBF-A36F-43E0F9F2CC16}" srcOrd="0" destOrd="0" presId="urn:microsoft.com/office/officeart/2005/8/layout/pList1"/>
    <dgm:cxn modelId="{1C6C7662-7609-439A-8C26-91C6486C7CAE}" type="presOf" srcId="{C6D06B3E-4FAC-4179-957B-C264F0A0E37C}" destId="{E8A56BA0-E282-4523-88F0-6AAA0F107929}" srcOrd="0" destOrd="0" presId="urn:microsoft.com/office/officeart/2005/8/layout/pList1"/>
    <dgm:cxn modelId="{97765B60-4A08-481B-9275-79D920DDD295}" type="presOf" srcId="{017523D0-CC4E-4F40-BF4B-A46837553A30}" destId="{92583604-A876-4401-9BEA-FB027C5D1245}" srcOrd="0" destOrd="0" presId="urn:microsoft.com/office/officeart/2005/8/layout/pList1"/>
    <dgm:cxn modelId="{68B4C5AD-4D10-4FFD-AD10-BA47B7E662E8}" srcId="{75C6CC74-CC99-4E49-8C57-CE6C5F82F7DD}" destId="{5745594F-B712-4696-985A-4E780A1A64CF}" srcOrd="0" destOrd="0" parTransId="{039F34FB-B1A6-4A71-875B-6C65473A8A8C}" sibTransId="{C6D06B3E-4FAC-4179-957B-C264F0A0E37C}"/>
    <dgm:cxn modelId="{0AB306FE-EF15-43AD-BA32-35CE67BA2BC9}" srcId="{75C6CC74-CC99-4E49-8C57-CE6C5F82F7DD}" destId="{017523D0-CC4E-4F40-BF4B-A46837553A30}" srcOrd="1" destOrd="0" parTransId="{67F927A0-1F4B-4073-B5A3-231DC564C877}" sibTransId="{8A2AB200-D17F-4280-9089-79CD9A22C534}"/>
    <dgm:cxn modelId="{85B60BBD-DE37-4A4D-BE32-7431E6370100}" type="presParOf" srcId="{AD849E07-51A3-4DBF-A36F-43E0F9F2CC16}" destId="{985433CC-2CE9-4D67-8805-D8C768D38243}" srcOrd="0" destOrd="0" presId="urn:microsoft.com/office/officeart/2005/8/layout/pList1"/>
    <dgm:cxn modelId="{F3CBE091-5656-4685-A264-DDD3C535340E}" type="presParOf" srcId="{985433CC-2CE9-4D67-8805-D8C768D38243}" destId="{2916D58C-1058-4FD4-B474-1156BFC238E6}" srcOrd="0" destOrd="0" presId="urn:microsoft.com/office/officeart/2005/8/layout/pList1"/>
    <dgm:cxn modelId="{AFD9CF52-94C4-45C0-8477-9EABF8F503A0}" type="presParOf" srcId="{985433CC-2CE9-4D67-8805-D8C768D38243}" destId="{9B9EAD9B-B55D-462A-B276-A24081D77405}" srcOrd="1" destOrd="0" presId="urn:microsoft.com/office/officeart/2005/8/layout/pList1"/>
    <dgm:cxn modelId="{98C5DE6F-76B4-47D4-82FB-11516CF351C7}" type="presParOf" srcId="{AD849E07-51A3-4DBF-A36F-43E0F9F2CC16}" destId="{E8A56BA0-E282-4523-88F0-6AAA0F107929}" srcOrd="1" destOrd="0" presId="urn:microsoft.com/office/officeart/2005/8/layout/pList1"/>
    <dgm:cxn modelId="{D7F7EF04-B85C-4E55-A0AE-B1FFC3B07598}" type="presParOf" srcId="{AD849E07-51A3-4DBF-A36F-43E0F9F2CC16}" destId="{DA7B8BF1-D88A-48F0-AE4B-CA1C7AB5AF7A}" srcOrd="2" destOrd="0" presId="urn:microsoft.com/office/officeart/2005/8/layout/pList1"/>
    <dgm:cxn modelId="{2289F404-3591-4B14-82E7-435E4B10E4E6}" type="presParOf" srcId="{DA7B8BF1-D88A-48F0-AE4B-CA1C7AB5AF7A}" destId="{5BA979AE-A8E3-4ED0-B674-0DE6B0CD07DE}" srcOrd="0" destOrd="0" presId="urn:microsoft.com/office/officeart/2005/8/layout/pList1"/>
    <dgm:cxn modelId="{CC5244C4-3FAA-45ED-B805-6A16B019D68D}" type="presParOf" srcId="{DA7B8BF1-D88A-48F0-AE4B-CA1C7AB5AF7A}" destId="{92583604-A876-4401-9BEA-FB027C5D124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12F9B-9076-436C-8820-D8FA73A2C5B6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F2DE721-70DC-4A57-9C85-9F7FAA92CC8B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/>
            <a:t>ПАО</a:t>
          </a:r>
        </a:p>
        <a:p>
          <a:r>
            <a:rPr lang="ru-RU" b="1" dirty="0" smtClean="0"/>
            <a:t> «БАНК УРАЛСИБ» </a:t>
          </a:r>
          <a:endParaRPr lang="ru-RU" b="1" dirty="0"/>
        </a:p>
      </dgm:t>
    </dgm:pt>
    <dgm:pt modelId="{379D9ED9-3A0A-4B98-9AEE-02F53F8B7FB1}" type="parTrans" cxnId="{54A89AF1-22F9-47F9-B1D4-F6C1CC861C1F}">
      <dgm:prSet/>
      <dgm:spPr/>
      <dgm:t>
        <a:bodyPr/>
        <a:lstStyle/>
        <a:p>
          <a:endParaRPr lang="ru-RU"/>
        </a:p>
      </dgm:t>
    </dgm:pt>
    <dgm:pt modelId="{A61EA1BE-E41C-4CC4-A182-D87085A590C4}" type="sibTrans" cxnId="{54A89AF1-22F9-47F9-B1D4-F6C1CC861C1F}">
      <dgm:prSet/>
      <dgm:spPr/>
      <dgm:t>
        <a:bodyPr/>
        <a:lstStyle/>
        <a:p>
          <a:endParaRPr lang="ru-RU"/>
        </a:p>
      </dgm:t>
    </dgm:pt>
    <dgm:pt modelId="{CAE09058-D27E-4F1D-9EDC-4EC3454748BB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/>
            <a:t>Департамент финансов                города Москвы</a:t>
          </a:r>
          <a:endParaRPr lang="ru-RU" b="1" dirty="0"/>
        </a:p>
      </dgm:t>
    </dgm:pt>
    <dgm:pt modelId="{F13453E1-1C53-481C-979A-A2E2FA741A7B}" type="parTrans" cxnId="{FDA3997F-F3E1-4A0B-B15A-B3CBA33B0D12}">
      <dgm:prSet/>
      <dgm:spPr/>
      <dgm:t>
        <a:bodyPr/>
        <a:lstStyle/>
        <a:p>
          <a:endParaRPr lang="ru-RU"/>
        </a:p>
      </dgm:t>
    </dgm:pt>
    <dgm:pt modelId="{9993ABA5-E1C5-40EC-B121-48A70C5A614A}" type="sibTrans" cxnId="{FDA3997F-F3E1-4A0B-B15A-B3CBA33B0D12}">
      <dgm:prSet/>
      <dgm:spPr/>
      <dgm:t>
        <a:bodyPr/>
        <a:lstStyle/>
        <a:p>
          <a:endParaRPr lang="ru-RU"/>
        </a:p>
      </dgm:t>
    </dgm:pt>
    <dgm:pt modelId="{4518D773-34CD-4B4D-AE8D-1DC796F2E123}">
      <dgm:prSet phldrT="[Текст]"/>
      <dgm:spPr>
        <a:solidFill>
          <a:srgbClr val="256569"/>
        </a:solidFill>
      </dgm:spPr>
      <dgm:t>
        <a:bodyPr/>
        <a:lstStyle/>
        <a:p>
          <a:r>
            <a:rPr lang="ru-RU" b="1" dirty="0" smtClean="0"/>
            <a:t>ООО «</a:t>
          </a:r>
          <a:r>
            <a:rPr lang="ru-RU" b="1" dirty="0" err="1" smtClean="0"/>
            <a:t>Амадеус</a:t>
          </a:r>
          <a:r>
            <a:rPr lang="ru-RU" b="1" dirty="0" smtClean="0"/>
            <a:t> – информационные технологии» (</a:t>
          </a:r>
          <a:r>
            <a:rPr lang="en-US" b="1" dirty="0" smtClean="0"/>
            <a:t>Amadeus</a:t>
          </a:r>
          <a:r>
            <a:rPr lang="ru-RU" b="1" dirty="0" smtClean="0"/>
            <a:t> Россия)</a:t>
          </a:r>
          <a:endParaRPr lang="ru-RU" b="1" dirty="0"/>
        </a:p>
      </dgm:t>
    </dgm:pt>
    <dgm:pt modelId="{A3F412A9-2545-45F1-9529-683D09F18E22}" type="sibTrans" cxnId="{484949D8-DA1A-4346-A11E-15B05F880956}">
      <dgm:prSet/>
      <dgm:spPr/>
      <dgm:t>
        <a:bodyPr/>
        <a:lstStyle/>
        <a:p>
          <a:endParaRPr lang="ru-RU"/>
        </a:p>
      </dgm:t>
    </dgm:pt>
    <dgm:pt modelId="{AD5117B3-75BA-44C9-8508-D577FDDE108E}" type="parTrans" cxnId="{484949D8-DA1A-4346-A11E-15B05F880956}">
      <dgm:prSet/>
      <dgm:spPr/>
      <dgm:t>
        <a:bodyPr/>
        <a:lstStyle/>
        <a:p>
          <a:endParaRPr lang="ru-RU"/>
        </a:p>
      </dgm:t>
    </dgm:pt>
    <dgm:pt modelId="{820D5403-B1E8-4151-989A-5AE337FB63D7}" type="pres">
      <dgm:prSet presAssocID="{78012F9B-9076-436C-8820-D8FA73A2C5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F16C9B-4328-4E7F-98D3-AF808A762E04}" type="pres">
      <dgm:prSet presAssocID="{4F2DE721-70DC-4A57-9C85-9F7FAA92CC8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11BAD-2455-420E-B780-99B16B69B684}" type="pres">
      <dgm:prSet presAssocID="{A61EA1BE-E41C-4CC4-A182-D87085A590C4}" presName="sibTrans" presStyleCnt="0"/>
      <dgm:spPr/>
    </dgm:pt>
    <dgm:pt modelId="{46DF8E5C-D86B-4CB1-8A5F-96BF01DCDA32}" type="pres">
      <dgm:prSet presAssocID="{CAE09058-D27E-4F1D-9EDC-4EC3454748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9A4A9-041B-4A2B-B6BF-E559BE01783C}" type="pres">
      <dgm:prSet presAssocID="{9993ABA5-E1C5-40EC-B121-48A70C5A614A}" presName="sibTrans" presStyleCnt="0"/>
      <dgm:spPr/>
    </dgm:pt>
    <dgm:pt modelId="{383776ED-2F8E-4255-BD7B-38F957079666}" type="pres">
      <dgm:prSet presAssocID="{4518D773-34CD-4B4D-AE8D-1DC796F2E1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3997F-F3E1-4A0B-B15A-B3CBA33B0D12}" srcId="{78012F9B-9076-436C-8820-D8FA73A2C5B6}" destId="{CAE09058-D27E-4F1D-9EDC-4EC3454748BB}" srcOrd="1" destOrd="0" parTransId="{F13453E1-1C53-481C-979A-A2E2FA741A7B}" sibTransId="{9993ABA5-E1C5-40EC-B121-48A70C5A614A}"/>
    <dgm:cxn modelId="{1995F0C8-64AD-4B01-8BD2-D7FDD14EA3E7}" type="presOf" srcId="{78012F9B-9076-436C-8820-D8FA73A2C5B6}" destId="{820D5403-B1E8-4151-989A-5AE337FB63D7}" srcOrd="0" destOrd="0" presId="urn:microsoft.com/office/officeart/2005/8/layout/default"/>
    <dgm:cxn modelId="{484949D8-DA1A-4346-A11E-15B05F880956}" srcId="{78012F9B-9076-436C-8820-D8FA73A2C5B6}" destId="{4518D773-34CD-4B4D-AE8D-1DC796F2E123}" srcOrd="2" destOrd="0" parTransId="{AD5117B3-75BA-44C9-8508-D577FDDE108E}" sibTransId="{A3F412A9-2545-45F1-9529-683D09F18E22}"/>
    <dgm:cxn modelId="{54A89AF1-22F9-47F9-B1D4-F6C1CC861C1F}" srcId="{78012F9B-9076-436C-8820-D8FA73A2C5B6}" destId="{4F2DE721-70DC-4A57-9C85-9F7FAA92CC8B}" srcOrd="0" destOrd="0" parTransId="{379D9ED9-3A0A-4B98-9AEE-02F53F8B7FB1}" sibTransId="{A61EA1BE-E41C-4CC4-A182-D87085A590C4}"/>
    <dgm:cxn modelId="{EB36AFD4-3DAD-454B-9DB8-E8BF0B4B304B}" type="presOf" srcId="{4518D773-34CD-4B4D-AE8D-1DC796F2E123}" destId="{383776ED-2F8E-4255-BD7B-38F957079666}" srcOrd="0" destOrd="0" presId="urn:microsoft.com/office/officeart/2005/8/layout/default"/>
    <dgm:cxn modelId="{033A6577-B474-4E84-9E19-880E2B5A16B5}" type="presOf" srcId="{CAE09058-D27E-4F1D-9EDC-4EC3454748BB}" destId="{46DF8E5C-D86B-4CB1-8A5F-96BF01DCDA32}" srcOrd="0" destOrd="0" presId="urn:microsoft.com/office/officeart/2005/8/layout/default"/>
    <dgm:cxn modelId="{E13C2407-C991-4A5F-A02B-EAB3F0587865}" type="presOf" srcId="{4F2DE721-70DC-4A57-9C85-9F7FAA92CC8B}" destId="{1AF16C9B-4328-4E7F-98D3-AF808A762E04}" srcOrd="0" destOrd="0" presId="urn:microsoft.com/office/officeart/2005/8/layout/default"/>
    <dgm:cxn modelId="{14A57D85-A504-445B-B106-1F4FEEEBB06C}" type="presParOf" srcId="{820D5403-B1E8-4151-989A-5AE337FB63D7}" destId="{1AF16C9B-4328-4E7F-98D3-AF808A762E04}" srcOrd="0" destOrd="0" presId="urn:microsoft.com/office/officeart/2005/8/layout/default"/>
    <dgm:cxn modelId="{E079DD46-D54A-4537-B12B-1174C923E511}" type="presParOf" srcId="{820D5403-B1E8-4151-989A-5AE337FB63D7}" destId="{EF211BAD-2455-420E-B780-99B16B69B684}" srcOrd="1" destOrd="0" presId="urn:microsoft.com/office/officeart/2005/8/layout/default"/>
    <dgm:cxn modelId="{E6D1DBA2-C741-4CD7-A0F2-58F4E8DD805E}" type="presParOf" srcId="{820D5403-B1E8-4151-989A-5AE337FB63D7}" destId="{46DF8E5C-D86B-4CB1-8A5F-96BF01DCDA32}" srcOrd="2" destOrd="0" presId="urn:microsoft.com/office/officeart/2005/8/layout/default"/>
    <dgm:cxn modelId="{F12956A0-B7CF-4C64-AA48-6F5D09F3B707}" type="presParOf" srcId="{820D5403-B1E8-4151-989A-5AE337FB63D7}" destId="{7A09A4A9-041B-4A2B-B6BF-E559BE01783C}" srcOrd="3" destOrd="0" presId="urn:microsoft.com/office/officeart/2005/8/layout/default"/>
    <dgm:cxn modelId="{FE83F054-C4CD-48DF-8EDD-DBAEC829634C}" type="presParOf" srcId="{820D5403-B1E8-4151-989A-5AE337FB63D7}" destId="{383776ED-2F8E-4255-BD7B-38F95707966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6D58C-1058-4FD4-B474-1156BFC238E6}">
      <dsp:nvSpPr>
        <dsp:cNvPr id="0" name=""/>
        <dsp:cNvSpPr/>
      </dsp:nvSpPr>
      <dsp:spPr>
        <a:xfrm>
          <a:off x="2769" y="540163"/>
          <a:ext cx="4092773" cy="2819921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EAD9B-B55D-462A-B276-A24081D77405}">
      <dsp:nvSpPr>
        <dsp:cNvPr id="0" name=""/>
        <dsp:cNvSpPr/>
      </dsp:nvSpPr>
      <dsp:spPr>
        <a:xfrm>
          <a:off x="2769" y="3360084"/>
          <a:ext cx="4092773" cy="151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56569"/>
              </a:solidFill>
              <a:latin typeface="Book Antiqua" panose="02040602050305030304" pitchFamily="18" charset="0"/>
            </a:rPr>
            <a:t>именной стипендии ректора                 Финансового университета                                                             М.А. </a:t>
          </a:r>
          <a:r>
            <a:rPr lang="ru-RU" sz="1400" b="1" kern="1200" dirty="0" err="1" smtClean="0">
              <a:solidFill>
                <a:srgbClr val="256569"/>
              </a:solidFill>
              <a:latin typeface="Book Antiqua" panose="02040602050305030304" pitchFamily="18" charset="0"/>
            </a:rPr>
            <a:t>Эскиндарова</a:t>
          </a:r>
          <a:r>
            <a:rPr lang="ru-RU" sz="1400" b="1" kern="1200" dirty="0" smtClean="0">
              <a:solidFill>
                <a:srgbClr val="256569"/>
              </a:solidFill>
              <a:latin typeface="Book Antiqua" panose="02040602050305030304" pitchFamily="18" charset="0"/>
            </a:rPr>
            <a:t> – </a:t>
          </a:r>
          <a:br>
            <a:rPr lang="ru-RU" sz="1400" b="1" kern="1200" dirty="0" smtClean="0">
              <a:solidFill>
                <a:srgbClr val="256569"/>
              </a:solidFill>
              <a:latin typeface="Book Antiqua" panose="02040602050305030304" pitchFamily="18" charset="0"/>
            </a:rPr>
          </a:br>
          <a:r>
            <a:rPr lang="ru-RU" sz="1400" b="0" kern="1200" dirty="0" smtClean="0">
              <a:solidFill>
                <a:srgbClr val="256569"/>
              </a:solidFill>
              <a:latin typeface="Book Antiqua" panose="02040602050305030304" pitchFamily="18" charset="0"/>
            </a:rPr>
            <a:t>студентке 3 курса Международного экономического факультета</a:t>
          </a:r>
          <a:br>
            <a:rPr lang="ru-RU" sz="1400" b="0" kern="1200" dirty="0" smtClean="0">
              <a:solidFill>
                <a:srgbClr val="256569"/>
              </a:solidFill>
              <a:latin typeface="Book Antiqua" panose="02040602050305030304" pitchFamily="18" charset="0"/>
            </a:rPr>
          </a:br>
          <a:r>
            <a:rPr lang="ru-RU" sz="1400" b="1" kern="1200" dirty="0" err="1" smtClean="0">
              <a:solidFill>
                <a:srgbClr val="256569"/>
              </a:solidFill>
              <a:latin typeface="Book Antiqua" panose="02040602050305030304" pitchFamily="18" charset="0"/>
            </a:rPr>
            <a:t>Печеновой</a:t>
          </a:r>
          <a:r>
            <a:rPr lang="ru-RU" sz="1400" b="1" kern="1200" dirty="0" smtClean="0">
              <a:solidFill>
                <a:srgbClr val="256569"/>
              </a:solidFill>
              <a:latin typeface="Book Antiqua" panose="02040602050305030304" pitchFamily="18" charset="0"/>
            </a:rPr>
            <a:t> Е.В.</a:t>
          </a:r>
          <a:endParaRPr lang="ru-RU" sz="1400" kern="1200" dirty="0"/>
        </a:p>
      </dsp:txBody>
      <dsp:txXfrm>
        <a:off x="2769" y="3360084"/>
        <a:ext cx="4092773" cy="1518419"/>
      </dsp:txXfrm>
    </dsp:sp>
    <dsp:sp modelId="{5BA979AE-A8E3-4ED0-B674-0DE6B0CD07DE}">
      <dsp:nvSpPr>
        <dsp:cNvPr id="0" name=""/>
        <dsp:cNvSpPr/>
      </dsp:nvSpPr>
      <dsp:spPr>
        <a:xfrm>
          <a:off x="4504992" y="540163"/>
          <a:ext cx="4092773" cy="2819921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83604-A876-4401-9BEA-FB027C5D1245}">
      <dsp:nvSpPr>
        <dsp:cNvPr id="0" name=""/>
        <dsp:cNvSpPr/>
      </dsp:nvSpPr>
      <dsp:spPr>
        <a:xfrm>
          <a:off x="4504992" y="3360084"/>
          <a:ext cx="4092773" cy="151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56569"/>
              </a:solidFill>
              <a:latin typeface="Book Antiqua" panose="02040602050305030304" pitchFamily="18" charset="0"/>
            </a:rPr>
            <a:t>именной стипендии Ученого - Заслуженного деятеля науки                   Российской Федерации,                    профессора Г.Г. Силласте – </a:t>
          </a:r>
          <a:br>
            <a:rPr lang="ru-RU" sz="1400" b="1" kern="1200" dirty="0" smtClean="0">
              <a:solidFill>
                <a:srgbClr val="256569"/>
              </a:solidFill>
              <a:latin typeface="Book Antiqua" panose="02040602050305030304" pitchFamily="18" charset="0"/>
            </a:rPr>
          </a:br>
          <a:r>
            <a:rPr lang="ru-RU" sz="1400" b="0" kern="1200" dirty="0" smtClean="0">
              <a:solidFill>
                <a:srgbClr val="256569"/>
              </a:solidFill>
              <a:latin typeface="Book Antiqua" panose="02040602050305030304" pitchFamily="18" charset="0"/>
            </a:rPr>
            <a:t>студентке 2 курса Факультета социологии и политологии</a:t>
          </a:r>
          <a:br>
            <a:rPr lang="ru-RU" sz="1400" b="0" kern="1200" dirty="0" smtClean="0">
              <a:solidFill>
                <a:srgbClr val="256569"/>
              </a:solidFill>
              <a:latin typeface="Book Antiqua" panose="02040602050305030304" pitchFamily="18" charset="0"/>
            </a:rPr>
          </a:br>
          <a:r>
            <a:rPr lang="ru-RU" sz="1400" b="1" kern="1200" dirty="0" smtClean="0">
              <a:solidFill>
                <a:srgbClr val="256569"/>
              </a:solidFill>
              <a:latin typeface="Book Antiqua" panose="02040602050305030304" pitchFamily="18" charset="0"/>
            </a:rPr>
            <a:t>Ковалевой О.М.</a:t>
          </a:r>
          <a:endParaRPr lang="ru-RU" sz="1400" kern="1200" dirty="0"/>
        </a:p>
      </dsp:txBody>
      <dsp:txXfrm>
        <a:off x="4504992" y="3360084"/>
        <a:ext cx="4092773" cy="1518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16C9B-4328-4E7F-98D3-AF808A762E04}">
      <dsp:nvSpPr>
        <dsp:cNvPr id="0" name=""/>
        <dsp:cNvSpPr/>
      </dsp:nvSpPr>
      <dsp:spPr>
        <a:xfrm>
          <a:off x="925" y="362711"/>
          <a:ext cx="3610187" cy="2166112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ПАО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 «БАНК УРАЛСИБ» </a:t>
          </a:r>
          <a:endParaRPr lang="ru-RU" sz="3200" b="1" kern="1200" dirty="0"/>
        </a:p>
      </dsp:txBody>
      <dsp:txXfrm>
        <a:off x="925" y="362711"/>
        <a:ext cx="3610187" cy="2166112"/>
      </dsp:txXfrm>
    </dsp:sp>
    <dsp:sp modelId="{46DF8E5C-D86B-4CB1-8A5F-96BF01DCDA32}">
      <dsp:nvSpPr>
        <dsp:cNvPr id="0" name=""/>
        <dsp:cNvSpPr/>
      </dsp:nvSpPr>
      <dsp:spPr>
        <a:xfrm>
          <a:off x="3972131" y="362711"/>
          <a:ext cx="3610187" cy="2166112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Департамент финансов                города Москвы</a:t>
          </a:r>
          <a:endParaRPr lang="ru-RU" sz="3200" b="1" kern="1200" dirty="0"/>
        </a:p>
      </dsp:txBody>
      <dsp:txXfrm>
        <a:off x="3972131" y="362711"/>
        <a:ext cx="3610187" cy="2166112"/>
      </dsp:txXfrm>
    </dsp:sp>
    <dsp:sp modelId="{383776ED-2F8E-4255-BD7B-38F957079666}">
      <dsp:nvSpPr>
        <dsp:cNvPr id="0" name=""/>
        <dsp:cNvSpPr/>
      </dsp:nvSpPr>
      <dsp:spPr>
        <a:xfrm>
          <a:off x="1986528" y="2889842"/>
          <a:ext cx="3610187" cy="2166112"/>
        </a:xfrm>
        <a:prstGeom prst="rect">
          <a:avLst/>
        </a:prstGeom>
        <a:solidFill>
          <a:srgbClr val="25656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ООО «</a:t>
          </a:r>
          <a:r>
            <a:rPr lang="ru-RU" sz="3200" b="1" kern="1200" dirty="0" err="1" smtClean="0"/>
            <a:t>Амадеус</a:t>
          </a:r>
          <a:r>
            <a:rPr lang="ru-RU" sz="3200" b="1" kern="1200" dirty="0" smtClean="0"/>
            <a:t> – информационные технологии» (</a:t>
          </a:r>
          <a:r>
            <a:rPr lang="en-US" sz="3200" b="1" kern="1200" dirty="0" smtClean="0"/>
            <a:t>Amadeus</a:t>
          </a:r>
          <a:r>
            <a:rPr lang="ru-RU" sz="3200" b="1" kern="1200" dirty="0" smtClean="0"/>
            <a:t> Россия)</a:t>
          </a:r>
          <a:endParaRPr lang="ru-RU" sz="3200" b="1" kern="1200" dirty="0"/>
        </a:p>
      </dsp:txBody>
      <dsp:txXfrm>
        <a:off x="1986528" y="2889842"/>
        <a:ext cx="3610187" cy="2166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B483-AC17-4EAD-BE23-5DE855ECF180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868A9-55D2-4326-B4E1-5E339F923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02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94B58-B305-4507-8E0D-A04947F599D1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781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ED310-ABA0-44A0-9C27-B9074B5E4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70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D9CD-A7B7-411A-A8C6-C1A66E3FB215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8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14A7-E4C6-4487-9FC0-7E68872B57D4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7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A439-BE2D-422D-B205-AE25104A1AA3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1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C66E-B656-4CD3-8533-0F4A52A100CA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7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2EA4-5244-48C9-9030-6EF6D6EFEE25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7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A502-99CA-494F-84B3-CA5AB6883DD2}" type="datetime1">
              <a:rPr lang="ru-RU" smtClean="0"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3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16D-B638-4493-AA65-DCA9D02E63CB}" type="datetime1">
              <a:rPr lang="ru-RU" smtClean="0"/>
              <a:t>29.08.2018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4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924B-44FB-487C-B5E8-DD4DEFEF95A0}" type="datetime1">
              <a:rPr lang="ru-RU" smtClean="0"/>
              <a:t>29.08.2018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2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8C57-359B-440A-9EC2-8029B1A08360}" type="datetime1">
              <a:rPr lang="ru-RU" smtClean="0"/>
              <a:t>29.08.2018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5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4151-2D45-475E-B47D-67BF1A94D42C}" type="datetime1">
              <a:rPr lang="ru-RU" smtClean="0"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8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DC43-CE32-4DC3-A613-1DC020B7E923}" type="datetime1">
              <a:rPr lang="ru-RU" smtClean="0"/>
              <a:t>29.08.2018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1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F569-05FC-4171-AACC-C1EF720A682B}" type="datetime1">
              <a:rPr lang="ru-RU" smtClean="0"/>
              <a:t>29.08.2018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6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tif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tiff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tif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tiff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496147" y="295653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9806" y="1652677"/>
            <a:ext cx="93523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Отчет о работе 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Ученого совета 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Финансового университета</a:t>
            </a:r>
          </a:p>
          <a:p>
            <a:r>
              <a:rPr lang="ru-RU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за 2017/2018 учебный год</a:t>
            </a:r>
            <a:endParaRPr lang="ru-RU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20" y="49376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1523686" y="4491062"/>
            <a:ext cx="7703322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19806" y="4654819"/>
            <a:ext cx="599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В.В. Звягинцева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98475" y="373418"/>
            <a:ext cx="5181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ПРЕДСТАВЛЕНИЕ К НАГРАЖДЕНИЮ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899" y="1186131"/>
            <a:ext cx="114258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</a:t>
            </a:r>
            <a:r>
              <a:rPr lang="ru-RU" sz="32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представлению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Комиссии </a:t>
            </a:r>
            <a:r>
              <a:rPr lang="ru-RU" sz="32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по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награждению работников Финансового университета </a:t>
            </a:r>
          </a:p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были приняты положительные решения </a:t>
            </a:r>
          </a:p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представлению к награждению </a:t>
            </a:r>
            <a:b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президентскими, правительственными, ведомственными и корпоративными наградами</a:t>
            </a:r>
          </a:p>
          <a:p>
            <a:pPr algn="ctr"/>
            <a:endParaRPr lang="ru-RU" sz="32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23 человека</a:t>
            </a:r>
            <a:endParaRPr lang="ru-RU" sz="6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9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449" y="819669"/>
            <a:ext cx="11750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</a:t>
            </a:r>
            <a:r>
              <a:rPr lang="ru-RU" sz="36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представлению 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факультетов</a:t>
            </a:r>
            <a:r>
              <a:rPr lang="ru-RU" sz="3600" b="1" dirty="0">
                <a:solidFill>
                  <a:srgbClr val="256569"/>
                </a:solidFill>
                <a:latin typeface="Book Antiqua" panose="02040602050305030304" pitchFamily="18" charset="0"/>
              </a:rPr>
              <a:t> и структурных подразделений</a:t>
            </a:r>
            <a:r>
              <a:rPr lang="ru-RU" sz="3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было выдвинуто на соискание стипендий 59</a:t>
            </a:r>
            <a:r>
              <a:rPr lang="ru-RU" sz="3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обучающихся </a:t>
            </a:r>
            <a:endParaRPr lang="ru-RU" sz="44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49" y="2579906"/>
            <a:ext cx="116768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В результате</a:t>
            </a:r>
            <a:r>
              <a:rPr lang="ru-RU" sz="3200" dirty="0">
                <a:solidFill>
                  <a:srgbClr val="256569"/>
                </a:solidFill>
                <a:latin typeface="Book Antiqua" panose="02040602050305030304" pitchFamily="18" charset="0"/>
              </a:rPr>
              <a:t>, победителями конкурса стали</a:t>
            </a:r>
            <a:r>
              <a:rPr lang="ru-RU" sz="3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:</a:t>
            </a:r>
          </a:p>
          <a:p>
            <a:pPr algn="just"/>
            <a:r>
              <a:rPr lang="ru-RU" sz="3000" b="1" u="sng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12 студентов и 4 аспиранта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получение стипендии Президента  </a:t>
            </a:r>
            <a:r>
              <a:rPr lang="ru-RU" sz="3000" dirty="0">
                <a:solidFill>
                  <a:srgbClr val="256569"/>
                </a:solidFill>
                <a:latin typeface="Book Antiqua" panose="02040602050305030304" pitchFamily="18" charset="0"/>
              </a:rPr>
              <a:t>Российской </a:t>
            </a:r>
            <a:r>
              <a:rPr lang="ru-RU" sz="3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Федерации для обучения за рубежом</a:t>
            </a:r>
          </a:p>
          <a:p>
            <a:pPr algn="just"/>
            <a:r>
              <a:rPr lang="ru-RU" sz="3000" b="1" u="sng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35 студентов и 2 аспиранта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</a:t>
            </a:r>
            <a:r>
              <a:rPr lang="ru-RU" sz="3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получение стипендий Президента Российской Федерации и Правительства Российской Федерации</a:t>
            </a:r>
          </a:p>
          <a:p>
            <a:pPr algn="just"/>
            <a:r>
              <a:rPr lang="ru-RU" sz="3000" b="1" u="sng" dirty="0">
                <a:solidFill>
                  <a:srgbClr val="256569"/>
                </a:solidFill>
                <a:latin typeface="Book Antiqua" panose="02040602050305030304" pitchFamily="18" charset="0"/>
              </a:rPr>
              <a:t>6</a:t>
            </a:r>
            <a:r>
              <a:rPr lang="ru-RU" sz="3000" b="1" u="sng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человек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из числа обучающихся по программам среднего профессионального образования на получение стипендии Правительства Российской Федерации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43067" y="350276"/>
            <a:ext cx="560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СОИСКАНИЕ СТИПЕНДИЙ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3" y="984963"/>
            <a:ext cx="11443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</a:t>
            </a:r>
            <a:r>
              <a:rPr lang="ru-RU" sz="32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представлению факультетов и структурных подразделений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было выдвинуто на соискание персональных стипендий 8</a:t>
            </a:r>
            <a:r>
              <a:rPr lang="ru-RU" sz="3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обучающихся </a:t>
            </a:r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7" y="2886476"/>
            <a:ext cx="124059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 студентов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на получение стипендии имени Е.Т. Гайдара</a:t>
            </a:r>
          </a:p>
          <a:p>
            <a:r>
              <a:rPr lang="ru-RU" sz="3200" b="1" u="sng" dirty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</a:t>
            </a:r>
            <a:r>
              <a:rPr lang="ru-RU" sz="3200" b="1" u="sng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студент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получение стипендии имени А.А. Собчака</a:t>
            </a:r>
          </a:p>
          <a:p>
            <a:r>
              <a:rPr lang="ru-RU" sz="3200" b="1" u="sng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студент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на получение стипендии имени В.А. Туманова</a:t>
            </a:r>
          </a:p>
          <a:p>
            <a:r>
              <a:rPr lang="ru-RU" sz="3200" b="1" u="sng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студент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на </a:t>
            </a:r>
            <a:r>
              <a:rPr lang="ru-RU" sz="32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получение стипендии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имени                                  А.И. Солженицына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21501" y="358029"/>
            <a:ext cx="560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СОИСКАНИЕ СТИПЕНДИЙ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13" y="984963"/>
            <a:ext cx="11443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Были вручены сертификаты именных стипендий:</a:t>
            </a:r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32784509"/>
              </p:ext>
            </p:extLst>
          </p:nvPr>
        </p:nvGraphicFramePr>
        <p:xfrm>
          <a:off x="1802921" y="1323146"/>
          <a:ext cx="86005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22239" y="358029"/>
            <a:ext cx="560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СОИСКАНИЕ СТИПЕНДИЙ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51693" y="358029"/>
            <a:ext cx="560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СОИСКАНИЕ ПРЕМИЙ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42" y="912211"/>
            <a:ext cx="1184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Были </a:t>
            </a:r>
            <a:r>
              <a:rPr lang="ru-RU" sz="3200" b="1" dirty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рекомендованы и </a:t>
            </a:r>
            <a:r>
              <a:rPr lang="ru-RU" sz="3200" b="1" dirty="0" smtClean="0">
                <a:solidFill>
                  <a:srgbClr val="256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выдвинуты:</a:t>
            </a:r>
            <a:endParaRPr lang="ru-RU" sz="3200" b="1" dirty="0">
              <a:solidFill>
                <a:srgbClr val="256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819" y="1595021"/>
            <a:ext cx="116893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Кандидаты на соискание Общероссийской Высшей общественной экономической премии «Экономист года»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256569"/>
                </a:solidFill>
                <a:latin typeface="Book Antiqua" panose="02040602050305030304" pitchFamily="18" charset="0"/>
              </a:rPr>
              <a:t>Кандидаты на участие в конкурсе на соискание премии Правительства Москвы молодым ученым в номинации в области исследований «Информационно-коммуникационные технологии</a:t>
            </a:r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256569"/>
                </a:solidFill>
                <a:latin typeface="Book Antiqua" panose="02040602050305030304" pitchFamily="18" charset="0"/>
              </a:rPr>
              <a:t>Кандидаты на соискание премии Общероссийской общественной организации «Российское профессорское собрание</a:t>
            </a:r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Цикл </a:t>
            </a:r>
            <a:r>
              <a:rPr lang="ru-RU" sz="2800" b="1" dirty="0">
                <a:solidFill>
                  <a:srgbClr val="256569"/>
                </a:solidFill>
                <a:latin typeface="Book Antiqua" panose="02040602050305030304" pitchFamily="18" charset="0"/>
              </a:rPr>
              <a:t>трудов «Налоговый олимп</a:t>
            </a:r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» на </a:t>
            </a:r>
            <a:r>
              <a:rPr lang="ru-RU" sz="2800" b="1" dirty="0">
                <a:solidFill>
                  <a:srgbClr val="256569"/>
                </a:solidFill>
                <a:latin typeface="Book Antiqua" panose="02040602050305030304" pitchFamily="18" charset="0"/>
              </a:rPr>
              <a:t>соискание премии Правительства Российской Федерации 2018 года в области </a:t>
            </a:r>
            <a:r>
              <a:rPr lang="ru-RU" sz="2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образования</a:t>
            </a:r>
            <a:endParaRPr lang="ru-RU" sz="28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7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97890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47806" y="358029"/>
            <a:ext cx="6992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ПРОЧИЕ ВОПРОСЫ РАБОТЫ ФИНУНИВЕРСИТЕТА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193" y="998311"/>
            <a:ext cx="1180776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подготовке к 100-летнему юбилею Финансового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университета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Кадровой политике Финансового университета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исполнении проекта: «Создание институциональной базы для поддержки реализации и развития программ по финансовой грамотности для взрослого населения на федеральном и региональном уровнях»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итогах работы приемной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комиссии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работе базовых кафедр Финансового университета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2800" dirty="0" smtClean="0">
              <a:solidFill>
                <a:srgbClr val="256569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7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97890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6432" y="347038"/>
            <a:ext cx="6992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ПРОЧИЕ ВОПРОСЫ РАБОТЫ ФИНУНИВЕРСИТЕТА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699" y="1053955"/>
            <a:ext cx="1178726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концепции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стратегического развития Факультета прикладной математики и информационных технологий </a:t>
            </a:r>
            <a:endParaRPr lang="ru-RU" sz="2800" dirty="0" smtClean="0">
              <a:solidFill>
                <a:srgbClr val="256569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программе развития Факультета прикладной математики и информационных технологий </a:t>
            </a:r>
            <a:endParaRPr lang="ru-RU" sz="2800" dirty="0" smtClean="0">
              <a:solidFill>
                <a:srgbClr val="256569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программе развития Международного финансового факультета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перспективах развития кафедры «Бизнес-информатика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»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 Институте развития цифровой экономики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 основных направлениях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повышения эффективности развития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Владимирского филиала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Финуниверситета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реализации образовательных программ по заочной форме обучения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8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97890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39179" y="358029"/>
            <a:ext cx="6992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ПРОЧИЕ ВОПРОСЫ РАБОТЫ ФИНУНИВЕРСИТЕТА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227" y="1119942"/>
            <a:ext cx="118057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 итогах социологического опроса «Преподаватель глазами студентов»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фирменной символике факультетов, колледжей и лицея Финансового университета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Отчет о работе органов студенческого самоуправления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 </a:t>
            </a: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эффективности работы с магистрантами научных руководителей 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 результатах международной аккредитации 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ЕСВЕ</a:t>
            </a:r>
          </a:p>
          <a:p>
            <a:pPr marL="266700" algn="just">
              <a:spcBef>
                <a:spcPts val="1200"/>
              </a:spcBef>
            </a:pPr>
            <a:r>
              <a:rPr lang="ru-RU" sz="2800" dirty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256569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др.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9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97890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17640" y="396231"/>
            <a:ext cx="5128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СОГЛАШЕНИЯ О СОТРУДНИЧЕСТВЕ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75050673"/>
              </p:ext>
            </p:extLst>
          </p:nvPr>
        </p:nvGraphicFramePr>
        <p:xfrm>
          <a:off x="2390182" y="1176867"/>
          <a:ext cx="75832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5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2" y="280993"/>
            <a:ext cx="826522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09857" y="358029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ПЛАН РАБОТЫ УЧЕНОГО СОВЕТА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0791" y="913413"/>
            <a:ext cx="7805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Даты заседаний Ученого совета </a:t>
            </a:r>
          </a:p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на 2018/2019 учебный год:</a:t>
            </a:r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02547"/>
              </p:ext>
            </p:extLst>
          </p:nvPr>
        </p:nvGraphicFramePr>
        <p:xfrm>
          <a:off x="91440" y="1997709"/>
          <a:ext cx="1210056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6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4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5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25 сентября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30 октября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13 ноября (конкурс)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23 ноября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18 декабря</a:t>
                      </a:r>
                    </a:p>
                    <a:p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29 января</a:t>
                      </a:r>
                      <a:endParaRPr lang="ru-RU" sz="4000" b="0" baseline="0" dirty="0">
                        <a:solidFill>
                          <a:srgbClr val="256569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26 февраля </a:t>
                      </a:r>
                      <a:r>
                        <a:rPr lang="ru-RU" sz="4000" b="1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(расширен.)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26 марта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56569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  30 апреля</a:t>
                      </a:r>
                    </a:p>
                    <a:p>
                      <a:r>
                        <a:rPr lang="ru-RU" sz="4000" b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  28</a:t>
                      </a:r>
                      <a:r>
                        <a:rPr lang="ru-RU" sz="4000" b="0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 мая</a:t>
                      </a:r>
                    </a:p>
                    <a:p>
                      <a:r>
                        <a:rPr lang="ru-RU" sz="4000" b="0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  </a:t>
                      </a:r>
                      <a:r>
                        <a:rPr lang="ru-RU" sz="4000" b="1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14 июня (конкурс)</a:t>
                      </a:r>
                    </a:p>
                    <a:p>
                      <a:r>
                        <a:rPr lang="ru-RU" sz="4000" b="0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  </a:t>
                      </a:r>
                      <a:r>
                        <a:rPr lang="ru-RU" sz="4000" b="1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28 июня (расширен.)</a:t>
                      </a:r>
                    </a:p>
                    <a:p>
                      <a:r>
                        <a:rPr lang="ru-RU" sz="4000" b="1" baseline="0" dirty="0" smtClean="0">
                          <a:solidFill>
                            <a:srgbClr val="256569"/>
                          </a:solidFill>
                          <a:latin typeface="Book Antiqua" panose="02040602050305030304" pitchFamily="18" charset="0"/>
                        </a:rPr>
                        <a:t>  30 августа (расширен.)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TextBox 5"/>
          <p:cNvSpPr txBox="1"/>
          <p:nvPr/>
        </p:nvSpPr>
        <p:spPr>
          <a:xfrm>
            <a:off x="4032984" y="373418"/>
            <a:ext cx="3859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СОСТАВ УЧЕНОГО СОВЕТА 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509" y="1209623"/>
            <a:ext cx="1143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Ученый совет состоит из </a:t>
            </a:r>
            <a:r>
              <a:rPr lang="ru-RU" sz="4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100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членов совета:</a:t>
            </a:r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5060" y="2453569"/>
            <a:ext cx="1834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256569"/>
                </a:solidFill>
                <a:latin typeface="Book Antiqua" panose="02040602050305030304" pitchFamily="18" charset="0"/>
              </a:rPr>
              <a:t>86 %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948" y="3560164"/>
            <a:ext cx="1454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256569"/>
                </a:solidFill>
                <a:latin typeface="Book Antiqua" panose="02040602050305030304" pitchFamily="18" charset="0"/>
              </a:rPr>
              <a:t>2 %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2356" y="2275810"/>
            <a:ext cx="590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256569"/>
                </a:solidFill>
                <a:latin typeface="Book Antiqua" panose="02040602050305030304" pitchFamily="18" charset="0"/>
              </a:rPr>
              <a:t>и</a:t>
            </a:r>
            <a:r>
              <a:rPr lang="ru-RU" sz="3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меют ученые степени доктора или кандидата наук</a:t>
            </a:r>
            <a:endParaRPr lang="ru-RU" sz="320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2356" y="3437054"/>
            <a:ext cx="6555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обучающиеся</a:t>
            </a:r>
          </a:p>
          <a:p>
            <a:r>
              <a:rPr lang="ru-RU" sz="32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Финансового университета</a:t>
            </a:r>
            <a:endParaRPr lang="ru-RU" sz="320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037" y="4915125"/>
            <a:ext cx="118992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	Состав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Ученого совета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утвержден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на Конференции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объявлен приказом ректора Финансового университета от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28.10.2016 № 2084/о,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в редакции приказов от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09.03.2017 №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0415/о, от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31.03.2017 №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0668/о,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от 26.05.2017 №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1097/о, от 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07.06.2017 № 1219/о, от 28.08.2017 № 1488/о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,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от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02.10.2017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№ 1678/о, от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19.03.2018 №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0581/о,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от 31.05.2018 №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1218/о,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от 19.06.2018 №1345/о,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/>
            </a:r>
            <a:b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</a:b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от </a:t>
            </a:r>
            <a:r>
              <a:rPr lang="ru-RU" sz="2000" dirty="0">
                <a:solidFill>
                  <a:srgbClr val="256569"/>
                </a:solidFill>
                <a:latin typeface="Book Antiqua" panose="02040602050305030304" pitchFamily="18" charset="0"/>
              </a:rPr>
              <a:t>18.07.2018 </a:t>
            </a:r>
            <a:r>
              <a:rPr lang="ru-RU" sz="2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№ 1494/о.</a:t>
            </a:r>
            <a:endParaRPr lang="ru-RU" sz="200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43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2" y="280993"/>
            <a:ext cx="826522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67750" y="358029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ПЛАН РАБОТЫ УЧЕНОГО СОВЕТА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893" y="1591138"/>
            <a:ext cx="11635068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Предполагается рассмотреть </a:t>
            </a:r>
            <a:r>
              <a:rPr lang="ru-RU" sz="3200" b="1" smtClean="0">
                <a:solidFill>
                  <a:srgbClr val="256569"/>
                </a:solidFill>
                <a:latin typeface="Book Antiqua" panose="02040602050305030304" pitchFamily="18" charset="0"/>
              </a:rPr>
              <a:t>62 вопроса, </a:t>
            </a: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в том числе:</a:t>
            </a:r>
          </a:p>
          <a:p>
            <a:pPr marL="285750" indent="-285750" algn="ctr">
              <a:buClr>
                <a:srgbClr val="256569"/>
              </a:buClr>
              <a:buFont typeface="Wingdings" panose="05000000000000000000" pitchFamily="2" charset="2"/>
              <a:buChar char="Ø"/>
            </a:pPr>
            <a:endParaRPr lang="ru-RU" sz="14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>
              <a:buClr>
                <a:srgbClr val="256569"/>
              </a:buClr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9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вопросов, затрагивающих развитие Финансового университета в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целом</a:t>
            </a:r>
            <a:endParaRPr lang="ru-RU" sz="3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>
              <a:buClr>
                <a:srgbClr val="256569"/>
              </a:buClr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25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вопросов, связанных с организацией учебного процесса и методической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работой</a:t>
            </a:r>
            <a:endParaRPr lang="ru-RU" sz="3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>
              <a:buClr>
                <a:srgbClr val="256569"/>
              </a:buClr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8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вопросов,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связанных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с научно-исследовательской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работой</a:t>
            </a:r>
            <a:endParaRPr lang="ru-RU" sz="3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>
              <a:buClr>
                <a:srgbClr val="256569"/>
              </a:buClr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8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вопросов, затрагивающих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социальное развитие в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вузе</a:t>
            </a:r>
            <a:endParaRPr lang="ru-RU" sz="3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indent="-457200">
              <a:buClr>
                <a:srgbClr val="256569"/>
              </a:buClr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12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иных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вопросов </a:t>
            </a:r>
            <a:r>
              <a:rPr lang="ru-RU" sz="3000" b="1" dirty="0">
                <a:solidFill>
                  <a:srgbClr val="256569"/>
                </a:solidFill>
                <a:latin typeface="Book Antiqua" panose="02040602050305030304" pitchFamily="18" charset="0"/>
              </a:rPr>
              <a:t>работы Финансового </a:t>
            </a:r>
            <a:r>
              <a:rPr lang="ru-RU" sz="3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университета</a:t>
            </a:r>
            <a:endParaRPr lang="ru-RU" sz="30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ts val="1200"/>
              </a:spcBef>
            </a:pPr>
            <a:endParaRPr lang="ru-RU" sz="11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496147" y="295653"/>
            <a:ext cx="4324403" cy="1502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3682" y="2739578"/>
            <a:ext cx="9464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21" y="493763"/>
            <a:ext cx="6068580" cy="63642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96147" y="3784233"/>
            <a:ext cx="7374722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TextBox 5"/>
          <p:cNvSpPr txBox="1"/>
          <p:nvPr/>
        </p:nvSpPr>
        <p:spPr>
          <a:xfrm>
            <a:off x="168938" y="373418"/>
            <a:ext cx="786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ОБЩИЕ СВЕДЕНИЯ О РАБОТЕ ЗА ПРОШЕДШИЙ ПЕРИОД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8236" y="1468242"/>
            <a:ext cx="1134376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34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За прошедший 2017/2018 учебный год: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Проведено </a:t>
            </a:r>
            <a:r>
              <a:rPr lang="ru-RU" sz="34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13</a:t>
            </a: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заседаний, на каждом из которых присутствовало более 2/3 членов Ученого совета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Проведено </a:t>
            </a:r>
            <a:r>
              <a:rPr lang="ru-RU" sz="3400" b="1" dirty="0">
                <a:solidFill>
                  <a:srgbClr val="256569"/>
                </a:solidFill>
                <a:latin typeface="Book Antiqua" panose="02040602050305030304" pitchFamily="18" charset="0"/>
              </a:rPr>
              <a:t>3</a:t>
            </a: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расширенных заседания с приглашением всех НПР Финансового университета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Рассмотрено более </a:t>
            </a:r>
            <a:r>
              <a:rPr lang="ru-RU" sz="34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150</a:t>
            </a:r>
            <a:r>
              <a:rPr lang="ru-RU" sz="3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вопросов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3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74423" y="358029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НАУЧНЫЕ ДОКЛАДЫ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131" y="927600"/>
            <a:ext cx="60466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Профессора </a:t>
            </a: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Университета </a:t>
            </a:r>
            <a:r>
              <a:rPr lang="ru-RU" sz="2400" dirty="0" err="1">
                <a:solidFill>
                  <a:srgbClr val="256569"/>
                </a:solidFill>
                <a:latin typeface="Book Antiqua" panose="02040602050305030304" pitchFamily="18" charset="0"/>
              </a:rPr>
              <a:t>Тушия</a:t>
            </a: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 (Италия), 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директора </a:t>
            </a: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Европейского средиземноморского центра климатических изменений, 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лауреата </a:t>
            </a: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Нобелевской премии Риккардо </a:t>
            </a:r>
            <a:r>
              <a:rPr lang="ru-RU" sz="2400" dirty="0" err="1">
                <a:solidFill>
                  <a:srgbClr val="256569"/>
                </a:solidFill>
                <a:latin typeface="Book Antiqua" panose="02040602050305030304" pitchFamily="18" charset="0"/>
              </a:rPr>
              <a:t>Валентини</a:t>
            </a: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 на тему: «Мировая агропромышленная система: вызовы и возможности для Российской Федерации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»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Заведующего кафедрой </a:t>
            </a: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«Информационная безопасность»                   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Шеремета </a:t>
            </a: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И.А. на тему: «Цифровая экономика и проблемы </a:t>
            </a:r>
            <a:r>
              <a:rPr lang="ru-RU" sz="2400" dirty="0" err="1">
                <a:solidFill>
                  <a:srgbClr val="256569"/>
                </a:solidFill>
                <a:latin typeface="Book Antiqua" panose="02040602050305030304" pitchFamily="18" charset="0"/>
              </a:rPr>
              <a:t>кибербезопасности</a:t>
            </a: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 и ее финансового сегмента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89" y="1655960"/>
            <a:ext cx="5242593" cy="358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7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106986" y="265696"/>
            <a:ext cx="807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ВОПРОСЫ ОРГАНИЗАЦИИ УЧЕБНОГО ПРОЦЕССА</a:t>
            </a:r>
            <a:b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 МЕТОДИЧЕСКОЙ РАБОТЫ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796" y="1296672"/>
            <a:ext cx="11408165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В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опрос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о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разработке, утверждении и актуализации образовательных стандартов Финансового университета</a:t>
            </a:r>
            <a:endParaRPr lang="ru-RU" sz="2400" kern="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lvl="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Р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ассмотрение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итогов зимней и летней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экзаменационных 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сессий и результатов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ГЭК</a:t>
            </a:r>
            <a:endParaRPr lang="ru-RU" sz="2400" kern="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457200" lvl="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Согласование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председателей государственных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экзаменационных комиссий</a:t>
            </a:r>
          </a:p>
          <a:p>
            <a:pPr marL="457200" lvl="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Вопрос об итогах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организации и проведения практики обучающихся Финансового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университета</a:t>
            </a:r>
          </a:p>
          <a:p>
            <a:pPr marL="457200" lvl="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Рассмотрение проекта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Концепции развития аспирантуры на период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             2017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– 2021 гг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.</a:t>
            </a:r>
          </a:p>
          <a:p>
            <a:pPr marL="457200" lvl="0" indent="-45720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§"/>
            </a:pP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В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опрос о </a:t>
            </a: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результатах государственной итоговой аттестации в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аспирантуре</a:t>
            </a:r>
          </a:p>
          <a:p>
            <a:pPr lvl="0" algn="just" defTabSz="914400" eaLnBrk="0" fontAlgn="base" hangingPunct="0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ru-RU" sz="2400" kern="0" dirty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2400" kern="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   и др.</a:t>
            </a:r>
            <a:endParaRPr lang="ru-RU" sz="2400" kern="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1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2357" y="358029"/>
            <a:ext cx="790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ЛОКАЛЬНЫЕ АКТЫ ФИНУНИВЕРСИТЕТА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357" y="758139"/>
            <a:ext cx="118266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Ученым советом были одобрены и приняты: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Изменения </a:t>
            </a: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в Устав Финансового 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университета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Порядок проведения аттестации педагогических работников Финансового университета, относящихся к профессорско-преподавательскому 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составу</a:t>
            </a:r>
            <a:endParaRPr lang="ru-RU" sz="240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Положение об аспирантуре кадрового 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резерва</a:t>
            </a:r>
            <a:endParaRPr lang="ru-RU" sz="240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Положение о целевой докторантуре Финансового 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университета</a:t>
            </a:r>
            <a:endParaRPr lang="ru-RU" sz="240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Порядок предоставления скидок по оплате обучения студентам и аспирантам, обучающимся по договорам об оказании платных образовательных услуг, заключаемым при приеме на 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обучение</a:t>
            </a:r>
            <a:endParaRPr lang="ru-RU" sz="2400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Изменения </a:t>
            </a: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в Положение о замещении в Финансовом университете должностей педагогических работников, относящихся к профессорско-преподавательскому 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составу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256569"/>
                </a:solidFill>
                <a:latin typeface="Book Antiqua" panose="02040602050305030304" pitchFamily="18" charset="0"/>
              </a:rPr>
              <a:t>Изменения в Положение об Ученом совете филиала Финансового </a:t>
            </a: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университета</a:t>
            </a:r>
          </a:p>
          <a:p>
            <a:pPr marL="266700" algn="just">
              <a:spcAft>
                <a:spcPts val="600"/>
              </a:spcAft>
            </a:pPr>
            <a:r>
              <a:rPr lang="ru-RU" sz="24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и др.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6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99185" y="358029"/>
            <a:ext cx="668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КОНКУРС НА ЗАМЕЩЕНИЕ ДОЛЖНОСТЕЙ ППС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363" y="1684037"/>
            <a:ext cx="114643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представлению Комиссии (экспертов) по конкурсу на замещение должностей педагогических работников была рассмотрена </a:t>
            </a:r>
            <a:r>
              <a:rPr lang="ru-RU" sz="4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71</a:t>
            </a:r>
            <a:r>
              <a:rPr lang="ru-RU" sz="4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кандидатура и избрано </a:t>
            </a:r>
            <a:r>
              <a:rPr lang="ru-RU" sz="4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67</a:t>
            </a:r>
            <a:r>
              <a:rPr lang="ru-RU" sz="4000" dirty="0">
                <a:solidFill>
                  <a:srgbClr val="256569"/>
                </a:solidFill>
                <a:latin typeface="Book Antiqua" panose="02040602050305030304" pitchFamily="18" charset="0"/>
              </a:rPr>
              <a:t> человек на должность </a:t>
            </a:r>
            <a:r>
              <a:rPr lang="ru-RU" sz="4000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профессора</a:t>
            </a:r>
            <a:endParaRPr lang="ru-RU" sz="400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0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40014" y="358029"/>
            <a:ext cx="383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ВЫБОРЫ НА ДОЛЖНОСТИ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46" y="4605924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206" y="1440131"/>
            <a:ext cx="10913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представлению структурных подразделений прошли выборы: </a:t>
            </a:r>
            <a:endParaRPr lang="ru-RU" sz="32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7463" y="3048000"/>
            <a:ext cx="851707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18</a:t>
            </a:r>
            <a:r>
              <a:rPr lang="ru-RU" sz="4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заведующих кафедрами</a:t>
            </a:r>
          </a:p>
          <a:p>
            <a:pPr algn="ctr"/>
            <a:r>
              <a:rPr lang="ru-RU" sz="4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(включая филиалы – 11 человек)</a:t>
            </a:r>
          </a:p>
          <a:p>
            <a:pPr algn="ctr"/>
            <a:endParaRPr lang="ru-RU" sz="40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</a:t>
            </a:r>
            <a:r>
              <a:rPr lang="ru-RU" sz="4000" b="1" dirty="0">
                <a:solidFill>
                  <a:srgbClr val="256569"/>
                </a:solidFill>
                <a:latin typeface="Book Antiqua" panose="02040602050305030304" pitchFamily="18" charset="0"/>
              </a:rPr>
              <a:t>3</a:t>
            </a:r>
            <a:r>
              <a:rPr lang="ru-RU" sz="4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деканов факультетов</a:t>
            </a:r>
          </a:p>
          <a:p>
            <a:pPr algn="ctr"/>
            <a:r>
              <a:rPr lang="ru-RU" sz="40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1" y="280993"/>
            <a:ext cx="8253351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84405" y="358029"/>
            <a:ext cx="458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ПРИСВОЕНИЕ УЧЕНЫХ ЗВАНИЙ</a:t>
            </a:r>
            <a:endParaRPr lang="ru-RU" sz="2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22" y="4608381"/>
            <a:ext cx="2145978" cy="2249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045" y="-250166"/>
            <a:ext cx="11483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endParaRPr lang="ru-RU" sz="36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По </a:t>
            </a:r>
            <a:r>
              <a:rPr lang="ru-RU" sz="36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представлению 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Комиссии</a:t>
            </a:r>
          </a:p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>
                <a:solidFill>
                  <a:srgbClr val="256569"/>
                </a:solidFill>
                <a:latin typeface="Book Antiqua" panose="02040602050305030304" pitchFamily="18" charset="0"/>
              </a:rPr>
              <a:t>по вопросам присвоения ученых </a:t>
            </a:r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званий </a:t>
            </a:r>
          </a:p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были приняты положительные решения</a:t>
            </a:r>
          </a:p>
          <a:p>
            <a:pPr algn="ctr"/>
            <a:r>
              <a:rPr lang="ru-RU" sz="36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 по присвоению ученого звания доцента </a:t>
            </a:r>
            <a:endParaRPr lang="ru-RU" sz="36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5164" y="1086500"/>
            <a:ext cx="592662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endParaRPr lang="ru-RU" sz="4800" b="1" dirty="0" smtClean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endParaRPr lang="ru-RU" sz="4800" b="1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256569"/>
                </a:solidFill>
                <a:latin typeface="Book Antiqua" panose="02040602050305030304" pitchFamily="18" charset="0"/>
              </a:rPr>
              <a:t>33 преподавателям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9191786" y="114708"/>
            <a:ext cx="2807175" cy="720468"/>
            <a:chOff x="9191786" y="114708"/>
            <a:chExt cx="2807175" cy="72046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1786" y="114708"/>
              <a:ext cx="674656" cy="701217"/>
            </a:xfrm>
            <a:prstGeom prst="rect">
              <a:avLst/>
            </a:prstGeom>
            <a:effectLst>
              <a:outerShdw dist="38100" dir="13500000" algn="br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427" y="214180"/>
              <a:ext cx="2025534" cy="620996"/>
            </a:xfrm>
            <a:prstGeom prst="rect">
              <a:avLst/>
            </a:prstGeom>
            <a:effectLst>
              <a:outerShdw blurRad="50800" dist="38100" dir="5400000" algn="t" rotWithShape="0">
                <a:schemeClr val="bg1">
                  <a:alpha val="40000"/>
                </a:schemeClr>
              </a:outerShdw>
            </a:effectLst>
          </p:spPr>
        </p:pic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66" y="3798897"/>
            <a:ext cx="4275108" cy="285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02" y="3798897"/>
            <a:ext cx="4275109" cy="285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5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F78A8B-7EE1-459B-81DE-8E382C3F86C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7243</TotalTime>
  <Words>927</Words>
  <Application>Microsoft Office PowerPoint</Application>
  <PresentationFormat>Широкоэкранный</PresentationFormat>
  <Paragraphs>157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Звягинцева Вита Владимировна</cp:lastModifiedBy>
  <cp:revision>305</cp:revision>
  <cp:lastPrinted>2018-08-27T11:54:54Z</cp:lastPrinted>
  <dcterms:created xsi:type="dcterms:W3CDTF">2016-09-22T16:49:19Z</dcterms:created>
  <dcterms:modified xsi:type="dcterms:W3CDTF">2018-08-29T05:38:33Z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0x010100D152A4D475B3F94B9A44EC35E28A4960</vt:lpwstr>
  </property>
</Properties>
</file>