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26"/>
  </p:notesMasterIdLst>
  <p:handoutMasterIdLst>
    <p:handoutMasterId r:id="rId27"/>
  </p:handoutMasterIdLst>
  <p:sldIdLst>
    <p:sldId id="256" r:id="rId5"/>
    <p:sldId id="308" r:id="rId6"/>
    <p:sldId id="257" r:id="rId7"/>
    <p:sldId id="309" r:id="rId8"/>
    <p:sldId id="279" r:id="rId9"/>
    <p:sldId id="285" r:id="rId10"/>
    <p:sldId id="287" r:id="rId11"/>
    <p:sldId id="288" r:id="rId12"/>
    <p:sldId id="303" r:id="rId13"/>
    <p:sldId id="289" r:id="rId14"/>
    <p:sldId id="304" r:id="rId15"/>
    <p:sldId id="297" r:id="rId16"/>
    <p:sldId id="298" r:id="rId17"/>
    <p:sldId id="299" r:id="rId18"/>
    <p:sldId id="305" r:id="rId19"/>
    <p:sldId id="306" r:id="rId20"/>
    <p:sldId id="295" r:id="rId21"/>
    <p:sldId id="307" r:id="rId22"/>
    <p:sldId id="283" r:id="rId23"/>
    <p:sldId id="296" r:id="rId24"/>
    <p:sldId id="292" r:id="rId2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1" autoAdjust="0"/>
    <p:restoredTop sz="74767" autoAdjust="0"/>
  </p:normalViewPr>
  <p:slideViewPr>
    <p:cSldViewPr snapToGrid="0">
      <p:cViewPr varScale="1">
        <p:scale>
          <a:sx n="99" d="100"/>
          <a:sy n="99" d="100"/>
        </p:scale>
        <p:origin x="9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9;&#1089;&#1087;&#1077;&#1074;&#1072;&#1077;&#1084;&#1086;&#1089;&#1090;&#1100;\2018-19%20&#1079;&#1080;&#1084;&#107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9;&#1089;&#1087;&#1077;&#1074;&#1072;&#1077;&#1084;&#1086;&#1089;&#1090;&#1100;\2018-19%20&#1079;&#1080;&#1084;&#107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9;&#1089;&#1087;&#1077;&#1074;&#1072;&#1077;&#1084;&#1086;&#1089;&#1090;&#1100;\2018-19%20&#1079;&#1080;&#1084;&#1072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9;&#1089;&#1087;&#1077;&#1074;&#1072;&#1077;&#1084;&#1086;&#1089;&#1090;&#1100;\2018-19%20&#1079;&#1080;&#1084;&#1072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9;&#1089;&#1087;&#1077;&#1074;&#1072;&#1077;&#1084;&#1086;&#1089;&#1090;&#1100;\2018-19%20&#1079;&#1080;&#1084;&#1072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21710958005249"/>
          <c:y val="7.8463572340608898E-2"/>
          <c:w val="0.81339156824146985"/>
          <c:h val="0.53681192738630179"/>
        </c:manualLayout>
      </c:layout>
      <c:barChart>
        <c:barDir val="col"/>
        <c:grouping val="clustered"/>
        <c:varyColors val="0"/>
        <c:ser>
          <c:idx val="0"/>
          <c:order val="0"/>
          <c:tx>
            <c:v>МТиГБ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031540379479166E-2"/>
                  <c:y val="4.23088920015622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8B4-40F7-99EF-6650EBDE6B06}"/>
                </c:ext>
              </c:extLst>
            </c:dLbl>
            <c:dLbl>
              <c:idx val="2"/>
              <c:layout>
                <c:manualLayout>
                  <c:x val="-5.3304561419618823E-3"/>
                  <c:y val="4.55776252783574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8B4-40F7-99EF-6650EBDE6B06}"/>
                </c:ext>
              </c:extLst>
            </c:dLbl>
            <c:dLbl>
              <c:idx val="5"/>
              <c:layout>
                <c:manualLayout>
                  <c:x val="-1.5960766224528453E-2"/>
                  <c:y val="6.80489125246674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8B4-40F7-99EF-6650EBDE6B06}"/>
                </c:ext>
              </c:extLst>
            </c:dLbl>
            <c:dLbl>
              <c:idx val="7"/>
              <c:layout>
                <c:manualLayout>
                  <c:x val="-1.4498778088734851E-2"/>
                  <c:y val="8.15310083136207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8B4-40F7-99EF-6650EBDE6B06}"/>
                </c:ext>
              </c:extLst>
            </c:dLbl>
            <c:dLbl>
              <c:idx val="8"/>
              <c:layout>
                <c:manualLayout>
                  <c:x val="-1.5960766224528453E-2"/>
                  <c:y val="9.95084872144048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8B4-40F7-99EF-6650EBDE6B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'менеджмент 1 курс'!$A$2:$A$12</c:f>
              <c:strCache>
                <c:ptCount val="11"/>
                <c:pt idx="0">
                  <c:v>Безопасность жизнедеятельности</c:v>
                </c:pt>
                <c:pt idx="1">
                  <c:v>Введение в специальность</c:v>
                </c:pt>
                <c:pt idx="2">
                  <c:v>Иностранный язык</c:v>
                </c:pt>
                <c:pt idx="3">
                  <c:v>История</c:v>
                </c:pt>
                <c:pt idx="4">
                  <c:v>Компьютерный практикум</c:v>
                </c:pt>
                <c:pt idx="5">
                  <c:v>Математика</c:v>
                </c:pt>
                <c:pt idx="6">
                  <c:v>Микроэкономика</c:v>
                </c:pt>
                <c:pt idx="7">
                  <c:v>Право</c:v>
                </c:pt>
                <c:pt idx="8">
                  <c:v>Социология управления</c:v>
                </c:pt>
                <c:pt idx="9">
                  <c:v>Физическая культура</c:v>
                </c:pt>
                <c:pt idx="10">
                  <c:v>Экономическая политология</c:v>
                </c:pt>
              </c:strCache>
            </c:strRef>
          </c:cat>
          <c:val>
            <c:numRef>
              <c:f>'менеджмент 1 курс'!$B$2:$B$12</c:f>
              <c:numCache>
                <c:formatCode>0.00</c:formatCode>
                <c:ptCount val="11"/>
                <c:pt idx="0">
                  <c:v>83.088888888888889</c:v>
                </c:pt>
                <c:pt idx="1">
                  <c:v>100</c:v>
                </c:pt>
                <c:pt idx="2">
                  <c:v>74.063829787234042</c:v>
                </c:pt>
                <c:pt idx="3">
                  <c:v>73.260869565217391</c:v>
                </c:pt>
                <c:pt idx="4">
                  <c:v>80.022222222222226</c:v>
                </c:pt>
                <c:pt idx="5">
                  <c:v>64.755102040816325</c:v>
                </c:pt>
                <c:pt idx="6">
                  <c:v>68.916666666666671</c:v>
                </c:pt>
                <c:pt idx="7">
                  <c:v>76.3125</c:v>
                </c:pt>
                <c:pt idx="8">
                  <c:v>85.977272727272734</c:v>
                </c:pt>
                <c:pt idx="9">
                  <c:v>95.5</c:v>
                </c:pt>
                <c:pt idx="10">
                  <c:v>83.272727272727266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8B4-40F7-99EF-6650EBDE6B06}"/>
            </c:ext>
          </c:extLst>
        </c:ser>
        <c:ser>
          <c:idx val="1"/>
          <c:order val="1"/>
          <c:tx>
            <c:v>Менеджмент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5033382254295914E-2"/>
                  <c:y val="2.574002052310612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387364117124358E-2"/>
                      <c:h val="4.74388578240845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28B4-40F7-99EF-6650EBDE6B06}"/>
                </c:ext>
              </c:extLst>
            </c:dLbl>
            <c:dLbl>
              <c:idx val="2"/>
              <c:layout>
                <c:manualLayout>
                  <c:x val="1.0233916950555215E-2"/>
                  <c:y val="-9.437898497730099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8B4-40F7-99EF-6650EBDE6B06}"/>
                </c:ext>
              </c:extLst>
            </c:dLbl>
            <c:dLbl>
              <c:idx val="3"/>
              <c:layout>
                <c:manualLayout>
                  <c:x val="1.7528547045108957E-2"/>
                  <c:y val="1.043788233810524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8B4-40F7-99EF-6650EBDE6B06}"/>
                </c:ext>
              </c:extLst>
            </c:dLbl>
            <c:dLbl>
              <c:idx val="4"/>
              <c:layout>
                <c:manualLayout>
                  <c:x val="1.7183310634144838E-2"/>
                  <c:y val="1.16259768287119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8B4-40F7-99EF-6650EBDE6B06}"/>
                </c:ext>
              </c:extLst>
            </c:dLbl>
            <c:dLbl>
              <c:idx val="6"/>
              <c:layout>
                <c:manualLayout>
                  <c:x val="1.0355020219756386E-2"/>
                  <c:y val="5.90601730742765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8B4-40F7-99EF-6650EBDE6B06}"/>
                </c:ext>
              </c:extLst>
            </c:dLbl>
            <c:dLbl>
              <c:idx val="9"/>
              <c:layout>
                <c:manualLayout>
                  <c:x val="1.0233916950555323E-2"/>
                  <c:y val="-2.57400205231061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8B4-40F7-99EF-6650EBDE6B06}"/>
                </c:ext>
              </c:extLst>
            </c:dLbl>
            <c:dLbl>
              <c:idx val="10"/>
              <c:layout>
                <c:manualLayout>
                  <c:x val="1.16618075801747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28B4-40F7-99EF-6650EBDE6B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'менеджмент 1 курс'!$A$2:$A$12</c:f>
              <c:strCache>
                <c:ptCount val="11"/>
                <c:pt idx="0">
                  <c:v>Безопасность жизнедеятельности</c:v>
                </c:pt>
                <c:pt idx="1">
                  <c:v>Введение в специальность</c:v>
                </c:pt>
                <c:pt idx="2">
                  <c:v>Иностранный язык</c:v>
                </c:pt>
                <c:pt idx="3">
                  <c:v>История</c:v>
                </c:pt>
                <c:pt idx="4">
                  <c:v>Компьютерный практикум</c:v>
                </c:pt>
                <c:pt idx="5">
                  <c:v>Математика</c:v>
                </c:pt>
                <c:pt idx="6">
                  <c:v>Микроэкономика</c:v>
                </c:pt>
                <c:pt idx="7">
                  <c:v>Право</c:v>
                </c:pt>
                <c:pt idx="8">
                  <c:v>Социология управления</c:v>
                </c:pt>
                <c:pt idx="9">
                  <c:v>Физическая культура</c:v>
                </c:pt>
                <c:pt idx="10">
                  <c:v>Экономическая политология</c:v>
                </c:pt>
              </c:strCache>
            </c:strRef>
          </c:cat>
          <c:val>
            <c:numRef>
              <c:f>'менеджмент 1 курс'!$C$2:$C$12</c:f>
              <c:numCache>
                <c:formatCode>0.00</c:formatCode>
                <c:ptCount val="11"/>
                <c:pt idx="0">
                  <c:v>85.20448179271709</c:v>
                </c:pt>
                <c:pt idx="1">
                  <c:v>84.969273743016757</c:v>
                </c:pt>
                <c:pt idx="2">
                  <c:v>68.449494949494948</c:v>
                </c:pt>
                <c:pt idx="3">
                  <c:v>72.233870967741936</c:v>
                </c:pt>
                <c:pt idx="4">
                  <c:v>77.36944444444444</c:v>
                </c:pt>
                <c:pt idx="5">
                  <c:v>65.969696969696969</c:v>
                </c:pt>
                <c:pt idx="6">
                  <c:v>64.897755610972567</c:v>
                </c:pt>
                <c:pt idx="7">
                  <c:v>78.485013623978205</c:v>
                </c:pt>
                <c:pt idx="8">
                  <c:v>87.818435754189949</c:v>
                </c:pt>
                <c:pt idx="9">
                  <c:v>88.00555555555556</c:v>
                </c:pt>
                <c:pt idx="10">
                  <c:v>75.362666666666669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8B4-40F7-99EF-6650EBDE6B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8095544"/>
        <c:axId val="468094560"/>
      </c:barChart>
      <c:catAx>
        <c:axId val="468095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8094560"/>
        <c:crosses val="autoZero"/>
        <c:auto val="1"/>
        <c:lblAlgn val="ctr"/>
        <c:lblOffset val="100"/>
        <c:noMultiLvlLbl val="0"/>
      </c:catAx>
      <c:valAx>
        <c:axId val="468094560"/>
        <c:scaling>
          <c:orientation val="minMax"/>
          <c:max val="100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809554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605785689832254"/>
          <c:y val="2.2623109104821584E-2"/>
          <c:w val="0.33981945712811884"/>
          <c:h val="6.88551629312897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350673737837098"/>
          <c:y val="0.12932258576968056"/>
          <c:w val="0.58750557234005185"/>
          <c:h val="0.83270426499494066"/>
        </c:manualLayout>
      </c:layout>
      <c:radarChart>
        <c:radarStyle val="marker"/>
        <c:varyColors val="0"/>
        <c:ser>
          <c:idx val="0"/>
          <c:order val="0"/>
          <c:tx>
            <c:strRef>
              <c:f>'Экономика 1 курс'!$A$2</c:f>
              <c:strCache>
                <c:ptCount val="1"/>
                <c:pt idx="0">
                  <c:v>Безопасность жизнедеятельности (зачет)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1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cat>
            <c:strRef>
              <c:f>'Экономика 1 курс'!$C$1:$K$1</c:f>
              <c:strCache>
                <c:ptCount val="9"/>
                <c:pt idx="0">
                  <c:v>АРиЭБ</c:v>
                </c:pt>
                <c:pt idx="1">
                  <c:v>ГУиФК</c:v>
                </c:pt>
                <c:pt idx="2">
                  <c:v>МФФ</c:v>
                </c:pt>
                <c:pt idx="3">
                  <c:v>МЭО</c:v>
                </c:pt>
                <c:pt idx="4">
                  <c:v>НиН</c:v>
                </c:pt>
                <c:pt idx="5">
                  <c:v>УиА</c:v>
                </c:pt>
                <c:pt idx="6">
                  <c:v>ФФР</c:v>
                </c:pt>
                <c:pt idx="7">
                  <c:v>ЭиФТЭК</c:v>
                </c:pt>
                <c:pt idx="8">
                  <c:v>ФЭФ</c:v>
                </c:pt>
              </c:strCache>
            </c:strRef>
          </c:cat>
          <c:val>
            <c:numRef>
              <c:f>'Экономика 1 курс'!$C$2:$K$2</c:f>
              <c:numCache>
                <c:formatCode>0.00</c:formatCode>
                <c:ptCount val="9"/>
                <c:pt idx="0">
                  <c:v>83.276119402985074</c:v>
                </c:pt>
                <c:pt idx="1">
                  <c:v>80.288732394366193</c:v>
                </c:pt>
                <c:pt idx="2">
                  <c:v>72.983739837398375</c:v>
                </c:pt>
                <c:pt idx="3">
                  <c:v>75.097222222222229</c:v>
                </c:pt>
                <c:pt idx="4">
                  <c:v>92.364285714285714</c:v>
                </c:pt>
                <c:pt idx="5">
                  <c:v>80.283132530120483</c:v>
                </c:pt>
                <c:pt idx="6">
                  <c:v>68.706586826347305</c:v>
                </c:pt>
                <c:pt idx="7">
                  <c:v>76.188524590163937</c:v>
                </c:pt>
                <c:pt idx="8">
                  <c:v>85.550684931506893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61-4AFB-AC68-E93ACBA430E8}"/>
            </c:ext>
          </c:extLst>
        </c:ser>
        <c:ser>
          <c:idx val="1"/>
          <c:order val="1"/>
          <c:tx>
            <c:strRef>
              <c:f>'Экономика 1 курс'!$A$3</c:f>
              <c:strCache>
                <c:ptCount val="1"/>
                <c:pt idx="0">
                  <c:v>Введение в специальность (зачет)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cat>
            <c:strRef>
              <c:f>'Экономика 1 курс'!$C$1:$K$1</c:f>
              <c:strCache>
                <c:ptCount val="9"/>
                <c:pt idx="0">
                  <c:v>АРиЭБ</c:v>
                </c:pt>
                <c:pt idx="1">
                  <c:v>ГУиФК</c:v>
                </c:pt>
                <c:pt idx="2">
                  <c:v>МФФ</c:v>
                </c:pt>
                <c:pt idx="3">
                  <c:v>МЭО</c:v>
                </c:pt>
                <c:pt idx="4">
                  <c:v>НиН</c:v>
                </c:pt>
                <c:pt idx="5">
                  <c:v>УиА</c:v>
                </c:pt>
                <c:pt idx="6">
                  <c:v>ФФР</c:v>
                </c:pt>
                <c:pt idx="7">
                  <c:v>ЭиФТЭК</c:v>
                </c:pt>
                <c:pt idx="8">
                  <c:v>ФЭФ</c:v>
                </c:pt>
              </c:strCache>
            </c:strRef>
          </c:cat>
          <c:val>
            <c:numRef>
              <c:f>'Экономика 1 курс'!$C$3:$K$3</c:f>
              <c:numCache>
                <c:formatCode>0.00</c:formatCode>
                <c:ptCount val="9"/>
                <c:pt idx="0">
                  <c:v>93.24444444444444</c:v>
                </c:pt>
                <c:pt idx="1">
                  <c:v>82.55</c:v>
                </c:pt>
                <c:pt idx="2">
                  <c:v>76.168918918918919</c:v>
                </c:pt>
                <c:pt idx="3">
                  <c:v>79.835125448028677</c:v>
                </c:pt>
                <c:pt idx="4">
                  <c:v>91.156028368794324</c:v>
                </c:pt>
                <c:pt idx="5">
                  <c:v>82.948113207547166</c:v>
                </c:pt>
                <c:pt idx="6">
                  <c:v>87.103030303030309</c:v>
                </c:pt>
                <c:pt idx="7">
                  <c:v>74.677419354838705</c:v>
                </c:pt>
                <c:pt idx="8">
                  <c:v>76.418013856812934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61-4AFB-AC68-E93ACBA430E8}"/>
            </c:ext>
          </c:extLst>
        </c:ser>
        <c:ser>
          <c:idx val="2"/>
          <c:order val="2"/>
          <c:tx>
            <c:strRef>
              <c:f>'Экономика 1 курс'!$A$4</c:f>
              <c:strCache>
                <c:ptCount val="1"/>
                <c:pt idx="0">
                  <c:v>Иностранный язык (зачет)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3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cat>
            <c:strRef>
              <c:f>'Экономика 1 курс'!$C$1:$K$1</c:f>
              <c:strCache>
                <c:ptCount val="9"/>
                <c:pt idx="0">
                  <c:v>АРиЭБ</c:v>
                </c:pt>
                <c:pt idx="1">
                  <c:v>ГУиФК</c:v>
                </c:pt>
                <c:pt idx="2">
                  <c:v>МФФ</c:v>
                </c:pt>
                <c:pt idx="3">
                  <c:v>МЭО</c:v>
                </c:pt>
                <c:pt idx="4">
                  <c:v>НиН</c:v>
                </c:pt>
                <c:pt idx="5">
                  <c:v>УиА</c:v>
                </c:pt>
                <c:pt idx="6">
                  <c:v>ФФР</c:v>
                </c:pt>
                <c:pt idx="7">
                  <c:v>ЭиФТЭК</c:v>
                </c:pt>
                <c:pt idx="8">
                  <c:v>ФЭФ</c:v>
                </c:pt>
              </c:strCache>
            </c:strRef>
          </c:cat>
          <c:val>
            <c:numRef>
              <c:f>'Экономика 1 курс'!$C$4:$K$4</c:f>
              <c:numCache>
                <c:formatCode>0.00</c:formatCode>
                <c:ptCount val="9"/>
                <c:pt idx="0">
                  <c:v>70.445945945945951</c:v>
                </c:pt>
                <c:pt idx="1">
                  <c:v>71.764705882352942</c:v>
                </c:pt>
                <c:pt idx="2">
                  <c:v>73.614173228346459</c:v>
                </c:pt>
                <c:pt idx="3">
                  <c:v>71.303030303030297</c:v>
                </c:pt>
                <c:pt idx="4">
                  <c:v>71.435374149659864</c:v>
                </c:pt>
                <c:pt idx="5">
                  <c:v>74.719008264462815</c:v>
                </c:pt>
                <c:pt idx="6">
                  <c:v>72.26627218934911</c:v>
                </c:pt>
                <c:pt idx="7">
                  <c:v>67.05185185185185</c:v>
                </c:pt>
                <c:pt idx="8">
                  <c:v>66.761431411530822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61-4AFB-AC68-E93ACBA430E8}"/>
            </c:ext>
          </c:extLst>
        </c:ser>
        <c:ser>
          <c:idx val="3"/>
          <c:order val="3"/>
          <c:tx>
            <c:strRef>
              <c:f>'Экономика 1 курс'!$A$5</c:f>
              <c:strCache>
                <c:ptCount val="1"/>
                <c:pt idx="0">
                  <c:v>Правовое регулирование экономической деятельности (экзамен)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4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cat>
            <c:strRef>
              <c:f>'Экономика 1 курс'!$C$1:$K$1</c:f>
              <c:strCache>
                <c:ptCount val="9"/>
                <c:pt idx="0">
                  <c:v>АРиЭБ</c:v>
                </c:pt>
                <c:pt idx="1">
                  <c:v>ГУиФК</c:v>
                </c:pt>
                <c:pt idx="2">
                  <c:v>МФФ</c:v>
                </c:pt>
                <c:pt idx="3">
                  <c:v>МЭО</c:v>
                </c:pt>
                <c:pt idx="4">
                  <c:v>НиН</c:v>
                </c:pt>
                <c:pt idx="5">
                  <c:v>УиА</c:v>
                </c:pt>
                <c:pt idx="6">
                  <c:v>ФФР</c:v>
                </c:pt>
                <c:pt idx="7">
                  <c:v>ЭиФТЭК</c:v>
                </c:pt>
                <c:pt idx="8">
                  <c:v>ФЭФ</c:v>
                </c:pt>
              </c:strCache>
            </c:strRef>
          </c:cat>
          <c:val>
            <c:numRef>
              <c:f>'Экономика 1 курс'!$C$5:$K$5</c:f>
              <c:numCache>
                <c:formatCode>0.00</c:formatCode>
                <c:ptCount val="9"/>
                <c:pt idx="0">
                  <c:v>78.985401459854018</c:v>
                </c:pt>
                <c:pt idx="1">
                  <c:v>80.951048951048946</c:v>
                </c:pt>
                <c:pt idx="2">
                  <c:v>75.348484848484844</c:v>
                </c:pt>
                <c:pt idx="3">
                  <c:v>74.183673469387756</c:v>
                </c:pt>
                <c:pt idx="4">
                  <c:v>83.496503496503493</c:v>
                </c:pt>
                <c:pt idx="5">
                  <c:v>69.88789237668162</c:v>
                </c:pt>
                <c:pt idx="6">
                  <c:v>68.58011049723757</c:v>
                </c:pt>
                <c:pt idx="7">
                  <c:v>73.738805970149258</c:v>
                </c:pt>
                <c:pt idx="8">
                  <c:v>74.986784140969164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61-4AFB-AC68-E93ACBA430E8}"/>
            </c:ext>
          </c:extLst>
        </c:ser>
        <c:ser>
          <c:idx val="4"/>
          <c:order val="4"/>
          <c:tx>
            <c:strRef>
              <c:f>'Экономика 1 курс'!$A$6</c:f>
              <c:strCache>
                <c:ptCount val="1"/>
                <c:pt idx="0">
                  <c:v>Физическая культура (зачет)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5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cat>
            <c:strRef>
              <c:f>'Экономика 1 курс'!$C$1:$K$1</c:f>
              <c:strCache>
                <c:ptCount val="9"/>
                <c:pt idx="0">
                  <c:v>АРиЭБ</c:v>
                </c:pt>
                <c:pt idx="1">
                  <c:v>ГУиФК</c:v>
                </c:pt>
                <c:pt idx="2">
                  <c:v>МФФ</c:v>
                </c:pt>
                <c:pt idx="3">
                  <c:v>МЭО</c:v>
                </c:pt>
                <c:pt idx="4">
                  <c:v>НиН</c:v>
                </c:pt>
                <c:pt idx="5">
                  <c:v>УиА</c:v>
                </c:pt>
                <c:pt idx="6">
                  <c:v>ФФР</c:v>
                </c:pt>
                <c:pt idx="7">
                  <c:v>ЭиФТЭК</c:v>
                </c:pt>
                <c:pt idx="8">
                  <c:v>ФЭФ</c:v>
                </c:pt>
              </c:strCache>
            </c:strRef>
          </c:cat>
          <c:val>
            <c:numRef>
              <c:f>'Экономика 1 курс'!$C$6:$K$6</c:f>
              <c:numCache>
                <c:formatCode>0.00</c:formatCode>
                <c:ptCount val="9"/>
                <c:pt idx="0">
                  <c:v>88.857142857142861</c:v>
                </c:pt>
                <c:pt idx="1">
                  <c:v>87.21621621621621</c:v>
                </c:pt>
                <c:pt idx="2">
                  <c:v>75.640287769784166</c:v>
                </c:pt>
                <c:pt idx="3">
                  <c:v>85.045454545454547</c:v>
                </c:pt>
                <c:pt idx="4">
                  <c:v>90.964788732394368</c:v>
                </c:pt>
                <c:pt idx="5">
                  <c:v>91.66459627329192</c:v>
                </c:pt>
                <c:pt idx="6">
                  <c:v>79.438596491228068</c:v>
                </c:pt>
                <c:pt idx="7">
                  <c:v>85.556451612903231</c:v>
                </c:pt>
                <c:pt idx="8">
                  <c:v>84.743869209809262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61-4AFB-AC68-E93ACBA430E8}"/>
            </c:ext>
          </c:extLst>
        </c:ser>
        <c:ser>
          <c:idx val="5"/>
          <c:order val="5"/>
          <c:tx>
            <c:strRef>
              <c:f>'Экономика 1 курс'!$A$7</c:f>
              <c:strCache>
                <c:ptCount val="1"/>
                <c:pt idx="0">
                  <c:v>История (экзамен)</c:v>
                </c:pt>
              </c:strCache>
            </c:strRef>
          </c:tx>
          <c:spPr>
            <a:ln w="34925" cap="rnd">
              <a:solidFill>
                <a:schemeClr val="accent6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6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cat>
            <c:strRef>
              <c:f>'Экономика 1 курс'!$C$1:$K$1</c:f>
              <c:strCache>
                <c:ptCount val="9"/>
                <c:pt idx="0">
                  <c:v>АРиЭБ</c:v>
                </c:pt>
                <c:pt idx="1">
                  <c:v>ГУиФК</c:v>
                </c:pt>
                <c:pt idx="2">
                  <c:v>МФФ</c:v>
                </c:pt>
                <c:pt idx="3">
                  <c:v>МЭО</c:v>
                </c:pt>
                <c:pt idx="4">
                  <c:v>НиН</c:v>
                </c:pt>
                <c:pt idx="5">
                  <c:v>УиА</c:v>
                </c:pt>
                <c:pt idx="6">
                  <c:v>ФФР</c:v>
                </c:pt>
                <c:pt idx="7">
                  <c:v>ЭиФТЭК</c:v>
                </c:pt>
                <c:pt idx="8">
                  <c:v>ФЭФ</c:v>
                </c:pt>
              </c:strCache>
            </c:strRef>
          </c:cat>
          <c:val>
            <c:numRef>
              <c:f>'Экономика 1 курс'!$C$7:$K$7</c:f>
              <c:numCache>
                <c:formatCode>0.00</c:formatCode>
                <c:ptCount val="9"/>
                <c:pt idx="0">
                  <c:v>62.601351351351354</c:v>
                </c:pt>
                <c:pt idx="1">
                  <c:v>69.384615384615387</c:v>
                </c:pt>
                <c:pt idx="2">
                  <c:v>77.951999999999998</c:v>
                </c:pt>
                <c:pt idx="3">
                  <c:v>70.340067340067336</c:v>
                </c:pt>
                <c:pt idx="4">
                  <c:v>73.48</c:v>
                </c:pt>
                <c:pt idx="5">
                  <c:v>54.725925925925928</c:v>
                </c:pt>
                <c:pt idx="6">
                  <c:v>66.710382513661202</c:v>
                </c:pt>
                <c:pt idx="7">
                  <c:v>77.062992125984252</c:v>
                </c:pt>
                <c:pt idx="8">
                  <c:v>68.061965811965806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561-4AFB-AC68-E93ACBA430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3577768"/>
        <c:axId val="273584328"/>
      </c:radarChart>
      <c:catAx>
        <c:axId val="273577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3584328"/>
        <c:crosses val="autoZero"/>
        <c:auto val="1"/>
        <c:lblAlgn val="ctr"/>
        <c:lblOffset val="100"/>
        <c:noMultiLvlLbl val="0"/>
      </c:catAx>
      <c:valAx>
        <c:axId val="273584328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3577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0415885898639969E-2"/>
          <c:y val="8.1921708185053385E-2"/>
          <c:w val="0.22431585011085953"/>
          <c:h val="0.869161839609489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156946436096266E-2"/>
          <c:y val="0.15253678517458044"/>
          <c:w val="0.90314947121723188"/>
          <c:h val="0.77014703738302615"/>
        </c:manualLayout>
      </c:layout>
      <c:lineChart>
        <c:grouping val="standard"/>
        <c:varyColors val="0"/>
        <c:ser>
          <c:idx val="0"/>
          <c:order val="0"/>
          <c:tx>
            <c:strRef>
              <c:f>'Экономика 1 курс'!$A$9</c:f>
              <c:strCache>
                <c:ptCount val="1"/>
                <c:pt idx="0">
                  <c:v>Компьютерный практикум (зачет)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6"/>
              <c:layout>
                <c:manualLayout>
                  <c:x val="-2.9910975173674314E-2"/>
                  <c:y val="-6.7999292356860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EDE-4EFF-843B-CC88D3DF14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'Экономика 1 курс'!$C$1:$K$1</c:f>
              <c:strCache>
                <c:ptCount val="9"/>
                <c:pt idx="0">
                  <c:v>АРиЭБ</c:v>
                </c:pt>
                <c:pt idx="1">
                  <c:v>ГУиФК</c:v>
                </c:pt>
                <c:pt idx="2">
                  <c:v>МФФ</c:v>
                </c:pt>
                <c:pt idx="3">
                  <c:v>МЭО</c:v>
                </c:pt>
                <c:pt idx="4">
                  <c:v>НиН</c:v>
                </c:pt>
                <c:pt idx="5">
                  <c:v>УиА</c:v>
                </c:pt>
                <c:pt idx="6">
                  <c:v>ФФР</c:v>
                </c:pt>
                <c:pt idx="7">
                  <c:v>ЭиФТЭК</c:v>
                </c:pt>
                <c:pt idx="8">
                  <c:v>ФЭФ</c:v>
                </c:pt>
              </c:strCache>
            </c:strRef>
          </c:cat>
          <c:val>
            <c:numRef>
              <c:f>'Экономика 1 курс'!$C$9:$K$9</c:f>
              <c:numCache>
                <c:formatCode>0.00</c:formatCode>
                <c:ptCount val="9"/>
                <c:pt idx="0">
                  <c:v>76.884892086330936</c:v>
                </c:pt>
                <c:pt idx="1">
                  <c:v>78.007142857142853</c:v>
                </c:pt>
                <c:pt idx="2">
                  <c:v>70.627737226277375</c:v>
                </c:pt>
                <c:pt idx="3">
                  <c:v>77.590747330960852</c:v>
                </c:pt>
                <c:pt idx="4">
                  <c:v>83.798611111111114</c:v>
                </c:pt>
                <c:pt idx="5">
                  <c:v>74.323943661971825</c:v>
                </c:pt>
                <c:pt idx="6">
                  <c:v>63.789473684210527</c:v>
                </c:pt>
                <c:pt idx="7">
                  <c:v>79.49166666666666</c:v>
                </c:pt>
                <c:pt idx="8">
                  <c:v>72.74477958236659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DE-4EFF-843B-CC88D3DF1425}"/>
            </c:ext>
          </c:extLst>
        </c:ser>
        <c:ser>
          <c:idx val="1"/>
          <c:order val="1"/>
          <c:tx>
            <c:strRef>
              <c:f>'Экономика 1 курс'!$A$10</c:f>
              <c:strCache>
                <c:ptCount val="1"/>
                <c:pt idx="0">
                  <c:v>Математика (зачет)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86273811427302E-2"/>
                  <c:y val="3.42371244694830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EDE-4EFF-843B-CC88D3DF1425}"/>
                </c:ext>
              </c:extLst>
            </c:dLbl>
            <c:dLbl>
              <c:idx val="1"/>
              <c:layout>
                <c:manualLayout>
                  <c:x val="-2.6060193080841964E-2"/>
                  <c:y val="4.39739260719921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EDE-4EFF-843B-CC88D3DF1425}"/>
                </c:ext>
              </c:extLst>
            </c:dLbl>
            <c:dLbl>
              <c:idx val="2"/>
              <c:layout>
                <c:manualLayout>
                  <c:x val="-2.86273811427302E-2"/>
                  <c:y val="3.6671324870110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EDE-4EFF-843B-CC88D3DF1425}"/>
                </c:ext>
              </c:extLst>
            </c:dLbl>
            <c:dLbl>
              <c:idx val="3"/>
              <c:layout>
                <c:manualLayout>
                  <c:x val="-2.7343787111786082E-2"/>
                  <c:y val="3.66713248701104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EDE-4EFF-843B-CC88D3DF1425}"/>
                </c:ext>
              </c:extLst>
            </c:dLbl>
            <c:dLbl>
              <c:idx val="4"/>
              <c:layout>
                <c:manualLayout>
                  <c:x val="-2.9910975173674314E-2"/>
                  <c:y val="3.42371244694832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EDE-4EFF-843B-CC88D3DF1425}"/>
                </c:ext>
              </c:extLst>
            </c:dLbl>
            <c:dLbl>
              <c:idx val="5"/>
              <c:layout>
                <c:manualLayout>
                  <c:x val="-2.9910975173674314E-2"/>
                  <c:y val="4.39739260719920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EDE-4EFF-843B-CC88D3DF1425}"/>
                </c:ext>
              </c:extLst>
            </c:dLbl>
            <c:dLbl>
              <c:idx val="6"/>
              <c:layout>
                <c:manualLayout>
                  <c:x val="-2.9910975173674314E-2"/>
                  <c:y val="2.69345232676016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EDE-4EFF-843B-CC88D3DF1425}"/>
                </c:ext>
              </c:extLst>
            </c:dLbl>
            <c:dLbl>
              <c:idx val="7"/>
              <c:layout>
                <c:manualLayout>
                  <c:x val="-2.9910975173674314E-2"/>
                  <c:y val="4.39739260719921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EDE-4EFF-843B-CC88D3DF1425}"/>
                </c:ext>
              </c:extLst>
            </c:dLbl>
            <c:dLbl>
              <c:idx val="8"/>
              <c:layout>
                <c:manualLayout>
                  <c:x val="-2.9910975173674505E-2"/>
                  <c:y val="3.6671324870110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EDE-4EFF-843B-CC88D3DF14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'Экономика 1 курс'!$C$1:$K$1</c:f>
              <c:strCache>
                <c:ptCount val="9"/>
                <c:pt idx="0">
                  <c:v>АРиЭБ</c:v>
                </c:pt>
                <c:pt idx="1">
                  <c:v>ГУиФК</c:v>
                </c:pt>
                <c:pt idx="2">
                  <c:v>МФФ</c:v>
                </c:pt>
                <c:pt idx="3">
                  <c:v>МЭО</c:v>
                </c:pt>
                <c:pt idx="4">
                  <c:v>НиН</c:v>
                </c:pt>
                <c:pt idx="5">
                  <c:v>УиА</c:v>
                </c:pt>
                <c:pt idx="6">
                  <c:v>ФФР</c:v>
                </c:pt>
                <c:pt idx="7">
                  <c:v>ЭиФТЭК</c:v>
                </c:pt>
                <c:pt idx="8">
                  <c:v>ФЭФ</c:v>
                </c:pt>
              </c:strCache>
            </c:strRef>
          </c:cat>
          <c:val>
            <c:numRef>
              <c:f>'Экономика 1 курс'!$C$10:$K$10</c:f>
              <c:numCache>
                <c:formatCode>0.00</c:formatCode>
                <c:ptCount val="9"/>
                <c:pt idx="0">
                  <c:v>63.161290322580648</c:v>
                </c:pt>
                <c:pt idx="1">
                  <c:v>63.364705882352943</c:v>
                </c:pt>
                <c:pt idx="2">
                  <c:v>68.217391304347828</c:v>
                </c:pt>
                <c:pt idx="3">
                  <c:v>76.84210526315789</c:v>
                </c:pt>
                <c:pt idx="4">
                  <c:v>72.677852348993284</c:v>
                </c:pt>
                <c:pt idx="5">
                  <c:v>73.894977168949765</c:v>
                </c:pt>
                <c:pt idx="6">
                  <c:v>61.699481865284973</c:v>
                </c:pt>
                <c:pt idx="7">
                  <c:v>71.190839694656489</c:v>
                </c:pt>
                <c:pt idx="8">
                  <c:v>65.510330578512395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2EDE-4EFF-843B-CC88D3DF142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upDownBars>
          <c:gapWidth val="150"/>
          <c:upBars>
            <c:spPr>
              <a:solidFill>
                <a:schemeClr val="lt1"/>
              </a:solidFill>
              <a:ln w="9525"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</c:upBars>
          <c:downBars>
            <c:spPr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127000">
                  <a:schemeClr val="accent1">
                    <a:alpha val="95000"/>
                  </a:schemeClr>
                </a:glow>
              </a:effectLst>
            </c:spPr>
          </c:downBars>
        </c:upDownBars>
        <c:marker val="1"/>
        <c:smooth val="0"/>
        <c:axId val="276527752"/>
        <c:axId val="276526440"/>
      </c:lineChart>
      <c:catAx>
        <c:axId val="2765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6526440"/>
        <c:crosses val="autoZero"/>
        <c:auto val="1"/>
        <c:lblAlgn val="ctr"/>
        <c:lblOffset val="100"/>
        <c:noMultiLvlLbl val="0"/>
      </c:catAx>
      <c:valAx>
        <c:axId val="276526440"/>
        <c:scaling>
          <c:orientation val="minMax"/>
          <c:max val="85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6527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748819311592171"/>
          <c:y val="2.2037608019108212E-2"/>
          <c:w val="0.66669414447480002"/>
          <c:h val="8.65249031180421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микроэкономика!$A$2</c:f>
              <c:strCache>
                <c:ptCount val="1"/>
                <c:pt idx="0">
                  <c:v>2017/18 зима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1484987825007733E-2"/>
                  <c:y val="-2.40831964969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D68-47A8-8B2E-FD5F7A213BEF}"/>
                </c:ext>
              </c:extLst>
            </c:dLbl>
            <c:dLbl>
              <c:idx val="1"/>
              <c:layout>
                <c:manualLayout>
                  <c:x val="-2.022116501177201E-2"/>
                  <c:y val="1.9704433497536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D68-47A8-8B2E-FD5F7A213BEF}"/>
                </c:ext>
              </c:extLst>
            </c:dLbl>
            <c:dLbl>
              <c:idx val="2"/>
              <c:layout>
                <c:manualLayout>
                  <c:x val="2.52764562647144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D68-47A8-8B2E-FD5F7A213BEF}"/>
                </c:ext>
              </c:extLst>
            </c:dLbl>
            <c:dLbl>
              <c:idx val="3"/>
              <c:layout>
                <c:manualLayout>
                  <c:x val="1.2638228132357476E-3"/>
                  <c:y val="1.3136288998357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D68-47A8-8B2E-FD5F7A213BEF}"/>
                </c:ext>
              </c:extLst>
            </c:dLbl>
            <c:dLbl>
              <c:idx val="4"/>
              <c:layout>
                <c:manualLayout>
                  <c:x val="0"/>
                  <c:y val="-1.9704433497536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D68-47A8-8B2E-FD5F7A213BEF}"/>
                </c:ext>
              </c:extLst>
            </c:dLbl>
            <c:dLbl>
              <c:idx val="5"/>
              <c:layout>
                <c:manualLayout>
                  <c:x val="-3.7914684397073357E-3"/>
                  <c:y val="3.2840722495894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D68-47A8-8B2E-FD5F7A213BEF}"/>
                </c:ext>
              </c:extLst>
            </c:dLbl>
            <c:dLbl>
              <c:idx val="6"/>
              <c:layout>
                <c:manualLayout>
                  <c:x val="-2.6540279077950792E-2"/>
                  <c:y val="3.284072249589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D68-47A8-8B2E-FD5F7A213BEF}"/>
                </c:ext>
              </c:extLst>
            </c:dLbl>
            <c:dLbl>
              <c:idx val="7"/>
              <c:layout>
                <c:manualLayout>
                  <c:x val="-1.6429696572064719E-2"/>
                  <c:y val="2.6272577996715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D68-47A8-8B2E-FD5F7A213B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микроэкономика!$C$1:$K$1</c:f>
              <c:strCache>
                <c:ptCount val="9"/>
                <c:pt idx="0">
                  <c:v>АРиЭБ</c:v>
                </c:pt>
                <c:pt idx="1">
                  <c:v>ГУиФК</c:v>
                </c:pt>
                <c:pt idx="2">
                  <c:v>МЭО</c:v>
                </c:pt>
                <c:pt idx="3">
                  <c:v>НиН</c:v>
                </c:pt>
                <c:pt idx="4">
                  <c:v>УиА</c:v>
                </c:pt>
                <c:pt idx="5">
                  <c:v>ФФР</c:v>
                </c:pt>
                <c:pt idx="6">
                  <c:v>ФЭФ</c:v>
                </c:pt>
                <c:pt idx="7">
                  <c:v>МФФ</c:v>
                </c:pt>
                <c:pt idx="8">
                  <c:v>ФТЭК</c:v>
                </c:pt>
              </c:strCache>
            </c:strRef>
          </c:cat>
          <c:val>
            <c:numRef>
              <c:f>микроэкономика!$C$2:$K$2</c:f>
              <c:numCache>
                <c:formatCode>0.00</c:formatCode>
                <c:ptCount val="9"/>
                <c:pt idx="0">
                  <c:v>67.290000000000006</c:v>
                </c:pt>
                <c:pt idx="1">
                  <c:v>61.02</c:v>
                </c:pt>
                <c:pt idx="2">
                  <c:v>71.44</c:v>
                </c:pt>
                <c:pt idx="3">
                  <c:v>68.22</c:v>
                </c:pt>
                <c:pt idx="4">
                  <c:v>72.12</c:v>
                </c:pt>
                <c:pt idx="5">
                  <c:v>71.58</c:v>
                </c:pt>
                <c:pt idx="6">
                  <c:v>71.25</c:v>
                </c:pt>
                <c:pt idx="7">
                  <c:v>68.03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D68-47A8-8B2E-FD5F7A213BEF}"/>
            </c:ext>
          </c:extLst>
        </c:ser>
        <c:ser>
          <c:idx val="1"/>
          <c:order val="1"/>
          <c:tx>
            <c:strRef>
              <c:f>микроэкономика!$A$3</c:f>
              <c:strCache>
                <c:ptCount val="1"/>
                <c:pt idx="0">
                  <c:v>2018/19 зима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0221165011771985E-2"/>
                  <c:y val="2.1893814997263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D68-47A8-8B2E-FD5F7A213BEF}"/>
                </c:ext>
              </c:extLst>
            </c:dLbl>
            <c:dLbl>
              <c:idx val="1"/>
              <c:layout>
                <c:manualLayout>
                  <c:x val="-3.0331747517657989E-2"/>
                  <c:y val="-2.6272577996715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D68-47A8-8B2E-FD5F7A213BEF}"/>
                </c:ext>
              </c:extLst>
            </c:dLbl>
            <c:dLbl>
              <c:idx val="2"/>
              <c:layout>
                <c:manualLayout>
                  <c:x val="-2.2748810638243456E-2"/>
                  <c:y val="2.6272577996715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D68-47A8-8B2E-FD5F7A213BEF}"/>
                </c:ext>
              </c:extLst>
            </c:dLbl>
            <c:dLbl>
              <c:idx val="3"/>
              <c:layout>
                <c:manualLayout>
                  <c:x val="-7.5829368794144859E-3"/>
                  <c:y val="-3.503010399562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AD68-47A8-8B2E-FD5F7A213BEF}"/>
                </c:ext>
              </c:extLst>
            </c:dLbl>
            <c:dLbl>
              <c:idx val="4"/>
              <c:layout>
                <c:manualLayout>
                  <c:x val="-1.3902050945593224E-2"/>
                  <c:y val="2.40831964969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D68-47A8-8B2E-FD5F7A213BEF}"/>
                </c:ext>
              </c:extLst>
            </c:dLbl>
            <c:dLbl>
              <c:idx val="5"/>
              <c:layout>
                <c:manualLayout>
                  <c:x val="-2.7804101891186449E-2"/>
                  <c:y val="-3.5030103995621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AD68-47A8-8B2E-FD5F7A213BEF}"/>
                </c:ext>
              </c:extLst>
            </c:dLbl>
            <c:dLbl>
              <c:idx val="6"/>
              <c:layout>
                <c:manualLayout>
                  <c:x val="1.895734219853612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D68-47A8-8B2E-FD5F7A213BEF}"/>
                </c:ext>
              </c:extLst>
            </c:dLbl>
            <c:dLbl>
              <c:idx val="7"/>
              <c:layout>
                <c:manualLayout>
                  <c:x val="2.5276456264714951E-3"/>
                  <c:y val="-1.9704433497536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D68-47A8-8B2E-FD5F7A213B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микроэкономика!$C$1:$K$1</c:f>
              <c:strCache>
                <c:ptCount val="9"/>
                <c:pt idx="0">
                  <c:v>АРиЭБ</c:v>
                </c:pt>
                <c:pt idx="1">
                  <c:v>ГУиФК</c:v>
                </c:pt>
                <c:pt idx="2">
                  <c:v>МЭО</c:v>
                </c:pt>
                <c:pt idx="3">
                  <c:v>НиН</c:v>
                </c:pt>
                <c:pt idx="4">
                  <c:v>УиА</c:v>
                </c:pt>
                <c:pt idx="5">
                  <c:v>ФФР</c:v>
                </c:pt>
                <c:pt idx="6">
                  <c:v>ФЭФ</c:v>
                </c:pt>
                <c:pt idx="7">
                  <c:v>МФФ</c:v>
                </c:pt>
                <c:pt idx="8">
                  <c:v>ФТЭК</c:v>
                </c:pt>
              </c:strCache>
            </c:strRef>
          </c:cat>
          <c:val>
            <c:numRef>
              <c:f>микроэкономика!$C$3:$K$3</c:f>
              <c:numCache>
                <c:formatCode>0.00</c:formatCode>
                <c:ptCount val="9"/>
                <c:pt idx="0">
                  <c:v>62.932885906040269</c:v>
                </c:pt>
                <c:pt idx="1">
                  <c:v>64.756249999999994</c:v>
                </c:pt>
                <c:pt idx="2">
                  <c:v>65.00651465798046</c:v>
                </c:pt>
                <c:pt idx="3">
                  <c:v>72.018987341772146</c:v>
                </c:pt>
                <c:pt idx="4">
                  <c:v>53.245487364620942</c:v>
                </c:pt>
                <c:pt idx="5">
                  <c:v>74</c:v>
                </c:pt>
                <c:pt idx="6">
                  <c:v>77.404210526315794</c:v>
                </c:pt>
                <c:pt idx="7">
                  <c:v>75.039370078740163</c:v>
                </c:pt>
                <c:pt idx="8">
                  <c:v>66.953125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AD68-47A8-8B2E-FD5F7A213B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upDownBars>
          <c:gapWidth val="219"/>
          <c:upBars>
            <c:spPr>
              <a:solidFill>
                <a:srgbClr val="00B050"/>
              </a:solidFill>
              <a:ln w="9525"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</c:upBars>
          <c:downBars>
            <c:spPr>
              <a:solidFill>
                <a:srgbClr val="FF0000"/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ownBars>
        </c:upDownBars>
        <c:marker val="1"/>
        <c:smooth val="0"/>
        <c:axId val="528150560"/>
        <c:axId val="528156464"/>
      </c:lineChart>
      <c:scatterChart>
        <c:scatterStyle val="lineMarker"/>
        <c:varyColors val="0"/>
        <c:ser>
          <c:idx val="2"/>
          <c:order val="2"/>
          <c:tx>
            <c:strRef>
              <c:f>микроэкономика!$A$4</c:f>
              <c:strCache>
                <c:ptCount val="1"/>
                <c:pt idx="0">
                  <c:v>2017/18 лето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63500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8498726212726588E-2"/>
                  <c:y val="-3.2083919562834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AD68-47A8-8B2E-FD5F7A213BEF}"/>
                </c:ext>
              </c:extLst>
            </c:dLbl>
            <c:dLbl>
              <c:idx val="1"/>
              <c:layout>
                <c:manualLayout>
                  <c:x val="-5.428328802424112E-3"/>
                  <c:y val="-9.04920610872657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D68-47A8-8B2E-FD5F7A213BEF}"/>
                </c:ext>
              </c:extLst>
            </c:dLbl>
            <c:dLbl>
              <c:idx val="2"/>
              <c:layout>
                <c:manualLayout>
                  <c:x val="-2.9855808413332616E-2"/>
                  <c:y val="-4.9359876250515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AD68-47A8-8B2E-FD5F7A213BEF}"/>
                </c:ext>
              </c:extLst>
            </c:dLbl>
            <c:dLbl>
              <c:idx val="3"/>
              <c:layout>
                <c:manualLayout>
                  <c:x val="-3.5284137215756732E-2"/>
                  <c:y val="2.7147931937783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AD68-47A8-8B2E-FD5F7A213BEF}"/>
                </c:ext>
              </c:extLst>
            </c:dLbl>
            <c:dLbl>
              <c:idx val="4"/>
              <c:layout>
                <c:manualLayout>
                  <c:x val="-9.499575404242196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AD68-47A8-8B2E-FD5F7A213BEF}"/>
                </c:ext>
              </c:extLst>
            </c:dLbl>
            <c:dLbl>
              <c:idx val="5"/>
              <c:layout>
                <c:manualLayout>
                  <c:x val="-4.071246601818183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AD68-47A8-8B2E-FD5F7A213B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микроэкономика!$C$1:$K$1</c:f>
              <c:strCache>
                <c:ptCount val="9"/>
                <c:pt idx="0">
                  <c:v>АРиЭБ</c:v>
                </c:pt>
                <c:pt idx="1">
                  <c:v>ГУиФК</c:v>
                </c:pt>
                <c:pt idx="2">
                  <c:v>МЭО</c:v>
                </c:pt>
                <c:pt idx="3">
                  <c:v>НиН</c:v>
                </c:pt>
                <c:pt idx="4">
                  <c:v>УиА</c:v>
                </c:pt>
                <c:pt idx="5">
                  <c:v>ФФР</c:v>
                </c:pt>
                <c:pt idx="6">
                  <c:v>ФЭФ</c:v>
                </c:pt>
                <c:pt idx="7">
                  <c:v>МФФ</c:v>
                </c:pt>
                <c:pt idx="8">
                  <c:v>ФТЭК</c:v>
                </c:pt>
              </c:strCache>
            </c:strRef>
          </c:xVal>
          <c:yVal>
            <c:numRef>
              <c:f>микроэкономика!$C$4:$K$4</c:f>
              <c:numCache>
                <c:formatCode>0.00</c:formatCode>
                <c:ptCount val="9"/>
                <c:pt idx="0">
                  <c:v>75.25</c:v>
                </c:pt>
                <c:pt idx="1">
                  <c:v>62.88</c:v>
                </c:pt>
                <c:pt idx="2">
                  <c:v>71.42</c:v>
                </c:pt>
                <c:pt idx="3">
                  <c:v>67.849999999999994</c:v>
                </c:pt>
                <c:pt idx="4">
                  <c:v>62.16</c:v>
                </c:pt>
                <c:pt idx="5">
                  <c:v>72.510000000000005</c:v>
                </c:pt>
                <c:pt idx="6">
                  <c:v>78.77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8-AD68-47A8-8B2E-FD5F7A213B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8150560"/>
        <c:axId val="528156464"/>
      </c:scatterChart>
      <c:catAx>
        <c:axId val="52815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8156464"/>
        <c:crosses val="autoZero"/>
        <c:auto val="1"/>
        <c:lblAlgn val="ctr"/>
        <c:lblOffset val="100"/>
        <c:noMultiLvlLbl val="0"/>
      </c:catAx>
      <c:valAx>
        <c:axId val="528156464"/>
        <c:scaling>
          <c:orientation val="minMax"/>
          <c:max val="8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8150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'майнор бакалавры'!$A$2:$A$24</c:f>
              <c:strCache>
                <c:ptCount val="23"/>
                <c:pt idx="0">
                  <c:v>Цифровой маркетинг (Digital-маркетинг)*</c:v>
                </c:pt>
                <c:pt idx="1">
                  <c:v>Тренинг психологического влияния</c:v>
                </c:pt>
                <c:pt idx="2">
                  <c:v>Логика. Теория аргументации (на английском языке)</c:v>
                </c:pt>
                <c:pt idx="3">
                  <c:v>Практикум по инвестированию в реальные активы</c:v>
                </c:pt>
                <c:pt idx="4">
                  <c:v>Теневая экономика</c:v>
                </c:pt>
                <c:pt idx="5">
                  <c:v>Инновации и современные бизнес-модели</c:v>
                </c:pt>
                <c:pt idx="6">
                  <c:v>Основы управления персоналом*</c:v>
                </c:pt>
                <c:pt idx="7">
                  <c:v>Межкультурная деловая коммуникация (на английском языке)*</c:v>
                </c:pt>
                <c:pt idx="8">
                  <c:v>Управление инновационными и предпринимательскими проектами</c:v>
                </c:pt>
                <c:pt idx="9">
                  <c:v>Юридическая ответственность за финансово-экономические нарушения*</c:v>
                </c:pt>
                <c:pt idx="10">
                  <c:v>Модели и технологии банковской деятельности</c:v>
                </c:pt>
                <c:pt idx="11">
                  <c:v>Организация и экономика малого предпринимательства*</c:v>
                </c:pt>
                <c:pt idx="12">
                  <c:v>Поведенческие финансы*</c:v>
                </c:pt>
                <c:pt idx="13">
                  <c:v>Логика. Теория аргументации*</c:v>
                </c:pt>
                <c:pt idx="14">
                  <c:v>Международные экономические и финансовые организации*</c:v>
                </c:pt>
                <c:pt idx="15">
                  <c:v>Теория игр и социально-экономическое поведение*</c:v>
                </c:pt>
                <c:pt idx="16">
                  <c:v>Связи с общественностью в политике и бизнесе</c:v>
                </c:pt>
                <c:pt idx="17">
                  <c:v>Бухгалтерская (финансовая) отчетность как информационная база принятия экономических решений</c:v>
                </c:pt>
                <c:pt idx="18">
                  <c:v>Управление изменениями и лидерство</c:v>
                </c:pt>
                <c:pt idx="19">
                  <c:v>Тренинг командообразования и групповой работы</c:v>
                </c:pt>
                <c:pt idx="20">
                  <c:v>Методы принятия решений (на английском языке)</c:v>
                </c:pt>
                <c:pt idx="21">
                  <c:v>Управление эффективностью и результативностью в органах власти*</c:v>
                </c:pt>
                <c:pt idx="22">
                  <c:v>Современные технологии прикладного программирования и обработки данных</c:v>
                </c:pt>
              </c:strCache>
            </c:strRef>
          </c:cat>
          <c:val>
            <c:numRef>
              <c:f>'майнор бакалавры'!$C$2:$C$24</c:f>
              <c:numCache>
                <c:formatCode>0.00</c:formatCode>
                <c:ptCount val="23"/>
                <c:pt idx="0">
                  <c:v>90.415598290598297</c:v>
                </c:pt>
                <c:pt idx="1">
                  <c:v>89.336956521739125</c:v>
                </c:pt>
                <c:pt idx="2">
                  <c:v>87.911111111111111</c:v>
                </c:pt>
                <c:pt idx="3">
                  <c:v>87.404109589041099</c:v>
                </c:pt>
                <c:pt idx="4">
                  <c:v>87.21989528795811</c:v>
                </c:pt>
                <c:pt idx="5">
                  <c:v>86.650349650349654</c:v>
                </c:pt>
                <c:pt idx="6">
                  <c:v>86.109589041095887</c:v>
                </c:pt>
                <c:pt idx="7">
                  <c:v>84.729795918367358</c:v>
                </c:pt>
                <c:pt idx="8">
                  <c:v>83.53378378378379</c:v>
                </c:pt>
                <c:pt idx="9">
                  <c:v>82.652173913043484</c:v>
                </c:pt>
                <c:pt idx="10">
                  <c:v>82.617046818727502</c:v>
                </c:pt>
                <c:pt idx="11">
                  <c:v>81.265306122448976</c:v>
                </c:pt>
                <c:pt idx="12">
                  <c:v>79.333333333333329</c:v>
                </c:pt>
                <c:pt idx="13">
                  <c:v>79.088617886178852</c:v>
                </c:pt>
                <c:pt idx="14">
                  <c:v>78.011494252873561</c:v>
                </c:pt>
                <c:pt idx="15">
                  <c:v>77.329787234042556</c:v>
                </c:pt>
                <c:pt idx="16">
                  <c:v>76.722222222222229</c:v>
                </c:pt>
                <c:pt idx="17">
                  <c:v>76.084935897435898</c:v>
                </c:pt>
                <c:pt idx="18">
                  <c:v>69.873803827751189</c:v>
                </c:pt>
                <c:pt idx="19">
                  <c:v>67.142222222222216</c:v>
                </c:pt>
                <c:pt idx="20">
                  <c:v>63.513513513513516</c:v>
                </c:pt>
                <c:pt idx="21">
                  <c:v>61.579487179487174</c:v>
                </c:pt>
                <c:pt idx="22">
                  <c:v>56.013278855975486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E7-4385-810B-94315525EB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61034032"/>
        <c:axId val="461035344"/>
      </c:barChart>
      <c:catAx>
        <c:axId val="461034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1035344"/>
        <c:crosses val="autoZero"/>
        <c:auto val="1"/>
        <c:lblAlgn val="ctr"/>
        <c:lblOffset val="100"/>
        <c:noMultiLvlLbl val="0"/>
      </c:catAx>
      <c:valAx>
        <c:axId val="461035344"/>
        <c:scaling>
          <c:orientation val="minMax"/>
          <c:min val="5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1034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C6CB2-8948-4D0A-B789-75A047CA1E91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75CF7-EB10-4D31-A50A-5823D5730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066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C94A0-7250-4B76-B750-92BAEE9A84F9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F0BF2-DB3C-47E5-8DCA-5DEC9B84F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2430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33563" y="198438"/>
            <a:ext cx="5513387" cy="3101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9314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595438" y="255588"/>
            <a:ext cx="6026150" cy="33893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51345" y="3813572"/>
            <a:ext cx="7315200" cy="2700338"/>
          </a:xfrm>
        </p:spPr>
        <p:txBody>
          <a:bodyPr/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03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595438" y="255588"/>
            <a:ext cx="6026150" cy="33893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51345" y="3813572"/>
            <a:ext cx="7315200" cy="2700338"/>
          </a:xfrm>
        </p:spPr>
        <p:txBody>
          <a:bodyPr/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8319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595438" y="255588"/>
            <a:ext cx="6026150" cy="33893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51345" y="3813572"/>
            <a:ext cx="7315200" cy="2700338"/>
          </a:xfrm>
        </p:spPr>
        <p:txBody>
          <a:bodyPr/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910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595438" y="255588"/>
            <a:ext cx="6026150" cy="33893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51345" y="3813572"/>
            <a:ext cx="7315200" cy="2700338"/>
          </a:xfrm>
        </p:spPr>
        <p:txBody>
          <a:bodyPr/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671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595438" y="255588"/>
            <a:ext cx="6026150" cy="33893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51345" y="3813572"/>
            <a:ext cx="7315200" cy="2700338"/>
          </a:xfrm>
        </p:spPr>
        <p:txBody>
          <a:bodyPr/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2422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595438" y="255588"/>
            <a:ext cx="6026150" cy="33893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51345" y="3813572"/>
            <a:ext cx="7315200" cy="2700338"/>
          </a:xfrm>
        </p:spPr>
        <p:txBody>
          <a:bodyPr/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4018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595438" y="255588"/>
            <a:ext cx="6026150" cy="33893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51345" y="3813572"/>
            <a:ext cx="7315200" cy="2700338"/>
          </a:xfrm>
        </p:spPr>
        <p:txBody>
          <a:bodyPr/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6702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498600" y="255588"/>
            <a:ext cx="5981700" cy="33655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31272" y="4109658"/>
            <a:ext cx="7315200" cy="1915825"/>
          </a:xfrm>
        </p:spPr>
        <p:txBody>
          <a:bodyPr/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8479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595438" y="255588"/>
            <a:ext cx="6026150" cy="33893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51345" y="3813572"/>
            <a:ext cx="7315200" cy="2700338"/>
          </a:xfrm>
        </p:spPr>
        <p:txBody>
          <a:bodyPr/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587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504950" y="233363"/>
            <a:ext cx="5930900" cy="33369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093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33563" y="198438"/>
            <a:ext cx="5513387" cy="3101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14400" y="3300412"/>
            <a:ext cx="7315200" cy="332898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300" b="0" i="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7386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504950" y="233363"/>
            <a:ext cx="5930900" cy="33369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6680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504950" y="233363"/>
            <a:ext cx="5930900" cy="33369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411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38300" y="130175"/>
            <a:ext cx="6053138" cy="34051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1006763" y="3674540"/>
            <a:ext cx="7315200" cy="2700338"/>
          </a:xfrm>
        </p:spPr>
        <p:txBody>
          <a:bodyPr/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Проведенная</a:t>
            </a: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предыдущие годы работа по усилению контроля за предоставление недостоверных сведений об уважительности причины пропуска экзаменов, привела к тому, что у нас существенно снизилось количество неявок на промежуточную аттестацию почти в два раза.</a:t>
            </a:r>
          </a:p>
          <a:p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этом, также имеется тенденция на снижение процента неудовлетворительных оценок.</a:t>
            </a:r>
          </a:p>
          <a:p>
            <a:endParaRPr lang="ru-RU" sz="1400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Планомерное снижение количества неудовлетворительных результатов и неявок, повлекло снижение процента обучающихся, имевших академические задолженности.</a:t>
            </a:r>
          </a:p>
          <a:p>
            <a:endParaRPr lang="ru-RU" sz="1400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Однако, при этом немного снизился средний балл за экзамены.</a:t>
            </a:r>
          </a:p>
          <a:p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Общую картину вы можете увидеть на данном слайде.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334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38300" y="130175"/>
            <a:ext cx="6053138" cy="34051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1006763" y="3674540"/>
            <a:ext cx="7315200" cy="2700338"/>
          </a:xfrm>
        </p:spPr>
        <p:txBody>
          <a:bodyPr/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129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595438" y="255588"/>
            <a:ext cx="6026150" cy="33893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51345" y="3813572"/>
            <a:ext cx="7315200" cy="2700338"/>
          </a:xfrm>
        </p:spPr>
        <p:txBody>
          <a:bodyPr/>
          <a:lstStyle/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Основы финансовых вычислений – Брусов П.Н.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Налогообложение организаций – Малкова Ю.В.,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Мандрощенко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Математика и анализ данных – Тришин И.М.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Математика – Берзин Д.В.,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Баюк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Д.А.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Теория вероятностей и математическая статистика – Тришин И.М., Пчелинцев С.В.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Теория игр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Лабскер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Л.Г.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Хранилища данных и средства бизнес-аналитики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Точилкина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Т.Е.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Международные финансовые рынки – Гусева И.А., Рубцов Б.Б.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Теория и история налогообложения – Смирнов Д.А.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Экономическая история – Лаптева Е.В.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Финансы – Фрумина С.В.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Экономическая история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Ялозина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Е.А.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Математический анализ – Волкова Е.С.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Бухгалтерский учет – Юрасова И.О.</a:t>
            </a:r>
            <a:endParaRPr lang="ru-RU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868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595438" y="255588"/>
            <a:ext cx="6026150" cy="33893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51345" y="3813572"/>
            <a:ext cx="7315200" cy="2700338"/>
          </a:xfrm>
        </p:spPr>
        <p:txBody>
          <a:bodyPr/>
          <a:lstStyle/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Оценка стоимости активов и бизнеса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Раева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Практика применения антимонопольного законодательства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Вовкиевская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Л.В.,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Трибинова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Е.И.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Методика преподавания юридических дисциплин в высшей школе – Попова А.В.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История и методология юридической науки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Терениченко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А.А.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Философия права – Попова А.В.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Государственная кадровая политика и кадровый аудит на государственной службе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Токмурзин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Т.М.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Оценка стоимости активов и бизнеса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Синогейкина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Е.Г.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Основы финансовых вычислений – Петрова М.В.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Банковские информационные системы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Гобарева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Я.Л.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Международные транснациональные корпорации в современной мировой экономике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Шкута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А.А., Аксенов Д.А.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866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595438" y="255588"/>
            <a:ext cx="6026150" cy="33893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51345" y="3813572"/>
            <a:ext cx="7315200" cy="2700338"/>
          </a:xfrm>
        </p:spPr>
        <p:txBody>
          <a:bodyPr/>
          <a:lstStyle/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Системы контроля доступа – Борисов С.А.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Психология – Тарасов А.Н.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Организация и управление службой защиты информации на предприятии – Борисов С.А.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Профессиональные компьютерные программы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Дадян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Э.Г.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Теневая экономика и экономическая безопасность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Дадалко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В.А.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Менеджмент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Мезина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Иностранный язык в профессиональной сфере – Куликова О.О., Осипова И.А., Федосеева Т.В.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Социология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Большунов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А.Я.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Управление финансовыми (страховыми, налоговыми и иными) рисками в системе экономической безопасности – Земсков В.В.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Организация предупреждения правонарушений в экономической сфере – Фешина С.С.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Социология институтов и организаций – Дудина О.М.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Международные рынки капиталов и финансовых услуг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Лохмачев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В.Ф., Нефедов М.Д</a:t>
            </a:r>
            <a:r>
              <a:rPr lang="ru-RU" sz="1200" b="0" i="0" u="none" strike="noStrike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., Сумароков Е.В.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369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595438" y="255588"/>
            <a:ext cx="6026150" cy="33893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51345" y="3813572"/>
            <a:ext cx="7315200" cy="2700338"/>
          </a:xfrm>
        </p:spPr>
        <p:txBody>
          <a:bodyPr/>
          <a:lstStyle/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Актуальные проблемы организации и реформирования современного мирового финансового рынка – Портной М.А.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Контракты в международной торговле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Арабян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М.С.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Организация внутреннего контроля в экономических субъектах с государственным участием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Ветрова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И.Ф.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Сквозной контроль в экономических субъектах с государственным участием -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Ветрова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И.Ф.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Антикризисное бизнес-регулирование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Ряховская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А.Н.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Управление имущественным комплексом образовательной организации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Кухтин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Налогообложение в договорных обязательствах – Назаркин И.Ж.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Статика и динамика в функционировании государств в эпоху глобализации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Пырма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Современные технологии и модели риск-менеджмента мирового финансового рынка – Нефедом М.В.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Разработка и реализация государственных программ – Кадырова Г.М.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004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595438" y="255588"/>
            <a:ext cx="6026150" cy="33893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51345" y="3813572"/>
            <a:ext cx="7315200" cy="2700338"/>
          </a:xfrm>
        </p:spPr>
        <p:txBody>
          <a:bodyPr/>
          <a:lstStyle/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Актуальные проблемы организации и реформирования современного мирового финансового рынка – Портной М.А.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Контракты в международной торговле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Арабян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М.С.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Организация внутреннего контроля в экономических субъектах с государственным участием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Ветрова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И.Ф.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Сквозной контроль в экономических субъектах с государственным участием -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Ветрова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И.Ф.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Антикризисное бизнес-регулирование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Ряховская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А.Н.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Управление имущественным комплексом образовательной организации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Кухтин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Налогообложение в договорных обязательствах – Назаркин И.Ж.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Статика и динамика в функционировании государств в эпоху глобализации –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Пырма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Современные технологии и модели риск-менеджмента мирового финансового рынка – Нефедом М.В.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Разработка и реализация государственных программ – Кадырова Г.М.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0BF2-DB3C-47E5-8DCA-5DEC9B84F04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303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CE97-72C4-4AD5-AD38-8D3813DBDEF7}" type="datetime1">
              <a:rPr lang="ru-RU" smtClean="0"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6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0C3A1-9500-41FE-8CE9-AE2BAC675D09}" type="datetime1">
              <a:rPr lang="ru-RU" smtClean="0"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56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562E-31D0-4593-842E-015376258F4A}" type="datetime1">
              <a:rPr lang="ru-RU" smtClean="0"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066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E032A-4C5C-4851-A62B-4C95BC766FB7}" type="datetime1">
              <a:rPr lang="ru-RU" smtClean="0"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82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440F-E08F-43DC-AED6-9B99DF39722C}" type="datetime1">
              <a:rPr lang="ru-RU" smtClean="0"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85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47C3-500F-4774-BB99-C2CE7471B42C}" type="datetime1">
              <a:rPr lang="ru-RU" smtClean="0"/>
              <a:t>26.03.2019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77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7F37-F3BD-418C-8A06-FC43CEB0F1F2}" type="datetime1">
              <a:rPr lang="ru-RU" smtClean="0"/>
              <a:t>26.03.2019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34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70973-4D86-4317-B96F-6ABE857C40DE}" type="datetime1">
              <a:rPr lang="ru-RU" smtClean="0"/>
              <a:t>26.03.2019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77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3DBC1-541E-403E-8882-538DF3A0DD75}" type="datetime1">
              <a:rPr lang="ru-RU" smtClean="0"/>
              <a:t>26.03.2019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470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D6A3-AD7A-4339-8FAF-A616776D3202}" type="datetime1">
              <a:rPr lang="ru-RU" smtClean="0"/>
              <a:t>26.03.2019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41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646C-138A-4F2B-A993-258C5A32C5F9}" type="datetime1">
              <a:rPr lang="ru-RU" smtClean="0"/>
              <a:t>26.03.2019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33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680C5-E0B2-4082-85FB-F2442065942E}" type="datetime1">
              <a:rPr lang="ru-RU" smtClean="0"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19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56165" y="275898"/>
            <a:ext cx="3131127" cy="10880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420" y="493763"/>
            <a:ext cx="6068580" cy="63642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84030" y="1857681"/>
            <a:ext cx="908140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>
                <a:solidFill>
                  <a:schemeClr val="bg1"/>
                </a:solidFill>
                <a:latin typeface="Book Antiqua" panose="02040602050305030304" pitchFamily="18" charset="0"/>
              </a:rPr>
              <a:t>Анализ результатов зимней </a:t>
            </a:r>
            <a:r>
              <a:rPr lang="ru-RU" sz="66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сессии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117" y="4604062"/>
            <a:ext cx="82924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400" dirty="0">
                <a:solidFill>
                  <a:schemeClr val="bg1"/>
                </a:solidFill>
                <a:latin typeface="Book Antiqua" panose="02040602050305030304" pitchFamily="18" charset="0"/>
              </a:rPr>
              <a:t>Первый проректор по учебной работе</a:t>
            </a:r>
          </a:p>
          <a:p>
            <a:r>
              <a:rPr lang="ru-RU" sz="3400" dirty="0">
                <a:solidFill>
                  <a:schemeClr val="bg1"/>
                </a:solidFill>
                <a:latin typeface="Book Antiqua" panose="02040602050305030304" pitchFamily="18" charset="0"/>
              </a:rPr>
              <a:t>Е.В. Маркина</a:t>
            </a:r>
            <a:endParaRPr lang="en-US" sz="34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07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175846" y="260882"/>
            <a:ext cx="6874986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209266" y="203831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5847" y="184030"/>
            <a:ext cx="69918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Рейтинг преподавателей по 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выставленному </a:t>
            </a:r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среднему 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баллу</a:t>
            </a:r>
            <a:r>
              <a:rPr lang="en-US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(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наивысший</a:t>
            </a:r>
            <a:r>
              <a:rPr lang="en-US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)</a:t>
            </a:r>
            <a:endParaRPr lang="ru-RU" sz="20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9876093" y="6492875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10</a:t>
            </a:fld>
            <a:endParaRPr lang="ru-RU" sz="2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647873"/>
              </p:ext>
            </p:extLst>
          </p:nvPr>
        </p:nvGraphicFramePr>
        <p:xfrm>
          <a:off x="175846" y="891916"/>
          <a:ext cx="11757648" cy="5600942"/>
        </p:xfrm>
        <a:graphic>
          <a:graphicData uri="http://schemas.openxmlformats.org/drawingml/2006/table">
            <a:tbl>
              <a:tblPr/>
              <a:tblGrid>
                <a:gridCol w="4183363">
                  <a:extLst>
                    <a:ext uri="{9D8B030D-6E8A-4147-A177-3AD203B41FA5}">
                      <a16:colId xmlns:a16="http://schemas.microsoft.com/office/drawing/2014/main" val="1674989037"/>
                    </a:ext>
                  </a:extLst>
                </a:gridCol>
                <a:gridCol w="1824083">
                  <a:extLst>
                    <a:ext uri="{9D8B030D-6E8A-4147-A177-3AD203B41FA5}">
                      <a16:colId xmlns:a16="http://schemas.microsoft.com/office/drawing/2014/main" val="3109710422"/>
                    </a:ext>
                  </a:extLst>
                </a:gridCol>
                <a:gridCol w="2466854">
                  <a:extLst>
                    <a:ext uri="{9D8B030D-6E8A-4147-A177-3AD203B41FA5}">
                      <a16:colId xmlns:a16="http://schemas.microsoft.com/office/drawing/2014/main" val="657984256"/>
                    </a:ext>
                  </a:extLst>
                </a:gridCol>
                <a:gridCol w="897018">
                  <a:extLst>
                    <a:ext uri="{9D8B030D-6E8A-4147-A177-3AD203B41FA5}">
                      <a16:colId xmlns:a16="http://schemas.microsoft.com/office/drawing/2014/main" val="1114326059"/>
                    </a:ext>
                  </a:extLst>
                </a:gridCol>
                <a:gridCol w="1193165">
                  <a:extLst>
                    <a:ext uri="{9D8B030D-6E8A-4147-A177-3AD203B41FA5}">
                      <a16:colId xmlns:a16="http://schemas.microsoft.com/office/drawing/2014/main" val="3287819046"/>
                    </a:ext>
                  </a:extLst>
                </a:gridCol>
                <a:gridCol w="1193165">
                  <a:extLst>
                    <a:ext uri="{9D8B030D-6E8A-4147-A177-3AD203B41FA5}">
                      <a16:colId xmlns:a16="http://schemas.microsoft.com/office/drawing/2014/main" val="1527712306"/>
                    </a:ext>
                  </a:extLst>
                </a:gridCol>
              </a:tblGrid>
              <a:tr h="4227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ФИО преподавателя</a:t>
                      </a:r>
                      <a:endParaRPr lang="ru-RU" sz="13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Должность</a:t>
                      </a:r>
                      <a:endParaRPr lang="ru-RU" sz="13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Департамент/кафедра</a:t>
                      </a:r>
                      <a:endParaRPr lang="ru-RU" sz="13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Кол-во студентов</a:t>
                      </a:r>
                      <a:endParaRPr lang="ru-RU" sz="13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Ср. балл 2018/19 </a:t>
                      </a:r>
                      <a:r>
                        <a:rPr lang="ru-RU" sz="1300" b="1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уч.года</a:t>
                      </a:r>
                      <a:endParaRPr lang="ru-RU" sz="13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Ср. балл 2017/18 </a:t>
                      </a:r>
                      <a:r>
                        <a:rPr lang="ru-RU" sz="1300" b="1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уч.года</a:t>
                      </a:r>
                      <a:endParaRPr lang="ru-RU" sz="13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423446"/>
                  </a:ext>
                </a:extLst>
              </a:tr>
              <a:tr h="4493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Поздняков Константин Константинович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декан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ДМ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84,66</a:t>
                      </a:r>
                      <a:endParaRPr lang="ru-RU" sz="1600" b="0" i="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8857451"/>
                  </a:ext>
                </a:extLst>
              </a:tr>
              <a:tr h="4359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Аверин Александр Владимирович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ДМ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96,54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н/д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667940"/>
                  </a:ext>
                </a:extLst>
              </a:tr>
              <a:tr h="4359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Дадалко</a:t>
                      </a:r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Василий Александрович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профессор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АРиЭБ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89,80</a:t>
                      </a:r>
                      <a:endParaRPr lang="ru-RU" sz="1600" b="0" i="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1322816"/>
                  </a:ext>
                </a:extLst>
              </a:tr>
              <a:tr h="4493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Ратников Кирилл Юрьевич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профессор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ГЧП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89,23</a:t>
                      </a:r>
                      <a:endParaRPr lang="ru-RU" sz="1600" b="0" i="0" u="none" strike="noStrike" kern="1200" baseline="0" dirty="0" smtClean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626918"/>
                  </a:ext>
                </a:extLst>
              </a:tr>
              <a:tr h="4493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Брукс Елена Евгеньевна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ст. </a:t>
                      </a:r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преподаватель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ДЯП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89,59</a:t>
                      </a:r>
                      <a:endParaRPr lang="ru-RU" sz="1600" b="0" i="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164902"/>
                  </a:ext>
                </a:extLst>
              </a:tr>
              <a:tr h="4493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Авдийский Владимир Иванович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декан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АРиЭБ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97,68</a:t>
                      </a:r>
                      <a:endParaRPr lang="ru-RU" sz="1600" b="0" i="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69881"/>
                  </a:ext>
                </a:extLst>
              </a:tr>
              <a:tr h="4359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Володин Юрий Владимирович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ДМ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н/д</a:t>
                      </a:r>
                      <a:endParaRPr lang="ru-RU" sz="1600" b="0" i="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9660068"/>
                  </a:ext>
                </a:extLst>
              </a:tr>
              <a:tr h="4059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Круглова Елена Леонидовна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ДСИиФ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н/д</a:t>
                      </a:r>
                      <a:endParaRPr lang="ru-RU" sz="1600" b="0" i="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071045"/>
                  </a:ext>
                </a:extLst>
              </a:tr>
              <a:tr h="4059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Субочева</a:t>
                      </a:r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Алла Олеговна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УПиП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88,98</a:t>
                      </a:r>
                      <a:endParaRPr lang="ru-RU" sz="1600" b="0" i="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44811"/>
                  </a:ext>
                </a:extLst>
              </a:tr>
              <a:tr h="4059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Татаров</a:t>
                      </a:r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Вадим Борисович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ст. преподаватель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ФВ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н/д</a:t>
                      </a:r>
                      <a:endParaRPr lang="ru-RU" sz="1600" b="0" i="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121630"/>
                  </a:ext>
                </a:extLst>
              </a:tr>
              <a:tr h="4493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Щегольков Юрий Юрьевич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ДПиМК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н/д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9401100"/>
                  </a:ext>
                </a:extLst>
              </a:tr>
              <a:tr h="4059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Протас Владимир Федорович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профессор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ДЭТ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75,86</a:t>
                      </a:r>
                      <a:endParaRPr lang="ru-RU" sz="1600" b="0" i="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108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823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175846" y="260882"/>
            <a:ext cx="6874986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209266" y="203831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5847" y="184030"/>
            <a:ext cx="69918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Рейтинг преподавателей по 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выставленному </a:t>
            </a:r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среднему 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баллу</a:t>
            </a:r>
            <a:r>
              <a:rPr lang="en-US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(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наихудший</a:t>
            </a:r>
            <a:r>
              <a:rPr lang="en-US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)</a:t>
            </a:r>
            <a:endParaRPr lang="ru-RU" sz="20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9876093" y="6492875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11</a:t>
            </a:fld>
            <a:endParaRPr lang="ru-RU" sz="2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275905"/>
              </p:ext>
            </p:extLst>
          </p:nvPr>
        </p:nvGraphicFramePr>
        <p:xfrm>
          <a:off x="175846" y="891916"/>
          <a:ext cx="11676847" cy="5506895"/>
        </p:xfrm>
        <a:graphic>
          <a:graphicData uri="http://schemas.openxmlformats.org/drawingml/2006/table">
            <a:tbl>
              <a:tblPr/>
              <a:tblGrid>
                <a:gridCol w="3680162">
                  <a:extLst>
                    <a:ext uri="{9D8B030D-6E8A-4147-A177-3AD203B41FA5}">
                      <a16:colId xmlns:a16="http://schemas.microsoft.com/office/drawing/2014/main" val="1674989037"/>
                    </a:ext>
                  </a:extLst>
                </a:gridCol>
                <a:gridCol w="2087592">
                  <a:extLst>
                    <a:ext uri="{9D8B030D-6E8A-4147-A177-3AD203B41FA5}">
                      <a16:colId xmlns:a16="http://schemas.microsoft.com/office/drawing/2014/main" val="3109710422"/>
                    </a:ext>
                  </a:extLst>
                </a:gridCol>
                <a:gridCol w="2380891">
                  <a:extLst>
                    <a:ext uri="{9D8B030D-6E8A-4147-A177-3AD203B41FA5}">
                      <a16:colId xmlns:a16="http://schemas.microsoft.com/office/drawing/2014/main" val="657984256"/>
                    </a:ext>
                  </a:extLst>
                </a:gridCol>
                <a:gridCol w="1158272">
                  <a:extLst>
                    <a:ext uri="{9D8B030D-6E8A-4147-A177-3AD203B41FA5}">
                      <a16:colId xmlns:a16="http://schemas.microsoft.com/office/drawing/2014/main" val="1114326059"/>
                    </a:ext>
                  </a:extLst>
                </a:gridCol>
                <a:gridCol w="1184965">
                  <a:extLst>
                    <a:ext uri="{9D8B030D-6E8A-4147-A177-3AD203B41FA5}">
                      <a16:colId xmlns:a16="http://schemas.microsoft.com/office/drawing/2014/main" val="3287819046"/>
                    </a:ext>
                  </a:extLst>
                </a:gridCol>
                <a:gridCol w="1184965">
                  <a:extLst>
                    <a:ext uri="{9D8B030D-6E8A-4147-A177-3AD203B41FA5}">
                      <a16:colId xmlns:a16="http://schemas.microsoft.com/office/drawing/2014/main" val="1527712306"/>
                    </a:ext>
                  </a:extLst>
                </a:gridCol>
              </a:tblGrid>
              <a:tr h="2219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ФИО преподавателя</a:t>
                      </a:r>
                      <a:endParaRPr lang="ru-RU" sz="13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Должность</a:t>
                      </a:r>
                      <a:endParaRPr lang="ru-RU" sz="13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Департамент/кафедра</a:t>
                      </a:r>
                      <a:endParaRPr lang="ru-RU" sz="13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Кол-во студентов</a:t>
                      </a:r>
                      <a:endParaRPr lang="ru-RU" sz="13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Ср. балл 2018/19 </a:t>
                      </a:r>
                      <a:r>
                        <a:rPr lang="ru-RU" sz="1300" b="1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уч.года</a:t>
                      </a:r>
                      <a:endParaRPr lang="ru-RU" sz="13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Ср. балл 2017/18 </a:t>
                      </a:r>
                      <a:r>
                        <a:rPr lang="ru-RU" sz="1300" b="1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уч.года</a:t>
                      </a:r>
                      <a:endParaRPr lang="ru-RU" sz="13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423446"/>
                  </a:ext>
                </a:extLst>
              </a:tr>
              <a:tr h="4304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Фридман Мира </a:t>
                      </a:r>
                      <a:r>
                        <a:rPr lang="ru-RU" sz="18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Нисоновна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ДАДПРиФТ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63,50</a:t>
                      </a:r>
                      <a:endParaRPr lang="ru-RU" sz="1600" b="0" i="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8857451"/>
                  </a:ext>
                </a:extLst>
              </a:tr>
              <a:tr h="417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Бакулина Анна Александровна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профессор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ДКФиКУ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53,47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667940"/>
                  </a:ext>
                </a:extLst>
              </a:tr>
              <a:tr h="417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Остроушко Александр Владимирович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ДПРЭД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53,23</a:t>
                      </a:r>
                      <a:endParaRPr lang="ru-RU" sz="1600" b="0" i="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1322816"/>
                  </a:ext>
                </a:extLst>
              </a:tr>
              <a:tr h="4304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Оскольская Ирина Анатольевна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ст. </a:t>
                      </a:r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преподаватель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ДЯП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59,32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626918"/>
                  </a:ext>
                </a:extLst>
              </a:tr>
              <a:tr h="4304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Киселева Надежда Петровна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профессор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ДУАиА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67,44</a:t>
                      </a:r>
                      <a:endParaRPr lang="ru-RU" sz="1600" b="0" i="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164902"/>
                  </a:ext>
                </a:extLst>
              </a:tr>
              <a:tr h="4304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Бакушева</a:t>
                      </a:r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Галина Вячеславовна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ДАДПРиФТ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52,57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н/д</a:t>
                      </a:r>
                      <a:endParaRPr lang="ru-RU" sz="1600" b="0" i="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69881"/>
                  </a:ext>
                </a:extLst>
              </a:tr>
              <a:tr h="4176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Тихомиров Дмитрий Викторович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профессор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KPMG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600" b="0" i="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9660068"/>
                  </a:ext>
                </a:extLst>
              </a:tr>
              <a:tr h="3889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Беккер Елена Георгиевна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ДЭТ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н/д</a:t>
                      </a:r>
                      <a:endParaRPr lang="ru-RU" sz="1600" b="0" i="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071045"/>
                  </a:ext>
                </a:extLst>
              </a:tr>
              <a:tr h="3889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Неврюев</a:t>
                      </a:r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Андрей Николаевич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ст. преподаватель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УПиП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н/д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44811"/>
                  </a:ext>
                </a:extLst>
              </a:tr>
              <a:tr h="3889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Киселева Татьяна Юрьевна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ДКФиКУ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65,48</a:t>
                      </a:r>
                      <a:endParaRPr lang="ru-RU" sz="1600" b="0" i="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121630"/>
                  </a:ext>
                </a:extLst>
              </a:tr>
              <a:tr h="4304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Шишкин Анатолий Анатольевич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ДУАиА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67,31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9401100"/>
                  </a:ext>
                </a:extLst>
              </a:tr>
              <a:tr h="3889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Глебкова</a:t>
                      </a:r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Ирина Юрьевна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ДУАиА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600" b="0" i="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108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133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164122" y="285002"/>
            <a:ext cx="8099983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232713" y="227937"/>
            <a:ext cx="1724227" cy="611247"/>
          </a:xfrm>
          <a:prstGeom prst="rect">
            <a:avLst/>
          </a:prstGeom>
        </p:spPr>
      </p:pic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9899540" y="6376070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12</a:t>
            </a:fld>
            <a:endParaRPr lang="ru-RU" sz="2000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1038735"/>
              </p:ext>
            </p:extLst>
          </p:nvPr>
        </p:nvGraphicFramePr>
        <p:xfrm>
          <a:off x="0" y="836161"/>
          <a:ext cx="12192000" cy="6021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5724" y="327534"/>
            <a:ext cx="8202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Направление Менеджмент 1 курс </a:t>
            </a:r>
            <a:r>
              <a:rPr lang="ru-RU" sz="16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(разрез </a:t>
            </a:r>
            <a:r>
              <a:rPr lang="ru-RU" sz="16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факультетов средний балл) </a:t>
            </a:r>
            <a:endParaRPr lang="ru-RU" sz="16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910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164123" y="103517"/>
            <a:ext cx="8790096" cy="73566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232713" y="227937"/>
            <a:ext cx="1724227" cy="611247"/>
          </a:xfrm>
          <a:prstGeom prst="rect">
            <a:avLst/>
          </a:prstGeom>
        </p:spPr>
      </p:pic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9899540" y="6376070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13</a:t>
            </a:fld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03517" y="153914"/>
            <a:ext cx="8850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Направление 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Экономика 1 курс (Социально-гуманитарный модуль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)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</a:rPr>
              <a:t>(разрез факультетов средний балл) </a:t>
            </a:r>
          </a:p>
          <a:p>
            <a:pPr algn="ctr"/>
            <a:endParaRPr lang="ru-RU" sz="20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238940"/>
              </p:ext>
            </p:extLst>
          </p:nvPr>
        </p:nvGraphicFramePr>
        <p:xfrm>
          <a:off x="7218750" y="888821"/>
          <a:ext cx="4677074" cy="4972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0590">
                  <a:extLst>
                    <a:ext uri="{9D8B030D-6E8A-4147-A177-3AD203B41FA5}">
                      <a16:colId xmlns:a16="http://schemas.microsoft.com/office/drawing/2014/main" val="1999091598"/>
                    </a:ext>
                  </a:extLst>
                </a:gridCol>
                <a:gridCol w="1230590">
                  <a:extLst>
                    <a:ext uri="{9D8B030D-6E8A-4147-A177-3AD203B41FA5}">
                      <a16:colId xmlns:a16="http://schemas.microsoft.com/office/drawing/2014/main" val="3412935832"/>
                    </a:ext>
                  </a:extLst>
                </a:gridCol>
                <a:gridCol w="1184859">
                  <a:extLst>
                    <a:ext uri="{9D8B030D-6E8A-4147-A177-3AD203B41FA5}">
                      <a16:colId xmlns:a16="http://schemas.microsoft.com/office/drawing/2014/main" val="3640247112"/>
                    </a:ext>
                  </a:extLst>
                </a:gridCol>
                <a:gridCol w="1031035">
                  <a:extLst>
                    <a:ext uri="{9D8B030D-6E8A-4147-A177-3AD203B41FA5}">
                      <a16:colId xmlns:a16="http://schemas.microsoft.com/office/drawing/2014/main" val="2902006756"/>
                    </a:ext>
                  </a:extLst>
                </a:gridCol>
              </a:tblGrid>
              <a:tr h="36697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1" u="none" strike="noStrike" dirty="0">
                          <a:solidFill>
                            <a:srgbClr val="256569"/>
                          </a:solidFill>
                          <a:effectLst/>
                        </a:rPr>
                        <a:t>Факультет</a:t>
                      </a:r>
                      <a:endParaRPr lang="ru-RU" sz="1600" b="1" i="1" u="none" strike="noStrike" dirty="0">
                        <a:solidFill>
                          <a:srgbClr val="25656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1" u="none" strike="noStrike" dirty="0" smtClean="0">
                          <a:solidFill>
                            <a:srgbClr val="256569"/>
                          </a:solidFill>
                          <a:effectLst/>
                        </a:rPr>
                        <a:t>Мин ср. </a:t>
                      </a:r>
                      <a:r>
                        <a:rPr lang="ru-RU" sz="1600" b="1" i="1" u="none" strike="noStrike" dirty="0">
                          <a:solidFill>
                            <a:srgbClr val="256569"/>
                          </a:solidFill>
                          <a:effectLst/>
                        </a:rPr>
                        <a:t>балл</a:t>
                      </a:r>
                      <a:endParaRPr lang="ru-RU" sz="1600" b="1" i="1" u="none" strike="noStrike" dirty="0">
                        <a:solidFill>
                          <a:srgbClr val="25656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1" u="none" strike="noStrike" dirty="0" smtClean="0">
                          <a:solidFill>
                            <a:srgbClr val="256569"/>
                          </a:solidFill>
                          <a:effectLst/>
                        </a:rPr>
                        <a:t>Макс </a:t>
                      </a:r>
                      <a:r>
                        <a:rPr lang="ru-RU" sz="1600" b="1" i="1" u="none" strike="noStrike" dirty="0">
                          <a:solidFill>
                            <a:srgbClr val="256569"/>
                          </a:solidFill>
                          <a:effectLst/>
                        </a:rPr>
                        <a:t>ср. балл</a:t>
                      </a:r>
                      <a:endParaRPr lang="ru-RU" sz="1600" b="1" i="1" u="none" strike="noStrike" dirty="0">
                        <a:solidFill>
                          <a:srgbClr val="25656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1" u="none" strike="noStrike" dirty="0" smtClean="0">
                          <a:solidFill>
                            <a:srgbClr val="256569"/>
                          </a:solidFill>
                          <a:effectLst/>
                        </a:rPr>
                        <a:t>Разброс</a:t>
                      </a:r>
                      <a:endParaRPr lang="ru-RU" sz="1600" b="1" i="1" u="none" strike="noStrike" dirty="0">
                        <a:solidFill>
                          <a:srgbClr val="25656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168728"/>
                  </a:ext>
                </a:extLst>
              </a:tr>
              <a:tr h="283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1" u="none" strike="noStrike" kern="1200" dirty="0" err="1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УиА</a:t>
                      </a:r>
                      <a:endParaRPr lang="ru-RU" sz="1800" b="1" i="1" u="none" strike="noStrike" kern="1200" dirty="0">
                        <a:solidFill>
                          <a:srgbClr val="25656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54,73 </a:t>
                      </a: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(История)</a:t>
                      </a:r>
                      <a:endParaRPr lang="ru-RU" sz="1400" b="0" i="0" u="none" strike="noStrike" kern="1200" dirty="0">
                        <a:solidFill>
                          <a:srgbClr val="25656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91,66 </a:t>
                      </a: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Физкульт</a:t>
                      </a: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400" b="0" i="0" u="none" strike="noStrike" kern="1200" dirty="0">
                        <a:solidFill>
                          <a:srgbClr val="25656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36,94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4203136"/>
                  </a:ext>
                </a:extLst>
              </a:tr>
              <a:tr h="283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1" u="none" strike="noStrike" kern="1200" dirty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АРиЭБ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62,60 </a:t>
                      </a: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(История)</a:t>
                      </a:r>
                      <a:endParaRPr lang="ru-RU" sz="1400" b="0" i="0" u="none" strike="noStrike" kern="1200" dirty="0">
                        <a:solidFill>
                          <a:srgbClr val="25656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93,24 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Введ</a:t>
                      </a:r>
                      <a:r>
                        <a:rPr lang="ru-RU" sz="1400" b="0" i="0" u="none" strike="noStrike" kern="1200" baseline="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спец)</a:t>
                      </a:r>
                      <a:endParaRPr lang="ru-RU" sz="1400" b="0" i="0" u="none" strike="noStrike" kern="1200" dirty="0">
                        <a:solidFill>
                          <a:srgbClr val="25656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8982205"/>
                  </a:ext>
                </a:extLst>
              </a:tr>
              <a:tr h="3199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1" u="none" strike="noStrike" kern="120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71,44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Ин.яз</a:t>
                      </a: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400" b="0" i="0" u="none" strike="noStrike" kern="1200" dirty="0">
                        <a:solidFill>
                          <a:srgbClr val="25656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92,36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(БЖД)</a:t>
                      </a:r>
                      <a:endParaRPr lang="ru-RU" sz="1400" b="0" i="0" u="none" strike="noStrike" kern="1200" dirty="0">
                        <a:solidFill>
                          <a:srgbClr val="25656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40937"/>
                  </a:ext>
                </a:extLst>
              </a:tr>
              <a:tr h="283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1" u="none" strike="noStrike" kern="120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ФФР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66,71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(История)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87,10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Введ</a:t>
                      </a:r>
                      <a:r>
                        <a:rPr lang="ru-RU" sz="1400" b="0" i="0" u="none" strike="noStrike" kern="1200" baseline="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спец)</a:t>
                      </a:r>
                      <a:endParaRPr lang="ru-RU" sz="1800" b="0" i="0" u="none" strike="noStrike" kern="1200" dirty="0">
                        <a:solidFill>
                          <a:srgbClr val="25656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919195"/>
                  </a:ext>
                </a:extLst>
              </a:tr>
              <a:tr h="283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1" u="none" strike="noStrike" kern="120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ФЭФ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66,76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Ин.яз</a:t>
                      </a: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85,55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(БЖД)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4587059"/>
                  </a:ext>
                </a:extLst>
              </a:tr>
              <a:tr h="283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1" u="none" strike="noStrike" kern="120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ЭиФТЭК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67,05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Ин.яз</a:t>
                      </a: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85,56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Физкульт</a:t>
                      </a: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683055"/>
                  </a:ext>
                </a:extLst>
              </a:tr>
              <a:tr h="283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1" u="none" strike="noStrike" kern="120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ГУиФК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69,38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(История)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87,22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Физкульт</a:t>
                      </a: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6059835"/>
                  </a:ext>
                </a:extLst>
              </a:tr>
              <a:tr h="283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1" u="none" strike="noStrike" kern="120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МЭО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70,34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(История)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85,05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b="0" i="0" u="none" strike="noStrike" kern="1200" dirty="0" err="1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Физкульт</a:t>
                      </a: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930503"/>
                  </a:ext>
                </a:extLst>
              </a:tr>
              <a:tr h="283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1" u="none" strike="noStrike" kern="120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МФФ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72,98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(БЖД)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77,95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(История)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>
                          <a:solidFill>
                            <a:srgbClr val="25656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423798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57236" y="6082898"/>
            <a:ext cx="46770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256569"/>
                </a:solidFill>
                <a:latin typeface="Arial" panose="020B0604020202020204" pitchFamily="34" charset="0"/>
              </a:rPr>
              <a:t>«Физическая культура» – лучший показатель на 4 факультетах</a:t>
            </a:r>
            <a:r>
              <a:rPr lang="ru-RU" dirty="0" smtClean="0">
                <a:solidFill>
                  <a:srgbClr val="256569"/>
                </a:solidFill>
              </a:rPr>
              <a:t> </a:t>
            </a:r>
            <a:endParaRPr lang="ru-RU" dirty="0">
              <a:solidFill>
                <a:srgbClr val="256569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77145" y="6087946"/>
            <a:ext cx="46770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256569"/>
                </a:solidFill>
                <a:latin typeface="Arial" panose="020B0604020202020204" pitchFamily="34" charset="0"/>
              </a:rPr>
              <a:t>«История» – худший показатель на 5 факультетах</a:t>
            </a:r>
            <a:r>
              <a:rPr lang="ru-RU" dirty="0" smtClean="0">
                <a:solidFill>
                  <a:srgbClr val="256569"/>
                </a:solidFill>
              </a:rPr>
              <a:t> </a:t>
            </a:r>
            <a:endParaRPr lang="ru-RU" dirty="0">
              <a:solidFill>
                <a:srgbClr val="256569"/>
              </a:solidFill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6214627"/>
              </p:ext>
            </p:extLst>
          </p:nvPr>
        </p:nvGraphicFramePr>
        <p:xfrm>
          <a:off x="-87820" y="375170"/>
          <a:ext cx="7485470" cy="636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20008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164123" y="85223"/>
            <a:ext cx="8436952" cy="753961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232713" y="227937"/>
            <a:ext cx="1724227" cy="611247"/>
          </a:xfrm>
          <a:prstGeom prst="rect">
            <a:avLst/>
          </a:prstGeom>
        </p:spPr>
      </p:pic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9899540" y="6376070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14</a:t>
            </a:fld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19177" y="131298"/>
            <a:ext cx="813609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Направление Экономика 1 курс (Информационный модуль</a:t>
            </a:r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) </a:t>
            </a:r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</a:rPr>
              <a:t>(разрез факультетов средний балл)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455276" y="1028758"/>
            <a:ext cx="35548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«Математика» – </a:t>
            </a:r>
            <a:r>
              <a:rPr lang="ru-RU" sz="1600" b="1" i="1" dirty="0" smtClean="0">
                <a:solidFill>
                  <a:srgbClr val="256569"/>
                </a:solidFill>
                <a:latin typeface="Arial" panose="020B0604020202020204" pitchFamily="34" charset="0"/>
              </a:rPr>
              <a:t>лучший</a:t>
            </a:r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 показатель на факультете МЭО (Хрипунова М.Б. – 80,43)</a:t>
            </a:r>
            <a:r>
              <a:rPr lang="ru-RU" sz="1600" dirty="0" smtClean="0">
                <a:solidFill>
                  <a:srgbClr val="256569"/>
                </a:solidFill>
              </a:rPr>
              <a:t> </a:t>
            </a:r>
            <a:endParaRPr lang="ru-RU" sz="1600" dirty="0">
              <a:solidFill>
                <a:srgbClr val="256569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455276" y="1854069"/>
            <a:ext cx="35548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«Математика» – </a:t>
            </a:r>
            <a:r>
              <a:rPr lang="ru-RU" sz="1600" b="1" i="1" dirty="0" smtClean="0">
                <a:solidFill>
                  <a:srgbClr val="256569"/>
                </a:solidFill>
                <a:latin typeface="Arial" panose="020B0604020202020204" pitchFamily="34" charset="0"/>
              </a:rPr>
              <a:t>худший</a:t>
            </a:r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 показатель на факультете ФЭФ (</a:t>
            </a:r>
            <a:r>
              <a:rPr lang="ru-RU" sz="1600" dirty="0" err="1" smtClean="0">
                <a:solidFill>
                  <a:srgbClr val="256569"/>
                </a:solidFill>
                <a:latin typeface="Arial" panose="020B0604020202020204" pitchFamily="34" charset="0"/>
              </a:rPr>
              <a:t>Сунчалин</a:t>
            </a:r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 А.М. – 58,59)</a:t>
            </a:r>
            <a:r>
              <a:rPr lang="ru-RU" sz="1600" dirty="0" smtClean="0">
                <a:solidFill>
                  <a:srgbClr val="256569"/>
                </a:solidFill>
              </a:rPr>
              <a:t> </a:t>
            </a:r>
            <a:endParaRPr lang="ru-RU" sz="1600" dirty="0">
              <a:solidFill>
                <a:srgbClr val="256569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455276" y="2807405"/>
            <a:ext cx="35548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56569"/>
                </a:solidFill>
                <a:latin typeface="Arial" panose="020B0604020202020204" pitchFamily="34" charset="0"/>
              </a:rPr>
              <a:t>«Компьютерный практикум» </a:t>
            </a:r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– </a:t>
            </a:r>
            <a:r>
              <a:rPr lang="ru-RU" sz="1600" b="1" i="1" dirty="0" smtClean="0">
                <a:solidFill>
                  <a:srgbClr val="256569"/>
                </a:solidFill>
                <a:latin typeface="Arial" panose="020B0604020202020204" pitchFamily="34" charset="0"/>
              </a:rPr>
              <a:t>лучший</a:t>
            </a:r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 показатель на факультете АРиЭБ (</a:t>
            </a:r>
            <a:r>
              <a:rPr lang="ru-RU" sz="1600" dirty="0" err="1" smtClean="0">
                <a:solidFill>
                  <a:srgbClr val="256569"/>
                </a:solidFill>
                <a:latin typeface="Arial" panose="020B0604020202020204" pitchFamily="34" charset="0"/>
              </a:rPr>
              <a:t>Кишкович</a:t>
            </a:r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 Ю.П. – 88,77)</a:t>
            </a:r>
            <a:r>
              <a:rPr lang="ru-RU" sz="1600" dirty="0" smtClean="0">
                <a:solidFill>
                  <a:srgbClr val="256569"/>
                </a:solidFill>
              </a:rPr>
              <a:t> </a:t>
            </a:r>
            <a:endParaRPr lang="ru-RU" sz="1600" dirty="0">
              <a:solidFill>
                <a:srgbClr val="256569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455276" y="3638402"/>
            <a:ext cx="35548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56569"/>
                </a:solidFill>
                <a:latin typeface="Arial" panose="020B0604020202020204" pitchFamily="34" charset="0"/>
              </a:rPr>
              <a:t>«Компьютерный практикум» </a:t>
            </a:r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– </a:t>
            </a:r>
            <a:r>
              <a:rPr lang="ru-RU" sz="1600" b="1" i="1" dirty="0" smtClean="0">
                <a:solidFill>
                  <a:srgbClr val="256569"/>
                </a:solidFill>
                <a:latin typeface="Arial" panose="020B0604020202020204" pitchFamily="34" charset="0"/>
              </a:rPr>
              <a:t>худший</a:t>
            </a:r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 показатель на факультете ФФР (</a:t>
            </a:r>
            <a:r>
              <a:rPr lang="ru-RU" sz="1600" dirty="0" err="1" smtClean="0">
                <a:solidFill>
                  <a:srgbClr val="256569"/>
                </a:solidFill>
                <a:latin typeface="Arial" panose="020B0604020202020204" pitchFamily="34" charset="0"/>
              </a:rPr>
              <a:t>Трегуб</a:t>
            </a:r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 А.В. – 54,29)</a:t>
            </a:r>
            <a:r>
              <a:rPr lang="ru-RU" sz="1600" dirty="0" smtClean="0">
                <a:solidFill>
                  <a:srgbClr val="256569"/>
                </a:solidFill>
              </a:rPr>
              <a:t> </a:t>
            </a:r>
            <a:endParaRPr lang="ru-RU" sz="1600" dirty="0">
              <a:solidFill>
                <a:srgbClr val="256569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455276" y="4591737"/>
            <a:ext cx="35548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Максимальное расхождение среднего показателя на факультете </a:t>
            </a:r>
            <a:r>
              <a:rPr lang="ru-RU" sz="1600" dirty="0" err="1" smtClean="0">
                <a:solidFill>
                  <a:srgbClr val="256569"/>
                </a:solidFill>
                <a:latin typeface="Arial" panose="020B0604020202020204" pitchFamily="34" charset="0"/>
              </a:rPr>
              <a:t>ГУиФК</a:t>
            </a:r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 (14,65)</a:t>
            </a:r>
            <a:r>
              <a:rPr lang="ru-RU" sz="1600" dirty="0" smtClean="0">
                <a:solidFill>
                  <a:srgbClr val="256569"/>
                </a:solidFill>
              </a:rPr>
              <a:t> </a:t>
            </a:r>
            <a:endParaRPr lang="ru-RU" sz="1600" dirty="0">
              <a:solidFill>
                <a:srgbClr val="256569"/>
              </a:solidFill>
            </a:endParaRPr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3461750"/>
              </p:ext>
            </p:extLst>
          </p:nvPr>
        </p:nvGraphicFramePr>
        <p:xfrm>
          <a:off x="234553" y="916220"/>
          <a:ext cx="7775972" cy="5555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8455276" y="5422734"/>
            <a:ext cx="35548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Минимальное расхождение среднего показателя на факультете </a:t>
            </a:r>
            <a:r>
              <a:rPr lang="ru-RU" sz="1600" dirty="0" err="1" smtClean="0">
                <a:solidFill>
                  <a:srgbClr val="256569"/>
                </a:solidFill>
                <a:latin typeface="Arial" panose="020B0604020202020204" pitchFamily="34" charset="0"/>
              </a:rPr>
              <a:t>УиА</a:t>
            </a:r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 (0,43)</a:t>
            </a:r>
            <a:r>
              <a:rPr lang="ru-RU" sz="1600" dirty="0" smtClean="0">
                <a:solidFill>
                  <a:srgbClr val="256569"/>
                </a:solidFill>
              </a:rPr>
              <a:t> </a:t>
            </a:r>
            <a:endParaRPr lang="ru-RU" sz="1600" dirty="0">
              <a:solidFill>
                <a:srgbClr val="2565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57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164123" y="115503"/>
            <a:ext cx="8436952" cy="723681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232713" y="227937"/>
            <a:ext cx="1724227" cy="611247"/>
          </a:xfrm>
          <a:prstGeom prst="rect">
            <a:avLst/>
          </a:prstGeom>
        </p:spPr>
      </p:pic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9899540" y="6376070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15</a:t>
            </a:fld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-110013" y="108011"/>
            <a:ext cx="84369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</a:rPr>
              <a:t>Направление Экономика </a:t>
            </a:r>
            <a:r>
              <a:rPr lang="ru-RU" sz="22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1 курс </a:t>
            </a:r>
            <a:r>
              <a:rPr lang="ru-RU" sz="22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/>
            </a:r>
            <a:br>
              <a:rPr lang="ru-RU" sz="22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ru-RU" sz="22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(</a:t>
            </a:r>
            <a:r>
              <a:rPr lang="ru-RU" sz="22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Микроэкономика, </a:t>
            </a:r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</a:rPr>
              <a:t>зачет/ экзамен)</a:t>
            </a:r>
            <a:endParaRPr lang="ru-RU" sz="2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455276" y="1028758"/>
            <a:ext cx="35548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256569"/>
                </a:solidFill>
                <a:latin typeface="Arial" panose="020B0604020202020204" pitchFamily="34" charset="0"/>
              </a:rPr>
              <a:t>Худший </a:t>
            </a:r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показатель в 2018/19 </a:t>
            </a:r>
            <a:r>
              <a:rPr lang="ru-RU" sz="1600" dirty="0" err="1" smtClean="0">
                <a:solidFill>
                  <a:srgbClr val="256569"/>
                </a:solidFill>
                <a:latin typeface="Arial" panose="020B0604020202020204" pitchFamily="34" charset="0"/>
              </a:rPr>
              <a:t>у.г</a:t>
            </a:r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. на факультете </a:t>
            </a:r>
            <a:r>
              <a:rPr lang="ru-RU" sz="1600" dirty="0" err="1" smtClean="0">
                <a:solidFill>
                  <a:srgbClr val="256569"/>
                </a:solidFill>
                <a:latin typeface="Arial" panose="020B0604020202020204" pitchFamily="34" charset="0"/>
              </a:rPr>
              <a:t>УиА</a:t>
            </a:r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 (Беккер Е.Г. – 52,43; 186 чел.)</a:t>
            </a:r>
            <a:r>
              <a:rPr lang="ru-RU" sz="1600" dirty="0" smtClean="0">
                <a:solidFill>
                  <a:srgbClr val="256569"/>
                </a:solidFill>
              </a:rPr>
              <a:t>. В 2017/18 </a:t>
            </a:r>
            <a:r>
              <a:rPr lang="ru-RU" sz="1600" dirty="0" err="1" smtClean="0">
                <a:solidFill>
                  <a:srgbClr val="256569"/>
                </a:solidFill>
              </a:rPr>
              <a:t>у.г</a:t>
            </a:r>
            <a:r>
              <a:rPr lang="ru-RU" sz="1600" dirty="0" smtClean="0">
                <a:solidFill>
                  <a:srgbClr val="256569"/>
                </a:solidFill>
              </a:rPr>
              <a:t>. дисциплину вели </a:t>
            </a:r>
            <a:r>
              <a:rPr lang="ru-RU" sz="1600" dirty="0" err="1" smtClean="0">
                <a:solidFill>
                  <a:srgbClr val="256569"/>
                </a:solidFill>
              </a:rPr>
              <a:t>Комолов</a:t>
            </a:r>
            <a:r>
              <a:rPr lang="ru-RU" sz="1600" dirty="0" smtClean="0">
                <a:solidFill>
                  <a:srgbClr val="256569"/>
                </a:solidFill>
              </a:rPr>
              <a:t> О.О., Ефимова О.Н. (ср. балл. 72,12)</a:t>
            </a:r>
            <a:endParaRPr lang="ru-RU" sz="1600" dirty="0">
              <a:solidFill>
                <a:srgbClr val="256569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455276" y="4009331"/>
            <a:ext cx="3554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Минимальное расхождение среднего показателя на факультете ФФР (2,42) в сторону увеличения</a:t>
            </a:r>
            <a:r>
              <a:rPr lang="ru-RU" sz="1600" dirty="0" smtClean="0">
                <a:solidFill>
                  <a:srgbClr val="256569"/>
                </a:solidFill>
              </a:rPr>
              <a:t>. В 2017/18 </a:t>
            </a:r>
            <a:r>
              <a:rPr lang="ru-RU" sz="1600" dirty="0" err="1">
                <a:solidFill>
                  <a:srgbClr val="256569"/>
                </a:solidFill>
              </a:rPr>
              <a:t>у.г</a:t>
            </a:r>
            <a:r>
              <a:rPr lang="ru-RU" sz="1600" dirty="0">
                <a:solidFill>
                  <a:srgbClr val="256569"/>
                </a:solidFill>
              </a:rPr>
              <a:t>. дисциплину </a:t>
            </a:r>
            <a:r>
              <a:rPr lang="ru-RU" sz="1600" dirty="0" smtClean="0">
                <a:solidFill>
                  <a:srgbClr val="256569"/>
                </a:solidFill>
              </a:rPr>
              <a:t>вели Юданов А.Ю., </a:t>
            </a:r>
            <a:r>
              <a:rPr lang="ru-RU" sz="1600" dirty="0" err="1" smtClean="0">
                <a:solidFill>
                  <a:srgbClr val="256569"/>
                </a:solidFill>
              </a:rPr>
              <a:t>Протопопова</a:t>
            </a:r>
            <a:r>
              <a:rPr lang="ru-RU" sz="1600" dirty="0" smtClean="0">
                <a:solidFill>
                  <a:srgbClr val="256569"/>
                </a:solidFill>
              </a:rPr>
              <a:t> Н.И., Ефимова О.Н.</a:t>
            </a:r>
          </a:p>
          <a:p>
            <a:r>
              <a:rPr lang="ru-RU" sz="1600" dirty="0" smtClean="0">
                <a:solidFill>
                  <a:srgbClr val="256569"/>
                </a:solidFill>
              </a:rPr>
              <a:t>В 2018/19 </a:t>
            </a:r>
            <a:r>
              <a:rPr lang="ru-RU" sz="1600" dirty="0" err="1">
                <a:solidFill>
                  <a:srgbClr val="256569"/>
                </a:solidFill>
              </a:rPr>
              <a:t>у.г</a:t>
            </a:r>
            <a:r>
              <a:rPr lang="ru-RU" sz="1600" dirty="0">
                <a:solidFill>
                  <a:srgbClr val="256569"/>
                </a:solidFill>
              </a:rPr>
              <a:t>. дисциплину вели Юданов А.Ю., </a:t>
            </a:r>
            <a:r>
              <a:rPr lang="ru-RU" sz="1600" dirty="0" smtClean="0">
                <a:solidFill>
                  <a:srgbClr val="256569"/>
                </a:solidFill>
              </a:rPr>
              <a:t>Гореликов К.А., Остроумов В.В.</a:t>
            </a:r>
            <a:endParaRPr lang="ru-RU" sz="1600" dirty="0">
              <a:solidFill>
                <a:srgbClr val="256569"/>
              </a:solidFill>
            </a:endParaRP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7699316"/>
              </p:ext>
            </p:extLst>
          </p:nvPr>
        </p:nvGraphicFramePr>
        <p:xfrm>
          <a:off x="164123" y="916220"/>
          <a:ext cx="8036902" cy="559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8455276" y="2541771"/>
            <a:ext cx="35548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256569"/>
                </a:solidFill>
                <a:latin typeface="Arial" panose="020B0604020202020204" pitchFamily="34" charset="0"/>
              </a:rPr>
              <a:t>Лучший </a:t>
            </a:r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показатель в 2018/19 </a:t>
            </a:r>
            <a:r>
              <a:rPr lang="ru-RU" sz="1600" dirty="0" err="1" smtClean="0">
                <a:solidFill>
                  <a:srgbClr val="256569"/>
                </a:solidFill>
                <a:latin typeface="Arial" panose="020B0604020202020204" pitchFamily="34" charset="0"/>
              </a:rPr>
              <a:t>у.г</a:t>
            </a:r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. на факультете ФЭФ (Протас В.Ф. – 89,95; 75 чел.)</a:t>
            </a:r>
            <a:r>
              <a:rPr lang="ru-RU" sz="1600" dirty="0" smtClean="0">
                <a:solidFill>
                  <a:srgbClr val="256569"/>
                </a:solidFill>
              </a:rPr>
              <a:t> </a:t>
            </a:r>
            <a:r>
              <a:rPr lang="ru-RU" sz="1600" dirty="0">
                <a:solidFill>
                  <a:srgbClr val="256569"/>
                </a:solidFill>
              </a:rPr>
              <a:t>В 2017/18 </a:t>
            </a:r>
            <a:r>
              <a:rPr lang="ru-RU" sz="1600" dirty="0" err="1">
                <a:solidFill>
                  <a:srgbClr val="256569"/>
                </a:solidFill>
              </a:rPr>
              <a:t>у.г</a:t>
            </a:r>
            <a:r>
              <a:rPr lang="ru-RU" sz="1600" dirty="0">
                <a:solidFill>
                  <a:srgbClr val="256569"/>
                </a:solidFill>
              </a:rPr>
              <a:t>. </a:t>
            </a:r>
            <a:r>
              <a:rPr lang="ru-RU" sz="1600" dirty="0" smtClean="0">
                <a:solidFill>
                  <a:srgbClr val="256569"/>
                </a:solidFill>
              </a:rPr>
              <a:t>дисциплину также вел Протас В.Ф. </a:t>
            </a:r>
            <a:r>
              <a:rPr lang="ru-RU" sz="1600" dirty="0">
                <a:solidFill>
                  <a:srgbClr val="256569"/>
                </a:solidFill>
              </a:rPr>
              <a:t>(ср. балл. </a:t>
            </a:r>
            <a:r>
              <a:rPr lang="ru-RU" sz="1600" dirty="0" smtClean="0">
                <a:solidFill>
                  <a:srgbClr val="256569"/>
                </a:solidFill>
              </a:rPr>
              <a:t>75,86)</a:t>
            </a:r>
            <a:endParaRPr lang="ru-RU" sz="1600" dirty="0">
              <a:solidFill>
                <a:srgbClr val="256569"/>
              </a:solidFill>
            </a:endParaRPr>
          </a:p>
          <a:p>
            <a:endParaRPr lang="ru-RU" sz="1600" dirty="0">
              <a:solidFill>
                <a:srgbClr val="2565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411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164123" y="285002"/>
            <a:ext cx="8436952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232713" y="227937"/>
            <a:ext cx="1724227" cy="611247"/>
          </a:xfrm>
          <a:prstGeom prst="rect">
            <a:avLst/>
          </a:prstGeom>
        </p:spPr>
      </p:pic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9899540" y="6376070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16</a:t>
            </a:fld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78124" y="362038"/>
            <a:ext cx="7553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Дисциплины </a:t>
            </a:r>
            <a:r>
              <a:rPr lang="ru-RU" sz="2000" b="1" dirty="0" err="1" smtClean="0">
                <a:solidFill>
                  <a:schemeClr val="bg1"/>
                </a:solidFill>
                <a:latin typeface="Book Antiqua" panose="02040602050305030304" pitchFamily="18" charset="0"/>
              </a:rPr>
              <a:t>Майнора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бакалавры 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(средний балл)</a:t>
            </a:r>
            <a:endParaRPr lang="ru-RU" sz="20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7220578"/>
              </p:ext>
            </p:extLst>
          </p:nvPr>
        </p:nvGraphicFramePr>
        <p:xfrm>
          <a:off x="257174" y="762148"/>
          <a:ext cx="11934826" cy="5724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80077" y="6450816"/>
            <a:ext cx="105718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* - дисциплины с гибридной реализацией очной формы и </a:t>
            </a:r>
            <a:r>
              <a:rPr lang="en-US" sz="1600" dirty="0" smtClean="0">
                <a:solidFill>
                  <a:srgbClr val="256569"/>
                </a:solidFill>
                <a:latin typeface="Arial" panose="020B0604020202020204" pitchFamily="34" charset="0"/>
              </a:rPr>
              <a:t>online</a:t>
            </a:r>
            <a:endParaRPr lang="ru-RU" sz="1600" dirty="0">
              <a:solidFill>
                <a:srgbClr val="2565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9375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024" y="1096931"/>
            <a:ext cx="11722193" cy="532613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256569">
                  <a:lumMod val="91000"/>
                  <a:lumOff val="9000"/>
                  <a:alpha val="70000"/>
                </a:srgbClr>
              </a:gs>
              <a:gs pos="100000">
                <a:srgbClr val="99B7B9"/>
              </a:gs>
              <a:gs pos="100000">
                <a:srgbClr val="256569">
                  <a:alpha val="4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223024" y="301625"/>
            <a:ext cx="6874986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220990" y="255172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28973"/>
            <a:ext cx="69918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Причины получения студентами неудовлетворительных оценок</a:t>
            </a: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9887817" y="6352624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17</a:t>
            </a:fld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68321" y="1162891"/>
            <a:ext cx="1143159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Использование неразрешенных экзаменатором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учебные и методические материалы, а также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обучающие, имеющие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при себе и/или использующие любые средства связи, приема-передачи и хранения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информации;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 algn="just"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Сложность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освоения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учебного материала (по дисциплинам «Математика»,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«Микроэкономика»,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«Основы финансовых вычислений» и «Эконометрика»);</a:t>
            </a:r>
          </a:p>
          <a:p>
            <a:pPr marL="457200" indent="-457200" algn="just"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Неудовлетворительные оценки по «Иностранному языку» получены в результате низкого уровня знания языка;</a:t>
            </a:r>
          </a:p>
          <a:p>
            <a:pPr marL="457200" indent="-457200" algn="just">
              <a:buFontTx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Недобросовестное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отношение к учёбе, пропуски учебных занятий, крайне слабый уровень базовой подготовки, отсутствие времени для учебы ввиду ее совмещения с работой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47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164123" y="285002"/>
            <a:ext cx="8436952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232713" y="227937"/>
            <a:ext cx="1724227" cy="611247"/>
          </a:xfrm>
          <a:prstGeom prst="rect">
            <a:avLst/>
          </a:prstGeom>
        </p:spPr>
      </p:pic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9899540" y="6376070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18</a:t>
            </a:fld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78124" y="362038"/>
            <a:ext cx="79636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Информационные системы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299" y="916220"/>
            <a:ext cx="5938019" cy="218255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6249" y="1418845"/>
            <a:ext cx="5034076" cy="377709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4538" y="3175813"/>
            <a:ext cx="6541575" cy="3170195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6944265" y="1333558"/>
            <a:ext cx="516722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256569"/>
                </a:solidFill>
                <a:latin typeface="Arial" panose="020B0604020202020204" pitchFamily="34" charset="0"/>
              </a:rPr>
              <a:t>Рассогласованность форм представления данных в информационных системах </a:t>
            </a:r>
            <a:br>
              <a:rPr lang="ru-RU" b="1" i="1" dirty="0" smtClean="0">
                <a:solidFill>
                  <a:srgbClr val="256569"/>
                </a:solidFill>
                <a:latin typeface="Arial" panose="020B0604020202020204" pitchFamily="34" charset="0"/>
              </a:rPr>
            </a:br>
            <a:r>
              <a:rPr lang="ru-RU" b="1" i="1" dirty="0" smtClean="0">
                <a:solidFill>
                  <a:srgbClr val="256569"/>
                </a:solidFill>
                <a:latin typeface="Arial" panose="020B0604020202020204" pitchFamily="34" charset="0"/>
              </a:rPr>
              <a:t>(ЭПА, ЕИС, 1С):</a:t>
            </a:r>
          </a:p>
          <a:p>
            <a:pPr marL="285750" indent="-285750">
              <a:buFontTx/>
              <a:buChar char="-"/>
            </a:pPr>
            <a:r>
              <a:rPr lang="ru-RU" b="1" i="1" dirty="0" smtClean="0">
                <a:solidFill>
                  <a:srgbClr val="256569"/>
                </a:solidFill>
                <a:latin typeface="Arial" panose="020B0604020202020204" pitchFamily="34" charset="0"/>
              </a:rPr>
              <a:t>различие отчетов </a:t>
            </a:r>
            <a:r>
              <a:rPr lang="ru-RU" b="1" i="1" dirty="0">
                <a:solidFill>
                  <a:srgbClr val="256569"/>
                </a:solidFill>
                <a:latin typeface="Arial" panose="020B0604020202020204" pitchFamily="34" charset="0"/>
              </a:rPr>
              <a:t>с разными </a:t>
            </a:r>
            <a:r>
              <a:rPr lang="ru-RU" b="1" i="1" dirty="0" smtClean="0">
                <a:solidFill>
                  <a:srgbClr val="256569"/>
                </a:solidFill>
                <a:latin typeface="Arial" panose="020B0604020202020204" pitchFamily="34" charset="0"/>
              </a:rPr>
              <a:t>результатами;</a:t>
            </a:r>
            <a:endParaRPr lang="ru-RU" b="1" i="1" dirty="0">
              <a:solidFill>
                <a:srgbClr val="256569"/>
              </a:solidFill>
              <a:latin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b="1" i="1" dirty="0" smtClean="0">
                <a:solidFill>
                  <a:srgbClr val="256569"/>
                </a:solidFill>
                <a:latin typeface="Arial" panose="020B0604020202020204" pitchFamily="34" charset="0"/>
              </a:rPr>
              <a:t>различные рейтинговые оценки обучающихся;</a:t>
            </a:r>
          </a:p>
          <a:p>
            <a:pPr marL="285750" indent="-285750">
              <a:buFontTx/>
              <a:buChar char="-"/>
            </a:pPr>
            <a:r>
              <a:rPr lang="ru-RU" b="1" i="1" dirty="0" smtClean="0">
                <a:solidFill>
                  <a:srgbClr val="256569"/>
                </a:solidFill>
                <a:latin typeface="Arial" panose="020B0604020202020204" pitchFamily="34" charset="0"/>
              </a:rPr>
              <a:t>отличающиеся списки должников;</a:t>
            </a:r>
          </a:p>
          <a:p>
            <a:pPr marL="285750" indent="-285750">
              <a:buFontTx/>
              <a:buChar char="-"/>
            </a:pPr>
            <a:r>
              <a:rPr lang="ru-RU" b="1" i="1" dirty="0" smtClean="0">
                <a:solidFill>
                  <a:srgbClr val="256569"/>
                </a:solidFill>
                <a:latin typeface="Arial" panose="020B0604020202020204" pitchFamily="34" charset="0"/>
              </a:rPr>
              <a:t>низкое доверие к </a:t>
            </a:r>
            <a:r>
              <a:rPr lang="ru-RU" b="1" i="1" dirty="0">
                <a:solidFill>
                  <a:srgbClr val="256569"/>
                </a:solidFill>
                <a:latin typeface="Arial" panose="020B0604020202020204" pitchFamily="34" charset="0"/>
              </a:rPr>
              <a:t>данным </a:t>
            </a:r>
            <a:r>
              <a:rPr lang="ru-RU" b="1" i="1" dirty="0" smtClean="0">
                <a:solidFill>
                  <a:srgbClr val="256569"/>
                </a:solidFill>
                <a:latin typeface="Arial" panose="020B0604020202020204" pitchFamily="34" charset="0"/>
              </a:rPr>
              <a:t>текущего контроля и промежуточной аттестации со стороны всех участников процесса;</a:t>
            </a:r>
          </a:p>
          <a:p>
            <a:pPr marL="285750" indent="-285750">
              <a:buFontTx/>
              <a:buChar char="-"/>
            </a:pPr>
            <a:r>
              <a:rPr lang="ru-RU" b="1" i="1" dirty="0" smtClean="0">
                <a:solidFill>
                  <a:srgbClr val="256569"/>
                </a:solidFill>
                <a:latin typeface="Arial" panose="020B0604020202020204" pitchFamily="34" charset="0"/>
              </a:rPr>
              <a:t>некорректное отражение данных в электронной зачетной книжке на ИОП.</a:t>
            </a:r>
            <a:endParaRPr lang="ru-RU" dirty="0">
              <a:solidFill>
                <a:srgbClr val="2565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532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34463" y="2399275"/>
            <a:ext cx="11736000" cy="136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256569">
                  <a:lumMod val="91000"/>
                  <a:lumOff val="9000"/>
                  <a:alpha val="70000"/>
                </a:srgbClr>
              </a:gs>
              <a:gs pos="100000">
                <a:srgbClr val="99B7B9"/>
              </a:gs>
              <a:gs pos="100000">
                <a:srgbClr val="256569">
                  <a:alpha val="4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234462" y="333493"/>
            <a:ext cx="6874985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146195" y="286473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4546" y="367399"/>
            <a:ext cx="6114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Решение </a:t>
            </a: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9813022" y="6301888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19</a:t>
            </a:fld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06463" y="3937508"/>
            <a:ext cx="11664000" cy="2772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256569">
                  <a:lumMod val="91000"/>
                  <a:lumOff val="9000"/>
                  <a:alpha val="70000"/>
                </a:srgbClr>
              </a:gs>
              <a:gs pos="100000">
                <a:srgbClr val="99B7B9"/>
              </a:gs>
              <a:gs pos="100000">
                <a:srgbClr val="256569">
                  <a:alpha val="4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34463" y="1045267"/>
            <a:ext cx="11736000" cy="118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256569">
                  <a:lumMod val="91000"/>
                  <a:lumOff val="9000"/>
                  <a:alpha val="70000"/>
                </a:srgbClr>
              </a:gs>
              <a:gs pos="100000">
                <a:srgbClr val="99B7B9"/>
              </a:gs>
              <a:gs pos="100000">
                <a:srgbClr val="256569">
                  <a:alpha val="4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34709" y="1244165"/>
            <a:ext cx="1153550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Принять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информацию первого проректора по учебной работе (Маркиной Е.В.) к сведению.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82013" y="4061346"/>
            <a:ext cx="1151289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Проректору по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цифровизации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(Аносову А.А.) совместно с директором по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контингенту обучающихся (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Лукичевым А.В.)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представить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конкретные предложения по корректировке системы формирования документов текущего и промежуточного контроля, выставления, обработки, хранения и своевременного отображения результатов промежуточной аттестации.                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Срок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15.05.2019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4709" y="2436896"/>
            <a:ext cx="1153550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2. Первому проректору по учебной работе (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М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аркиной Е.В.) организовать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выборочную проверку остаточных знаний студентов по дисциплине «Введение в специальность».             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Срок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19.04.2019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12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211016" y="343982"/>
            <a:ext cx="6874985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201696" y="328523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1016" y="421018"/>
            <a:ext cx="6114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Результаты зимней сессии </a:t>
            </a: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10035109" y="6433639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2</a:t>
            </a:fld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28240" y="1917482"/>
            <a:ext cx="11597678" cy="21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256569">
                  <a:lumMod val="91000"/>
                  <a:lumOff val="9000"/>
                  <a:alpha val="70000"/>
                </a:srgbClr>
              </a:gs>
              <a:gs pos="100000">
                <a:srgbClr val="99B7B9"/>
              </a:gs>
              <a:gs pos="100000">
                <a:srgbClr val="256569">
                  <a:alpha val="4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8242" y="1938583"/>
            <a:ext cx="115976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На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26.01.201</a:t>
            </a:r>
            <a:r>
              <a:rPr lang="en-US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г.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дату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окончания промежуточной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аттестации,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количество обучающихся, имевших академические задолженности, составило 2492 человека, что на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120 человек больше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, аналогичного периода прошлого года. По состоянию на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22.03.201</a:t>
            </a:r>
            <a:r>
              <a:rPr lang="en-US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г. количество задолжников сократилось до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117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человек, </a:t>
            </a:r>
            <a:r>
              <a:rPr lang="ru-RU" sz="2200">
                <a:latin typeface="Times New Roman" panose="02020603050405020304" pitchFamily="18" charset="0"/>
                <a:ea typeface="Calibri" panose="020F0502020204030204" pitchFamily="34" charset="0"/>
              </a:rPr>
              <a:t>включая </a:t>
            </a:r>
            <a:r>
              <a:rPr lang="ru-RU" sz="2200" smtClean="0">
                <a:latin typeface="Times New Roman" panose="02020603050405020304" pitchFamily="18" charset="0"/>
                <a:ea typeface="Calibri" panose="020F0502020204030204" pitchFamily="34" charset="0"/>
              </a:rPr>
              <a:t>77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студентов  выпускных курсов бакалавриата и магистратуры,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которые не проходили вторую повторную промежуточную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аттестацию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в связи с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прохождением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практики.</a:t>
            </a:r>
            <a:endParaRPr lang="ru-RU" sz="2200" dirty="0"/>
          </a:p>
        </p:txBody>
      </p:sp>
      <p:sp>
        <p:nvSpPr>
          <p:cNvPr id="11" name="TextBox 10"/>
          <p:cNvSpPr txBox="1"/>
          <p:nvPr/>
        </p:nvSpPr>
        <p:spPr>
          <a:xfrm>
            <a:off x="328240" y="1022526"/>
            <a:ext cx="11597678" cy="7916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256569">
                  <a:lumMod val="91000"/>
                  <a:lumOff val="9000"/>
                  <a:alpha val="70000"/>
                </a:srgbClr>
              </a:gs>
              <a:gs pos="100000">
                <a:srgbClr val="99B7B9"/>
              </a:gs>
              <a:gs pos="100000">
                <a:srgbClr val="256569">
                  <a:alpha val="4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8241" y="1047374"/>
            <a:ext cx="1159767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По программам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бакалавриата и магистратуры очной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формы обучения в период промежуточной аттестации проведено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en-US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414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аттестационных испытания, в том числе 1</a:t>
            </a:r>
            <a:r>
              <a:rPr lang="en-US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920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экзаменов.</a:t>
            </a:r>
            <a:endParaRPr lang="ru-RU" sz="2200" dirty="0"/>
          </a:p>
        </p:txBody>
      </p:sp>
      <p:sp>
        <p:nvSpPr>
          <p:cNvPr id="13" name="TextBox 12"/>
          <p:cNvSpPr txBox="1"/>
          <p:nvPr/>
        </p:nvSpPr>
        <p:spPr>
          <a:xfrm>
            <a:off x="328240" y="4142149"/>
            <a:ext cx="11597679" cy="248468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256569">
                  <a:lumMod val="91000"/>
                  <a:lumOff val="9000"/>
                  <a:alpha val="70000"/>
                </a:srgbClr>
              </a:gs>
              <a:gs pos="100000">
                <a:srgbClr val="99B7B9"/>
              </a:gs>
              <a:gs pos="100000">
                <a:srgbClr val="256569">
                  <a:alpha val="4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28241" y="4153988"/>
            <a:ext cx="1159767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Впервые реализовываются:</a:t>
            </a:r>
            <a:endParaRPr lang="ru-RU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Очно-заочная форма обучения по факультетам ФЭФ, </a:t>
            </a:r>
            <a:r>
              <a:rPr lang="ru-RU" sz="22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УиА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2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МТСиГБ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Юридическом;</a:t>
            </a:r>
            <a:endParaRPr lang="ru-RU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Общеуниверситетский блок дисциплин по выбору (смешанные учебные группы) по программам бакалавриата и магистратуры;</a:t>
            </a:r>
            <a:endParaRPr lang="ru-RU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Модель включения массовых онлайн курсов с использованием дистанционных технологий при реализации образовательных программ очной формы обучения.</a:t>
            </a:r>
            <a:endParaRPr lang="ru-RU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30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234462" y="333493"/>
            <a:ext cx="6874985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146195" y="286473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6545" y="314276"/>
            <a:ext cx="6114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Book Antiqua" panose="02040602050305030304" pitchFamily="18" charset="0"/>
              </a:rPr>
              <a:t>Решение </a:t>
            </a: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9813022" y="6301888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20</a:t>
            </a:fld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34463" y="4348778"/>
            <a:ext cx="11700000" cy="1980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256569">
                  <a:lumMod val="91000"/>
                  <a:lumOff val="9000"/>
                  <a:alpha val="70000"/>
                </a:srgbClr>
              </a:gs>
              <a:gs pos="100000">
                <a:srgbClr val="99B7B9"/>
              </a:gs>
              <a:gs pos="100000">
                <a:srgbClr val="256569">
                  <a:alpha val="4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34463" y="1045266"/>
            <a:ext cx="11700000" cy="3132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256569">
                  <a:lumMod val="91000"/>
                  <a:lumOff val="9000"/>
                  <a:alpha val="70000"/>
                </a:srgbClr>
              </a:gs>
              <a:gs pos="100000">
                <a:srgbClr val="99B7B9"/>
              </a:gs>
              <a:gs pos="100000">
                <a:srgbClr val="256569">
                  <a:alpha val="4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57523" y="1045266"/>
            <a:ext cx="1151289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4. Проректору по развитию образовательных программ (Каменевой Е.А.) совместно с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зам.первого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проректора по учебной работе (Смирновым Д.А.) и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зам.проректора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по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цифровизации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(Ивановым М.Н.) представить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концепцию интеграции разработанных и разрабатываемых массовых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online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курсов в образовательный процесс в части совершенствования самостоятельной работы обучающегося и форм ее контроля.                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Срок - 17.06.2019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523" y="4435879"/>
            <a:ext cx="114762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5.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Деканам факультетов в период проведения летней промежуточной аттестации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обеспечить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проверку всех справок с контролем сроков, предоставляемых обучающимися в период сессии, а также своевременное изменение статуса «неявки» на «неявку по уважительной причине».</a:t>
            </a:r>
          </a:p>
        </p:txBody>
      </p:sp>
    </p:spTree>
    <p:extLst>
      <p:ext uri="{BB962C8B-B14F-4D97-AF65-F5344CB8AC3E}">
        <p14:creationId xmlns:p14="http://schemas.microsoft.com/office/powerpoint/2010/main" val="26608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87569" y="1062674"/>
            <a:ext cx="11808000" cy="5616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256569">
                  <a:lumMod val="91000"/>
                  <a:lumOff val="9000"/>
                  <a:alpha val="70000"/>
                </a:srgbClr>
              </a:gs>
              <a:gs pos="100000">
                <a:srgbClr val="99B7B9"/>
              </a:gs>
              <a:gs pos="100000">
                <a:srgbClr val="256569">
                  <a:alpha val="4000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187569" y="377535"/>
            <a:ext cx="6874985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045143" y="347846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9277" y="377569"/>
            <a:ext cx="6114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Book Antiqua" panose="02040602050305030304" pitchFamily="18" charset="0"/>
              </a:rPr>
              <a:t>Решение </a:t>
            </a: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9871638" y="6435468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21</a:t>
            </a:fld>
            <a:endParaRPr lang="ru-RU" sz="2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93078" y="1078703"/>
            <a:ext cx="116359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6.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Руководителям департаментов (заведующим кафедрами)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организовать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провести:</a:t>
            </a:r>
            <a:endParaRPr lang="ru-RU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повторное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разъяснение преподавателям порядка и сроков заполнения электронных ведомостей по итогам защиты отчетов по практике и курсовых работ, экзамена или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зачета;</a:t>
            </a:r>
            <a:endParaRPr lang="ru-RU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разъяснительную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работу с преподавателями, допускающими большое количество ошибок при заполнении ведомостей промежуточной аттестации, а также привлекать последних к ответственности за недостоверное отражение сведений в документах текущего контроля и промежуточной аттестации;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анализ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как качества программ учебных дисциплин, так и объективного оценивания обучающихся по дисциплинам, имеющим превалирующее количество отличных и неудовлетворительных оценок;</a:t>
            </a:r>
            <a:endParaRPr lang="ru-RU" sz="2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продолжить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работу по совершенствованию системы распределение баллов по видам работ обучающегося, формирующих текущий контроль по дисциплине, в части увеличения доли измеримых видов контроля самостоятельной работы студентов (тестирование, решение задач, защита отчетов и проектов и пр.), исключающих субъективное суждение, снизив долю баллов, отводимых на посещение занятий, ответов у доски и др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Срок -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20.05.2019</a:t>
            </a:r>
            <a:endParaRPr lang="ru-RU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36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199294" y="297840"/>
            <a:ext cx="795266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115482" y="276587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9294" y="220988"/>
            <a:ext cx="7598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Сравнительный анализ 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итогов зимних </a:t>
            </a:r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промежуточных аттестаций за 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2017/18 </a:t>
            </a:r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и 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2018/19 </a:t>
            </a:r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уч. 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года очная форма</a:t>
            </a:r>
            <a:endParaRPr lang="ru-RU" sz="20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9948895" y="6398591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3</a:t>
            </a:fld>
            <a:endParaRPr lang="ru-RU" sz="2000" dirty="0"/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377069"/>
              </p:ext>
            </p:extLst>
          </p:nvPr>
        </p:nvGraphicFramePr>
        <p:xfrm>
          <a:off x="351693" y="1172309"/>
          <a:ext cx="11488016" cy="53340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99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4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84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5323">
                <a:tc>
                  <a:txBody>
                    <a:bodyPr/>
                    <a:lstStyle/>
                    <a:p>
                      <a:endParaRPr lang="ru-RU" sz="2200" dirty="0">
                        <a:ln>
                          <a:noFill/>
                        </a:ln>
                        <a:solidFill>
                          <a:srgbClr val="25656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2017/2018</a:t>
                      </a:r>
                      <a:endParaRPr lang="ru-RU" sz="2200" dirty="0">
                        <a:ln>
                          <a:noFill/>
                        </a:ln>
                        <a:solidFill>
                          <a:srgbClr val="25656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2018/2019</a:t>
                      </a:r>
                      <a:endParaRPr lang="ru-RU" sz="2200" dirty="0">
                        <a:ln>
                          <a:noFill/>
                        </a:ln>
                        <a:solidFill>
                          <a:srgbClr val="25656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732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Обработано зачетных и экзаменационных ведомостей</a:t>
                      </a:r>
                      <a:endParaRPr lang="ru-RU" sz="2200" b="1" dirty="0">
                        <a:ln>
                          <a:noFill/>
                        </a:ln>
                        <a:solidFill>
                          <a:srgbClr val="25656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6603</a:t>
                      </a:r>
                      <a:endParaRPr lang="ru-RU" sz="2200" b="1" i="0" u="none" strike="noStrike" dirty="0">
                        <a:ln>
                          <a:noFill/>
                        </a:ln>
                        <a:solidFill>
                          <a:srgbClr val="25656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7045</a:t>
                      </a:r>
                      <a:endParaRPr lang="ru-RU" sz="2200" b="1" i="0" u="none" strike="noStrike" dirty="0">
                        <a:ln>
                          <a:noFill/>
                        </a:ln>
                        <a:solidFill>
                          <a:srgbClr val="25656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0035">
                <a:tc>
                  <a:txBody>
                    <a:bodyPr/>
                    <a:lstStyle/>
                    <a:p>
                      <a:r>
                        <a:rPr lang="ru-RU" sz="2200" b="1" baseline="0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Неудовлетворительные оценки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5,21% </a:t>
                      </a:r>
                      <a:endParaRPr lang="ru-RU" sz="2200" b="1" i="0" u="none" strike="noStrike" dirty="0">
                        <a:ln>
                          <a:noFill/>
                        </a:ln>
                        <a:solidFill>
                          <a:srgbClr val="25656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4,45% </a:t>
                      </a:r>
                      <a:endParaRPr lang="ru-RU" sz="2200" b="1" i="0" u="none" strike="noStrike" dirty="0">
                        <a:ln>
                          <a:noFill/>
                        </a:ln>
                        <a:solidFill>
                          <a:srgbClr val="25656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2444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Неявки</a:t>
                      </a:r>
                      <a:endParaRPr lang="ru-RU" sz="2200" b="1" dirty="0">
                        <a:ln>
                          <a:noFill/>
                        </a:ln>
                        <a:solidFill>
                          <a:srgbClr val="25656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1,93%</a:t>
                      </a:r>
                      <a:endParaRPr lang="ru-RU" sz="2200" b="1" i="0" u="none" strike="noStrike" dirty="0">
                        <a:ln>
                          <a:noFill/>
                        </a:ln>
                        <a:solidFill>
                          <a:srgbClr val="25656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1,67%</a:t>
                      </a:r>
                      <a:endParaRPr lang="ru-RU" sz="2200" b="1" i="0" u="none" strike="noStrike" dirty="0">
                        <a:ln>
                          <a:noFill/>
                        </a:ln>
                        <a:solidFill>
                          <a:srgbClr val="25656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0975403"/>
                  </a:ext>
                </a:extLst>
              </a:tr>
              <a:tr h="901205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2200" b="1" dirty="0">
                        <a:ln>
                          <a:noFill/>
                        </a:ln>
                        <a:solidFill>
                          <a:srgbClr val="25656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3,79</a:t>
                      </a:r>
                      <a:endParaRPr lang="ru-RU" sz="2200" b="1" i="0" u="none" strike="noStrike" dirty="0">
                        <a:ln>
                          <a:noFill/>
                        </a:ln>
                        <a:solidFill>
                          <a:srgbClr val="25656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4,08</a:t>
                      </a:r>
                      <a:endParaRPr lang="ru-RU" sz="2200" b="1" i="0" u="none" strike="noStrike" dirty="0">
                        <a:ln>
                          <a:noFill/>
                        </a:ln>
                        <a:solidFill>
                          <a:srgbClr val="25656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4082791"/>
                  </a:ext>
                </a:extLst>
              </a:tr>
              <a:tr h="1012314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Обучающиеся,</a:t>
                      </a:r>
                      <a:r>
                        <a:rPr lang="ru-RU" sz="2200" b="1" baseline="0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имевшие академические задолженности на конец сессии</a:t>
                      </a:r>
                      <a:endParaRPr lang="ru-RU" sz="2200" b="1" dirty="0">
                        <a:ln>
                          <a:noFill/>
                        </a:ln>
                        <a:solidFill>
                          <a:srgbClr val="25656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20,65%</a:t>
                      </a:r>
                      <a:endParaRPr lang="ru-RU" sz="2200" b="1" i="0" u="none" strike="noStrike" dirty="0">
                        <a:ln>
                          <a:noFill/>
                        </a:ln>
                        <a:solidFill>
                          <a:srgbClr val="25656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 smtClean="0">
                          <a:ln>
                            <a:noFill/>
                          </a:ln>
                          <a:solidFill>
                            <a:srgbClr val="25656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20,32%</a:t>
                      </a:r>
                      <a:endParaRPr lang="ru-RU" sz="2200" b="1" i="0" u="none" strike="noStrike" dirty="0">
                        <a:ln>
                          <a:noFill/>
                        </a:ln>
                        <a:solidFill>
                          <a:srgbClr val="25656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Стрелка вверх 26"/>
          <p:cNvSpPr/>
          <p:nvPr/>
        </p:nvSpPr>
        <p:spPr>
          <a:xfrm rot="10800000">
            <a:off x="10698815" y="3850472"/>
            <a:ext cx="278780" cy="479503"/>
          </a:xfrm>
          <a:prstGeom prst="upArrow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 rot="10800000">
            <a:off x="10698815" y="3083964"/>
            <a:ext cx="278780" cy="479503"/>
          </a:xfrm>
          <a:prstGeom prst="upArrow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51693" y="1982771"/>
            <a:ext cx="11024004" cy="940958"/>
          </a:xfrm>
          <a:prstGeom prst="roundRect">
            <a:avLst/>
          </a:prstGeom>
          <a:noFill/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1693" y="2923729"/>
            <a:ext cx="11024004" cy="768677"/>
          </a:xfrm>
          <a:prstGeom prst="roundRect">
            <a:avLst/>
          </a:prstGeom>
          <a:noFill/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1693" y="3692407"/>
            <a:ext cx="11024004" cy="859142"/>
          </a:xfrm>
          <a:prstGeom prst="roundRect">
            <a:avLst/>
          </a:prstGeom>
          <a:noFill/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51693" y="4549698"/>
            <a:ext cx="11024003" cy="825558"/>
          </a:xfrm>
          <a:prstGeom prst="roundRect">
            <a:avLst/>
          </a:prstGeom>
          <a:noFill/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51692" y="5380034"/>
            <a:ext cx="11024004" cy="1126294"/>
          </a:xfrm>
          <a:prstGeom prst="roundRect">
            <a:avLst/>
          </a:prstGeom>
          <a:noFill/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855267" y="1211424"/>
            <a:ext cx="2520430" cy="5294903"/>
          </a:xfrm>
          <a:prstGeom prst="roundRect">
            <a:avLst/>
          </a:prstGeom>
          <a:noFill/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верх 2"/>
          <p:cNvSpPr/>
          <p:nvPr/>
        </p:nvSpPr>
        <p:spPr>
          <a:xfrm>
            <a:off x="10692732" y="4702869"/>
            <a:ext cx="290946" cy="521066"/>
          </a:xfrm>
          <a:prstGeom prst="upArrow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31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234462" y="339583"/>
            <a:ext cx="6874986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150652" y="282518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633" y="427845"/>
            <a:ext cx="6991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Итоги зимней промежуточной аттестации 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2018/2019</a:t>
            </a:r>
            <a:endParaRPr lang="ru-RU" sz="20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9817479" y="6469518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4</a:t>
            </a:fld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700787"/>
              </p:ext>
            </p:extLst>
          </p:nvPr>
        </p:nvGraphicFramePr>
        <p:xfrm>
          <a:off x="234462" y="916217"/>
          <a:ext cx="11808014" cy="5903976"/>
        </p:xfrm>
        <a:graphic>
          <a:graphicData uri="http://schemas.openxmlformats.org/drawingml/2006/table">
            <a:tbl>
              <a:tblPr firstRow="1" firstCol="1" bandRow="1"/>
              <a:tblGrid>
                <a:gridCol w="604486">
                  <a:extLst>
                    <a:ext uri="{9D8B030D-6E8A-4147-A177-3AD203B41FA5}">
                      <a16:colId xmlns:a16="http://schemas.microsoft.com/office/drawing/2014/main" val="39745271"/>
                    </a:ext>
                  </a:extLst>
                </a:gridCol>
                <a:gridCol w="2762523">
                  <a:extLst>
                    <a:ext uri="{9D8B030D-6E8A-4147-A177-3AD203B41FA5}">
                      <a16:colId xmlns:a16="http://schemas.microsoft.com/office/drawing/2014/main" val="2394289798"/>
                    </a:ext>
                  </a:extLst>
                </a:gridCol>
                <a:gridCol w="1272454">
                  <a:extLst>
                    <a:ext uri="{9D8B030D-6E8A-4147-A177-3AD203B41FA5}">
                      <a16:colId xmlns:a16="http://schemas.microsoft.com/office/drawing/2014/main" val="474353373"/>
                    </a:ext>
                  </a:extLst>
                </a:gridCol>
                <a:gridCol w="1224950">
                  <a:extLst>
                    <a:ext uri="{9D8B030D-6E8A-4147-A177-3AD203B41FA5}">
                      <a16:colId xmlns:a16="http://schemas.microsoft.com/office/drawing/2014/main" val="2053616033"/>
                    </a:ext>
                  </a:extLst>
                </a:gridCol>
                <a:gridCol w="1017917">
                  <a:extLst>
                    <a:ext uri="{9D8B030D-6E8A-4147-A177-3AD203B41FA5}">
                      <a16:colId xmlns:a16="http://schemas.microsoft.com/office/drawing/2014/main" val="934916341"/>
                    </a:ext>
                  </a:extLst>
                </a:gridCol>
                <a:gridCol w="1752960">
                  <a:extLst>
                    <a:ext uri="{9D8B030D-6E8A-4147-A177-3AD203B41FA5}">
                      <a16:colId xmlns:a16="http://schemas.microsoft.com/office/drawing/2014/main" val="3839600192"/>
                    </a:ext>
                  </a:extLst>
                </a:gridCol>
                <a:gridCol w="1084685">
                  <a:extLst>
                    <a:ext uri="{9D8B030D-6E8A-4147-A177-3AD203B41FA5}">
                      <a16:colId xmlns:a16="http://schemas.microsoft.com/office/drawing/2014/main" val="2847471540"/>
                    </a:ext>
                  </a:extLst>
                </a:gridCol>
                <a:gridCol w="1012382">
                  <a:extLst>
                    <a:ext uri="{9D8B030D-6E8A-4147-A177-3AD203B41FA5}">
                      <a16:colId xmlns:a16="http://schemas.microsoft.com/office/drawing/2014/main" val="1301599080"/>
                    </a:ext>
                  </a:extLst>
                </a:gridCol>
                <a:gridCol w="1075657">
                  <a:extLst>
                    <a:ext uri="{9D8B030D-6E8A-4147-A177-3AD203B41FA5}">
                      <a16:colId xmlns:a16="http://schemas.microsoft.com/office/drawing/2014/main" val="1482393235"/>
                    </a:ext>
                  </a:extLst>
                </a:gridCol>
              </a:tblGrid>
              <a:tr h="2427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п/п</a:t>
                      </a: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факультета</a:t>
                      </a: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Отчислено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академ</a:t>
                      </a:r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задолженность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Отчислено по собственному желанию или переводом в др. вуз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Отчислено за неоплату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Отчислено за пропуски, выговоры, нарушение устава и т.п.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Кол-во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должников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22.03</a:t>
                      </a: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 них</a:t>
                      </a: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742977"/>
                  </a:ext>
                </a:extLst>
              </a:tr>
              <a:tr h="793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практике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Перенос по </a:t>
                      </a:r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уважительной причине</a:t>
                      </a: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3476448"/>
                  </a:ext>
                </a:extLst>
              </a:tr>
              <a:tr h="31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МФФ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202148"/>
                  </a:ext>
                </a:extLst>
              </a:tr>
              <a:tr h="31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АРиЭБ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600413"/>
                  </a:ext>
                </a:extLst>
              </a:tr>
              <a:tr h="31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ГУиФК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471791"/>
                  </a:ext>
                </a:extLst>
              </a:tr>
              <a:tr h="31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МТСиГБ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2123552"/>
                  </a:ext>
                </a:extLst>
              </a:tr>
              <a:tr h="31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МЭО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943518"/>
                  </a:ext>
                </a:extLst>
              </a:tr>
              <a:tr h="31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Факультет менеджмента</a:t>
                      </a: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40096"/>
                  </a:ext>
                </a:extLst>
              </a:tr>
              <a:tr h="31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НиН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5546575"/>
                  </a:ext>
                </a:extLst>
              </a:tr>
              <a:tr h="31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ПМиИТ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461387"/>
                  </a:ext>
                </a:extLst>
              </a:tr>
              <a:tr h="31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СиП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239457"/>
                  </a:ext>
                </a:extLst>
              </a:tr>
              <a:tr h="31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u="none" strike="noStrike" kern="1200" baseline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УиА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216371"/>
                  </a:ext>
                </a:extLst>
              </a:tr>
              <a:tr h="31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u="none" strike="noStrike" kern="1200" baseline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ФФР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091097"/>
                  </a:ext>
                </a:extLst>
              </a:tr>
              <a:tr h="31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u="none" strike="noStrike" kern="1200" baseline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ФЭФ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84393"/>
                  </a:ext>
                </a:extLst>
              </a:tr>
              <a:tr h="3120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ФЭиФ</a:t>
                      </a: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ТЭК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419573"/>
                  </a:ext>
                </a:extLst>
              </a:tr>
              <a:tr h="31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Юридический факультет</a:t>
                      </a: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060587"/>
                  </a:ext>
                </a:extLst>
              </a:tr>
              <a:tr h="41609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400" b="1" i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</a:t>
                      </a:r>
                      <a:endParaRPr lang="ru-RU" sz="2400" b="1" i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</a:t>
                      </a:r>
                      <a:endParaRPr lang="ru-RU" sz="2400" b="1" i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endParaRPr lang="ru-RU" sz="2400" b="1" i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endParaRPr lang="ru-RU" sz="2400" b="1" i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</a:t>
                      </a:r>
                      <a:endParaRPr lang="ru-RU" sz="2400" b="1" i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</a:t>
                      </a:r>
                      <a:endParaRPr lang="ru-RU" sz="2400" b="1" i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</a:t>
                      </a:r>
                      <a:endParaRPr lang="ru-RU" sz="2400" b="1" i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9662" marR="49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3454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7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187569" y="285617"/>
            <a:ext cx="6874986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209267" y="285617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7570" y="208765"/>
            <a:ext cx="69918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Дисциплины бакалавриата, с наибольшим % неудовлетворительных оценок</a:t>
            </a: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9876094" y="6469854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5</a:t>
            </a:fld>
            <a:endParaRPr lang="ru-RU" sz="20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413526"/>
              </p:ext>
            </p:extLst>
          </p:nvPr>
        </p:nvGraphicFramePr>
        <p:xfrm>
          <a:off x="187568" y="912627"/>
          <a:ext cx="11745926" cy="5743507"/>
        </p:xfrm>
        <a:graphic>
          <a:graphicData uri="http://schemas.openxmlformats.org/drawingml/2006/table">
            <a:tbl>
              <a:tblPr/>
              <a:tblGrid>
                <a:gridCol w="3667086">
                  <a:extLst>
                    <a:ext uri="{9D8B030D-6E8A-4147-A177-3AD203B41FA5}">
                      <a16:colId xmlns:a16="http://schemas.microsoft.com/office/drawing/2014/main" val="2454716581"/>
                    </a:ext>
                  </a:extLst>
                </a:gridCol>
                <a:gridCol w="1280356">
                  <a:extLst>
                    <a:ext uri="{9D8B030D-6E8A-4147-A177-3AD203B41FA5}">
                      <a16:colId xmlns:a16="http://schemas.microsoft.com/office/drawing/2014/main" val="1185386558"/>
                    </a:ext>
                  </a:extLst>
                </a:gridCol>
                <a:gridCol w="1481450">
                  <a:extLst>
                    <a:ext uri="{9D8B030D-6E8A-4147-A177-3AD203B41FA5}">
                      <a16:colId xmlns:a16="http://schemas.microsoft.com/office/drawing/2014/main" val="2349728923"/>
                    </a:ext>
                  </a:extLst>
                </a:gridCol>
                <a:gridCol w="2587925">
                  <a:extLst>
                    <a:ext uri="{9D8B030D-6E8A-4147-A177-3AD203B41FA5}">
                      <a16:colId xmlns:a16="http://schemas.microsoft.com/office/drawing/2014/main" val="2701970482"/>
                    </a:ext>
                  </a:extLst>
                </a:gridCol>
                <a:gridCol w="715992">
                  <a:extLst>
                    <a:ext uri="{9D8B030D-6E8A-4147-A177-3AD203B41FA5}">
                      <a16:colId xmlns:a16="http://schemas.microsoft.com/office/drawing/2014/main" val="2531834979"/>
                    </a:ext>
                  </a:extLst>
                </a:gridCol>
                <a:gridCol w="905774">
                  <a:extLst>
                    <a:ext uri="{9D8B030D-6E8A-4147-A177-3AD203B41FA5}">
                      <a16:colId xmlns:a16="http://schemas.microsoft.com/office/drawing/2014/main" val="1916664553"/>
                    </a:ext>
                  </a:extLst>
                </a:gridCol>
                <a:gridCol w="1107343">
                  <a:extLst>
                    <a:ext uri="{9D8B030D-6E8A-4147-A177-3AD203B41FA5}">
                      <a16:colId xmlns:a16="http://schemas.microsoft.com/office/drawing/2014/main" val="832913414"/>
                    </a:ext>
                  </a:extLst>
                </a:gridCol>
              </a:tblGrid>
              <a:tr h="367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4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дисциплины</a:t>
                      </a: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Департамент/ кафедра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Факультет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Направление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Курс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 оценок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1400" b="1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неудовл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048710"/>
                  </a:ext>
                </a:extLst>
              </a:tr>
              <a:tr h="3302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Макроэкономика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ДЭТ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ФЭФ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240196"/>
                  </a:ext>
                </a:extLst>
              </a:tr>
              <a:tr h="3302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Алгоритмы и структуры данных в языке </a:t>
                      </a:r>
                      <a:r>
                        <a:rPr lang="ru-RU" sz="14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Python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ДАДПРиФТ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ПМиИТ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Прикладная математика и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087063"/>
                  </a:ext>
                </a:extLst>
              </a:tr>
              <a:tr h="3302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Математический анализ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ДАДПРиФТ</a:t>
                      </a: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ПМиИТ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Прикладная математика и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41,27%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974741"/>
                  </a:ext>
                </a:extLst>
              </a:tr>
              <a:tr h="3302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Финансовый учет и отчетность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ДУАиА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УиА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40,54%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87549"/>
                  </a:ext>
                </a:extLst>
              </a:tr>
              <a:tr h="5475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Финансы международных корпораций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KPMG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МФФ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36,36%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533393"/>
                  </a:ext>
                </a:extLst>
              </a:tr>
              <a:tr h="3672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Экономическая политология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ДПиМК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УиА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35,29%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013648"/>
                  </a:ext>
                </a:extLst>
              </a:tr>
              <a:tr h="4273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Финансы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ДОФ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ФФР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34,48%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239038"/>
                  </a:ext>
                </a:extLst>
              </a:tr>
              <a:tr h="4273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Иностранный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ДЯП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ФФР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34,15%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294075"/>
                  </a:ext>
                </a:extLst>
              </a:tr>
              <a:tr h="3302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Налогообложение организаций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ДНРиТТР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НиН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32,76%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449286"/>
                  </a:ext>
                </a:extLst>
              </a:tr>
              <a:tr h="3302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комплексным социально-экономическим развитием муниципальных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образований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ГМУ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ГУиФК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Государственное и муниципальное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32,43%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285577"/>
                  </a:ext>
                </a:extLst>
              </a:tr>
              <a:tr h="3302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Инжиниринг бизнеса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ПМиИТ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Бизнес-информатика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32,14%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956861"/>
                  </a:ext>
                </a:extLst>
              </a:tr>
              <a:tr h="3302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ДАДПРиФТ</a:t>
                      </a: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ПМиИТ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Прикладная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31,03%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610366"/>
                  </a:ext>
                </a:extLst>
              </a:tr>
              <a:tr h="3672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Финансовая математика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ДАДПРиФТ</a:t>
                      </a: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ФФР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30,77%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3692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7893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116829" y="250448"/>
            <a:ext cx="6874986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256159" y="193383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73596"/>
            <a:ext cx="69918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Дисциплины бакалавриата и магистратуры, с наибольшим % неявок</a:t>
            </a: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9922986" y="6309286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6</a:t>
            </a:fld>
            <a:endParaRPr lang="ru-RU" sz="20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338327"/>
              </p:ext>
            </p:extLst>
          </p:nvPr>
        </p:nvGraphicFramePr>
        <p:xfrm>
          <a:off x="116829" y="882891"/>
          <a:ext cx="11863556" cy="5705286"/>
        </p:xfrm>
        <a:graphic>
          <a:graphicData uri="http://schemas.openxmlformats.org/drawingml/2006/table">
            <a:tbl>
              <a:tblPr/>
              <a:tblGrid>
                <a:gridCol w="3703811">
                  <a:extLst>
                    <a:ext uri="{9D8B030D-6E8A-4147-A177-3AD203B41FA5}">
                      <a16:colId xmlns:a16="http://schemas.microsoft.com/office/drawing/2014/main" val="2454716581"/>
                    </a:ext>
                  </a:extLst>
                </a:gridCol>
                <a:gridCol w="1293178">
                  <a:extLst>
                    <a:ext uri="{9D8B030D-6E8A-4147-A177-3AD203B41FA5}">
                      <a16:colId xmlns:a16="http://schemas.microsoft.com/office/drawing/2014/main" val="1185386558"/>
                    </a:ext>
                  </a:extLst>
                </a:gridCol>
                <a:gridCol w="1573775">
                  <a:extLst>
                    <a:ext uri="{9D8B030D-6E8A-4147-A177-3AD203B41FA5}">
                      <a16:colId xmlns:a16="http://schemas.microsoft.com/office/drawing/2014/main" val="2349728923"/>
                    </a:ext>
                  </a:extLst>
                </a:gridCol>
                <a:gridCol w="2611682">
                  <a:extLst>
                    <a:ext uri="{9D8B030D-6E8A-4147-A177-3AD203B41FA5}">
                      <a16:colId xmlns:a16="http://schemas.microsoft.com/office/drawing/2014/main" val="2701970482"/>
                    </a:ext>
                  </a:extLst>
                </a:gridCol>
                <a:gridCol w="836763">
                  <a:extLst>
                    <a:ext uri="{9D8B030D-6E8A-4147-A177-3AD203B41FA5}">
                      <a16:colId xmlns:a16="http://schemas.microsoft.com/office/drawing/2014/main" val="2531834979"/>
                    </a:ext>
                  </a:extLst>
                </a:gridCol>
                <a:gridCol w="785004">
                  <a:extLst>
                    <a:ext uri="{9D8B030D-6E8A-4147-A177-3AD203B41FA5}">
                      <a16:colId xmlns:a16="http://schemas.microsoft.com/office/drawing/2014/main" val="1916664553"/>
                    </a:ext>
                  </a:extLst>
                </a:gridCol>
                <a:gridCol w="1059343">
                  <a:extLst>
                    <a:ext uri="{9D8B030D-6E8A-4147-A177-3AD203B41FA5}">
                      <a16:colId xmlns:a16="http://schemas.microsoft.com/office/drawing/2014/main" val="832913414"/>
                    </a:ext>
                  </a:extLst>
                </a:gridCol>
              </a:tblGrid>
              <a:tr h="5590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4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дисциплины</a:t>
                      </a: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Департамент/ кафедра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Факультет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Направление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Курс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 оценок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неявок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048710"/>
                  </a:ext>
                </a:extLst>
              </a:tr>
              <a:tr h="439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Технологии анализа данных и машинное обучение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ДАДПРиФТ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ПМиИТ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Прикладная информатика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(б)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29,03%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240196"/>
                  </a:ext>
                </a:extLst>
              </a:tr>
              <a:tr h="653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Налоги и предпринимательство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ДНРиТТР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НиН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(м</a:t>
                      </a:r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087063"/>
                  </a:ext>
                </a:extLst>
              </a:tr>
              <a:tr h="653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История и культура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Китая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ДСИиФ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МФФ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(б)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974741"/>
                  </a:ext>
                </a:extLst>
              </a:tr>
              <a:tr h="439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Мировые финансы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ДМЭиМФ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МЭО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(б)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87549"/>
                  </a:ext>
                </a:extLst>
              </a:tr>
              <a:tr h="3372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Правотворчество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ДПРЭД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ГУиФК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Юриспруденция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(м)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533393"/>
                  </a:ext>
                </a:extLst>
              </a:tr>
              <a:tr h="653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Риск-менеджмент - основа устойчивости бизнеса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ДМ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Менеджмент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(м)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013648"/>
                  </a:ext>
                </a:extLst>
              </a:tr>
              <a:tr h="439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Технологии обработки больших данных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ДАДПРиФТ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ПМиИТ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Прикладная информатика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(б)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239038"/>
                  </a:ext>
                </a:extLst>
              </a:tr>
              <a:tr h="3778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Практика применения антимонопольного законодательства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ФАС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ГУиФК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Юриспруденция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(м)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294075"/>
                  </a:ext>
                </a:extLst>
              </a:tr>
              <a:tr h="439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Международные валютно-кредитные и финансовые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отношения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ДМЭиМФ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МФФ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(б)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449286"/>
                  </a:ext>
                </a:extLst>
              </a:tr>
              <a:tr h="653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Философия права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ДПРЭД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ГУиФК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Юриспруденция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(м)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285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4906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140677" y="222687"/>
            <a:ext cx="6874986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267882" y="165622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0678" y="145835"/>
            <a:ext cx="69918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Дисциплины бакалавриата, с наибольшим % отличных оценок</a:t>
            </a: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9934709" y="6492875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7</a:t>
            </a:fld>
            <a:endParaRPr lang="ru-RU" sz="20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757724"/>
              </p:ext>
            </p:extLst>
          </p:nvPr>
        </p:nvGraphicFramePr>
        <p:xfrm>
          <a:off x="140676" y="979598"/>
          <a:ext cx="11851433" cy="5411905"/>
        </p:xfrm>
        <a:graphic>
          <a:graphicData uri="http://schemas.openxmlformats.org/drawingml/2006/table">
            <a:tbl>
              <a:tblPr/>
              <a:tblGrid>
                <a:gridCol w="3700026">
                  <a:extLst>
                    <a:ext uri="{9D8B030D-6E8A-4147-A177-3AD203B41FA5}">
                      <a16:colId xmlns:a16="http://schemas.microsoft.com/office/drawing/2014/main" val="2454716581"/>
                    </a:ext>
                  </a:extLst>
                </a:gridCol>
                <a:gridCol w="1291857">
                  <a:extLst>
                    <a:ext uri="{9D8B030D-6E8A-4147-A177-3AD203B41FA5}">
                      <a16:colId xmlns:a16="http://schemas.microsoft.com/office/drawing/2014/main" val="1185386558"/>
                    </a:ext>
                  </a:extLst>
                </a:gridCol>
                <a:gridCol w="1572167">
                  <a:extLst>
                    <a:ext uri="{9D8B030D-6E8A-4147-A177-3AD203B41FA5}">
                      <a16:colId xmlns:a16="http://schemas.microsoft.com/office/drawing/2014/main" val="2349728923"/>
                    </a:ext>
                  </a:extLst>
                </a:gridCol>
                <a:gridCol w="2611802">
                  <a:extLst>
                    <a:ext uri="{9D8B030D-6E8A-4147-A177-3AD203B41FA5}">
                      <a16:colId xmlns:a16="http://schemas.microsoft.com/office/drawing/2014/main" val="2701970482"/>
                    </a:ext>
                  </a:extLst>
                </a:gridCol>
                <a:gridCol w="698740">
                  <a:extLst>
                    <a:ext uri="{9D8B030D-6E8A-4147-A177-3AD203B41FA5}">
                      <a16:colId xmlns:a16="http://schemas.microsoft.com/office/drawing/2014/main" val="253183497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916664553"/>
                    </a:ext>
                  </a:extLst>
                </a:gridCol>
                <a:gridCol w="1062441">
                  <a:extLst>
                    <a:ext uri="{9D8B030D-6E8A-4147-A177-3AD203B41FA5}">
                      <a16:colId xmlns:a16="http://schemas.microsoft.com/office/drawing/2014/main" val="832913414"/>
                    </a:ext>
                  </a:extLst>
                </a:gridCol>
              </a:tblGrid>
              <a:tr h="4459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4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дисциплины</a:t>
                      </a: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Департамент/ кафедра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Факультет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Направление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Курс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 оценок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отлично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048710"/>
                  </a:ext>
                </a:extLst>
              </a:tr>
              <a:tr h="4488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Международное торговое и финансовое право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ДПРЭД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МЭО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240196"/>
                  </a:ext>
                </a:extLst>
              </a:tr>
              <a:tr h="4000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Основы управления информационной безопасности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ИБ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ПМиИТ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Информационная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безопасность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93,55%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087063"/>
                  </a:ext>
                </a:extLst>
              </a:tr>
              <a:tr h="4488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Право международных экономических договоров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ДПРЭД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ЮФ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Юриспруденция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974741"/>
                  </a:ext>
                </a:extLst>
              </a:tr>
              <a:tr h="4000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 комплексной защиты объектов информатизации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ИБ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ПМиИТ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Информационная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безопасность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87549"/>
                  </a:ext>
                </a:extLst>
              </a:tr>
              <a:tr h="4488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Проектный менеджмент: базовый курс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ДМ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Менеджмент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88,46%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533393"/>
                  </a:ext>
                </a:extLst>
              </a:tr>
              <a:tr h="4000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человеческими ресурсами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УПиП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Менеджмент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88,00%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013648"/>
                  </a:ext>
                </a:extLst>
              </a:tr>
              <a:tr h="4000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Стратегическое управление эффективностью бизнеса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ДМ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Менеджмент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87,36%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239038"/>
                  </a:ext>
                </a:extLst>
              </a:tr>
              <a:tr h="4000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Правовое регулирование государственного финансового контроля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ДПРЭД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ГУиФК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86,84%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294075"/>
                  </a:ext>
                </a:extLst>
              </a:tr>
              <a:tr h="668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Имитационное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моделирование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САвЭ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ПМиИТ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Бизнес-информатика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85,45%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449286"/>
                  </a:ext>
                </a:extLst>
              </a:tr>
              <a:tr h="4488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корпоративной собственностью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ДКФиКУ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Менеджмент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85,00%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285577"/>
                  </a:ext>
                </a:extLst>
              </a:tr>
              <a:tr h="3570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Аудит и контроль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ДУАиА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ИЗОиОО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84,15%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956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966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152400" y="273894"/>
            <a:ext cx="6874986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185820" y="293681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1" y="197042"/>
            <a:ext cx="69918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Дисциплины магистратуры, с наибольшим % отличных оценок</a:t>
            </a: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10019233" y="6469853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8</a:t>
            </a:fld>
            <a:endParaRPr lang="ru-RU" sz="20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696433"/>
              </p:ext>
            </p:extLst>
          </p:nvPr>
        </p:nvGraphicFramePr>
        <p:xfrm>
          <a:off x="152398" y="947084"/>
          <a:ext cx="11757648" cy="5683166"/>
        </p:xfrm>
        <a:graphic>
          <a:graphicData uri="http://schemas.openxmlformats.org/drawingml/2006/table">
            <a:tbl>
              <a:tblPr/>
              <a:tblGrid>
                <a:gridCol w="4134930">
                  <a:extLst>
                    <a:ext uri="{9D8B030D-6E8A-4147-A177-3AD203B41FA5}">
                      <a16:colId xmlns:a16="http://schemas.microsoft.com/office/drawing/2014/main" val="2454716581"/>
                    </a:ext>
                  </a:extLst>
                </a:gridCol>
                <a:gridCol w="1449238">
                  <a:extLst>
                    <a:ext uri="{9D8B030D-6E8A-4147-A177-3AD203B41FA5}">
                      <a16:colId xmlns:a16="http://schemas.microsoft.com/office/drawing/2014/main" val="1185386558"/>
                    </a:ext>
                  </a:extLst>
                </a:gridCol>
                <a:gridCol w="1397062">
                  <a:extLst>
                    <a:ext uri="{9D8B030D-6E8A-4147-A177-3AD203B41FA5}">
                      <a16:colId xmlns:a16="http://schemas.microsoft.com/office/drawing/2014/main" val="2349728923"/>
                    </a:ext>
                  </a:extLst>
                </a:gridCol>
                <a:gridCol w="2579715">
                  <a:extLst>
                    <a:ext uri="{9D8B030D-6E8A-4147-A177-3AD203B41FA5}">
                      <a16:colId xmlns:a16="http://schemas.microsoft.com/office/drawing/2014/main" val="2701970482"/>
                    </a:ext>
                  </a:extLst>
                </a:gridCol>
                <a:gridCol w="1086929">
                  <a:extLst>
                    <a:ext uri="{9D8B030D-6E8A-4147-A177-3AD203B41FA5}">
                      <a16:colId xmlns:a16="http://schemas.microsoft.com/office/drawing/2014/main" val="1916664553"/>
                    </a:ext>
                  </a:extLst>
                </a:gridCol>
                <a:gridCol w="1109774">
                  <a:extLst>
                    <a:ext uri="{9D8B030D-6E8A-4147-A177-3AD203B41FA5}">
                      <a16:colId xmlns:a16="http://schemas.microsoft.com/office/drawing/2014/main" val="832913414"/>
                    </a:ext>
                  </a:extLst>
                </a:gridCol>
              </a:tblGrid>
              <a:tr h="436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4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дисциплины</a:t>
                      </a: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Департамент/ кафедра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Факультет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Направление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 оценок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отлично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048710"/>
                  </a:ext>
                </a:extLst>
              </a:tr>
              <a:tr h="3372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Контракты в международной торговле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ДМЭиМФ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МЭО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240196"/>
                  </a:ext>
                </a:extLst>
              </a:tr>
              <a:tr h="3413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Управленческая экономика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ДКФиКУ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Менеджмент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92,86%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3690316"/>
                  </a:ext>
                </a:extLst>
              </a:tr>
              <a:tr h="4389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Операционный менеджмент и анализ бизнес-процессов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ДМ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Менеджмент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221691"/>
                  </a:ext>
                </a:extLst>
              </a:tr>
              <a:tr h="3401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Методология и методика финансового 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ДУАиА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УиА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88,00%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087063"/>
                  </a:ext>
                </a:extLst>
              </a:tr>
              <a:tr h="3839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Финансовая аналитика на базе решений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SAS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ПМиИТ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Бизнес-информатика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87,50%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974741"/>
                  </a:ext>
                </a:extLst>
              </a:tr>
              <a:tr h="3471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Методология бизнес-анализа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ДУАиА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УиА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86,36%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87549"/>
                  </a:ext>
                </a:extLst>
              </a:tr>
              <a:tr h="6535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Методы комплексного анализа обеспечения экономической безопасности в деятельности хозяйствующего субъекта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АРиЭБ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АРиЭБ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85,71%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533393"/>
                  </a:ext>
                </a:extLst>
              </a:tr>
              <a:tr h="4587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Профессиональный иностранный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ДЯП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УиА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83,33%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013648"/>
                  </a:ext>
                </a:extLst>
              </a:tr>
              <a:tr h="4389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Математическое обеспечение финансовых решений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ДАДПРиФТ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ФФР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Финансы и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кредит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80,95%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239038"/>
                  </a:ext>
                </a:extLst>
              </a:tr>
              <a:tr h="4550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Основы методологии проведения научных исследований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ПМиИТ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Бизнес-информатика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80,95%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294075"/>
                  </a:ext>
                </a:extLst>
              </a:tr>
              <a:tr h="4389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финансами в международном бизнесе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ДМЭиМФ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МЭО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449286"/>
                  </a:ext>
                </a:extLst>
              </a:tr>
              <a:tr h="6132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Внешнеторговые контракты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ДМЭиМФ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МЭО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285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479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152400" y="273894"/>
            <a:ext cx="6874986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185820" y="293681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50930"/>
            <a:ext cx="6991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Топ 10 дисциплин с </a:t>
            </a:r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наибольшим 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средним баллом</a:t>
            </a:r>
            <a:endParaRPr lang="ru-RU" sz="20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10019233" y="6469853"/>
            <a:ext cx="2057400" cy="365125"/>
          </a:xfrm>
        </p:spPr>
        <p:txBody>
          <a:bodyPr/>
          <a:lstStyle/>
          <a:p>
            <a:fld id="{08D8E1EF-28A3-48B0-A2E7-28A1554736A7}" type="slidenum">
              <a:rPr lang="ru-RU" sz="2000"/>
              <a:t>9</a:t>
            </a:fld>
            <a:endParaRPr lang="ru-RU" sz="20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727440"/>
              </p:ext>
            </p:extLst>
          </p:nvPr>
        </p:nvGraphicFramePr>
        <p:xfrm>
          <a:off x="152399" y="1097571"/>
          <a:ext cx="11757647" cy="5218393"/>
        </p:xfrm>
        <a:graphic>
          <a:graphicData uri="http://schemas.openxmlformats.org/drawingml/2006/table">
            <a:tbl>
              <a:tblPr/>
              <a:tblGrid>
                <a:gridCol w="3393062">
                  <a:extLst>
                    <a:ext uri="{9D8B030D-6E8A-4147-A177-3AD203B41FA5}">
                      <a16:colId xmlns:a16="http://schemas.microsoft.com/office/drawing/2014/main" val="2454716581"/>
                    </a:ext>
                  </a:extLst>
                </a:gridCol>
                <a:gridCol w="1191239">
                  <a:extLst>
                    <a:ext uri="{9D8B030D-6E8A-4147-A177-3AD203B41FA5}">
                      <a16:colId xmlns:a16="http://schemas.microsoft.com/office/drawing/2014/main" val="1185386558"/>
                    </a:ext>
                  </a:extLst>
                </a:gridCol>
                <a:gridCol w="1194446">
                  <a:extLst>
                    <a:ext uri="{9D8B030D-6E8A-4147-A177-3AD203B41FA5}">
                      <a16:colId xmlns:a16="http://schemas.microsoft.com/office/drawing/2014/main" val="2349728923"/>
                    </a:ext>
                  </a:extLst>
                </a:gridCol>
                <a:gridCol w="2065541">
                  <a:extLst>
                    <a:ext uri="{9D8B030D-6E8A-4147-A177-3AD203B41FA5}">
                      <a16:colId xmlns:a16="http://schemas.microsoft.com/office/drawing/2014/main" val="2701970482"/>
                    </a:ext>
                  </a:extLst>
                </a:gridCol>
                <a:gridCol w="1207698">
                  <a:extLst>
                    <a:ext uri="{9D8B030D-6E8A-4147-A177-3AD203B41FA5}">
                      <a16:colId xmlns:a16="http://schemas.microsoft.com/office/drawing/2014/main" val="3819297534"/>
                    </a:ext>
                  </a:extLst>
                </a:gridCol>
                <a:gridCol w="1078302">
                  <a:extLst>
                    <a:ext uri="{9D8B030D-6E8A-4147-A177-3AD203B41FA5}">
                      <a16:colId xmlns:a16="http://schemas.microsoft.com/office/drawing/2014/main" val="3658240202"/>
                    </a:ext>
                  </a:extLst>
                </a:gridCol>
                <a:gridCol w="769907">
                  <a:extLst>
                    <a:ext uri="{9D8B030D-6E8A-4147-A177-3AD203B41FA5}">
                      <a16:colId xmlns:a16="http://schemas.microsoft.com/office/drawing/2014/main" val="1916664553"/>
                    </a:ext>
                  </a:extLst>
                </a:gridCol>
                <a:gridCol w="857452">
                  <a:extLst>
                    <a:ext uri="{9D8B030D-6E8A-4147-A177-3AD203B41FA5}">
                      <a16:colId xmlns:a16="http://schemas.microsoft.com/office/drawing/2014/main" val="832913414"/>
                    </a:ext>
                  </a:extLst>
                </a:gridCol>
              </a:tblGrid>
              <a:tr h="4956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400" b="1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дисциплины</a:t>
                      </a: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Департамент/ кафедра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Факультет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Направление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Уровень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Форма контроля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Всего оценок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Ср. балл</a:t>
                      </a:r>
                      <a:endParaRPr lang="ru-RU" sz="1400" b="1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669" marR="6669" marT="66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048710"/>
                  </a:ext>
                </a:extLst>
              </a:tr>
              <a:tr h="3833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Введение в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специальность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ДМ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МТиС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Менеджмент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бак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зачет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240196"/>
                  </a:ext>
                </a:extLst>
              </a:tr>
              <a:tr h="4958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проектами государственно-частного партнерства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ГЧП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Менеджмент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25D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маг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25D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225D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зачет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25D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3690316"/>
                  </a:ext>
                </a:extLst>
              </a:tr>
              <a:tr h="4988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ФВ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МТиС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Менеджмент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225D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зачет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25D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221691"/>
                  </a:ext>
                </a:extLst>
              </a:tr>
              <a:tr h="4395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Производные финансовые инструменты: хеджирование и арбитраж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ДФРиБ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ФФР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Финансы и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кредит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25D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225D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зачет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25D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087063"/>
                  </a:ext>
                </a:extLst>
              </a:tr>
              <a:tr h="4958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Математические методы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прогнозирования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ДАДПРиФТ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ПМиИТ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Бизнес-информатика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225D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зачет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25D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974741"/>
                  </a:ext>
                </a:extLst>
              </a:tr>
              <a:tr h="4395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Международные стандарты финансовой отчетности (продвинутый курс)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err="1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ДУАиА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УиА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25D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225D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зачет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25D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87549"/>
                  </a:ext>
                </a:extLst>
              </a:tr>
              <a:tr h="4579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Введение в специальность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АРиЭБ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АРиЭБ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225D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зачет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25D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533393"/>
                  </a:ext>
                </a:extLst>
              </a:tr>
              <a:tr h="4958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Теневая экономика и экономическая безопасность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АРиЭБ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АРиЭБ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225D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зачет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25D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013648"/>
                  </a:ext>
                </a:extLst>
              </a:tr>
              <a:tr h="4988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Международные образовательные системы и стандарты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ДКФиКУ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Менеджмент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25D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25D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экзамен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25D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239038"/>
                  </a:ext>
                </a:extLst>
              </a:tr>
              <a:tr h="5172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Основы теории коммуникации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baseline="0" dirty="0" err="1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ДПиМК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ФСП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Реклама и связи с </a:t>
                      </a: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общественностью</a:t>
                      </a:r>
                      <a:endParaRPr lang="ru-RU" sz="1400" u="none" strike="noStrike" kern="1200" baseline="0" dirty="0">
                        <a:solidFill>
                          <a:srgbClr val="225D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baseline="0" dirty="0" smtClean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25D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зачет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25D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kern="1200" baseline="0" dirty="0">
                          <a:solidFill>
                            <a:srgbClr val="225D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294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46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152A4D475B3F94B9A44EC35E28A4960" ma:contentTypeVersion="1" ma:contentTypeDescription="Создание документа." ma:contentTypeScope="" ma:versionID="46f56e486521e51090bd96ea8df1194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F78A8B-7EE1-459B-81DE-8E382C3F86C9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E14FB3A-98B0-4541-A9B6-6A9A9A4E97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1F834A-76E6-4828-A761-3403309F8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3354</TotalTime>
  <Words>2918</Words>
  <Application>Microsoft Office PowerPoint</Application>
  <PresentationFormat>Широкоэкранный</PresentationFormat>
  <Paragraphs>1011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Book Antiqua</vt:lpstr>
      <vt:lpstr>Calibri</vt:lpstr>
      <vt:lpstr>Calibri Light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Смирнов Денис Александрович</cp:lastModifiedBy>
  <cp:revision>230</cp:revision>
  <cp:lastPrinted>2019-03-14T11:07:53Z</cp:lastPrinted>
  <dcterms:created xsi:type="dcterms:W3CDTF">2016-09-22T16:49:19Z</dcterms:created>
  <dcterms:modified xsi:type="dcterms:W3CDTF">2019-03-26T10:16:35Z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0x010100D152A4D475B3F94B9A44EC35E28A4960</vt:lpwstr>
  </property>
</Properties>
</file>