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1" r:id="rId7"/>
    <p:sldId id="299" r:id="rId8"/>
    <p:sldId id="271" r:id="rId9"/>
    <p:sldId id="304" r:id="rId10"/>
    <p:sldId id="306" r:id="rId11"/>
    <p:sldId id="273" r:id="rId12"/>
    <p:sldId id="308" r:id="rId13"/>
    <p:sldId id="307" r:id="rId14"/>
    <p:sldId id="269" r:id="rId15"/>
    <p:sldId id="263" r:id="rId16"/>
    <p:sldId id="302" r:id="rId17"/>
    <p:sldId id="265" r:id="rId18"/>
    <p:sldId id="266" r:id="rId19"/>
    <p:sldId id="305" r:id="rId20"/>
    <p:sldId id="277" r:id="rId21"/>
    <p:sldId id="287" r:id="rId22"/>
    <p:sldId id="294" r:id="rId23"/>
    <p:sldId id="270" r:id="rId24"/>
    <p:sldId id="291" r:id="rId25"/>
    <p:sldId id="275" r:id="rId26"/>
    <p:sldId id="293" r:id="rId27"/>
    <p:sldId id="264" r:id="rId28"/>
    <p:sldId id="262" r:id="rId29"/>
    <p:sldId id="295" r:id="rId30"/>
    <p:sldId id="260" r:id="rId31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612"/>
      </p:cViewPr>
      <p:guideLst>
        <p:guide orient="horz" pos="2160"/>
        <p:guide pos="4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2017/2018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Претенденты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C-4D62-982A-FDDD844C60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2018/2019 уч.г.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Претенденты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C-4D62-982A-FDDD844C60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Претенденты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32C-4D62-982A-FDDD844C6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5363664"/>
        <c:axId val="1889678384"/>
      </c:barChart>
      <c:catAx>
        <c:axId val="19553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678384"/>
        <c:crosses val="autoZero"/>
        <c:auto val="1"/>
        <c:lblAlgn val="ctr"/>
        <c:lblOffset val="100"/>
        <c:noMultiLvlLbl val="0"/>
      </c:catAx>
      <c:valAx>
        <c:axId val="18896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536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6798413882297684"/>
          <c:y val="0.93787101567785902"/>
          <c:w val="0.29855313829820157"/>
          <c:h val="4.315117905633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2017/2018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Доцент</c:v>
                </c:pt>
                <c:pt idx="1">
                  <c:v>Профессор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C-4B06-BFA6-058152478E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2018/2019 уч.г.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Доцент</c:v>
                </c:pt>
                <c:pt idx="1">
                  <c:v>Профессор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C-4B06-BFA6-058152478E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Доцент</c:v>
                </c:pt>
                <c:pt idx="1">
                  <c:v>Профессор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DF3C-4B06-BFA6-058152478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5363664"/>
        <c:axId val="1889678384"/>
      </c:barChart>
      <c:catAx>
        <c:axId val="19553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678384"/>
        <c:crosses val="autoZero"/>
        <c:auto val="1"/>
        <c:lblAlgn val="ctr"/>
        <c:lblOffset val="100"/>
        <c:noMultiLvlLbl val="0"/>
      </c:catAx>
      <c:valAx>
        <c:axId val="18896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536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7EB9C-7422-4D35-A8BA-E2C378429C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2B8D84-5830-4116-BE9C-28FC7196FD4C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имени С.А. Ленской  - февраль 2019 г.</a:t>
          </a:r>
          <a:endParaRPr lang="ru-RU" dirty="0"/>
        </a:p>
      </dgm:t>
    </dgm:pt>
    <dgm:pt modelId="{7AFDEA76-3A31-4101-B79F-D3ECBDD2A0AD}" type="parTrans" cxnId="{B4DD1BE8-63A5-4767-914F-0FEFCF65D966}">
      <dgm:prSet/>
      <dgm:spPr/>
      <dgm:t>
        <a:bodyPr/>
        <a:lstStyle/>
        <a:p>
          <a:endParaRPr lang="ru-RU"/>
        </a:p>
      </dgm:t>
    </dgm:pt>
    <dgm:pt modelId="{4CE5BA7D-0B78-4BF2-8252-08CF09CD5CF5}" type="sibTrans" cxnId="{B4DD1BE8-63A5-4767-914F-0FEFCF65D966}">
      <dgm:prSet/>
      <dgm:spPr/>
      <dgm:t>
        <a:bodyPr/>
        <a:lstStyle/>
        <a:p>
          <a:endParaRPr lang="ru-RU"/>
        </a:p>
      </dgm:t>
    </dgm:pt>
    <dgm:pt modelId="{339566B3-E936-4C32-B9C2-B41F40EDF50A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имени </a:t>
          </a:r>
          <a:b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Д.А. Аллахвердяна </a:t>
          </a:r>
          <a:b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- июнь 2019 г.</a:t>
          </a:r>
          <a:b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endParaRPr lang="ru-RU" dirty="0"/>
        </a:p>
      </dgm:t>
    </dgm:pt>
    <dgm:pt modelId="{8947B54F-DAB9-4E4D-AA4E-90B7E34A8440}" type="parTrans" cxnId="{E850CC45-CBA7-47D6-9D5D-FF2FD8163CFB}">
      <dgm:prSet/>
      <dgm:spPr/>
      <dgm:t>
        <a:bodyPr/>
        <a:lstStyle/>
        <a:p>
          <a:endParaRPr lang="ru-RU"/>
        </a:p>
      </dgm:t>
    </dgm:pt>
    <dgm:pt modelId="{E1134412-37B0-420C-91D7-E15A010D3A86}" type="sibTrans" cxnId="{E850CC45-CBA7-47D6-9D5D-FF2FD8163CFB}">
      <dgm:prSet/>
      <dgm:spPr/>
      <dgm:t>
        <a:bodyPr/>
        <a:lstStyle/>
        <a:p>
          <a:endParaRPr lang="ru-RU"/>
        </a:p>
      </dgm:t>
    </dgm:pt>
    <dgm:pt modelId="{195E3C79-D08B-4770-B16C-B574873668E0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основоположникам современной политической науки в России </a:t>
          </a:r>
          <a:b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 - июнь 2019 г.</a:t>
          </a:r>
          <a:endParaRPr lang="ru-RU" dirty="0"/>
        </a:p>
      </dgm:t>
    </dgm:pt>
    <dgm:pt modelId="{F5BFA384-A079-4E9A-9C3C-DAE48602C960}" type="parTrans" cxnId="{CA496FB0-4B2B-4E05-BDB0-78D48B0EFD6C}">
      <dgm:prSet/>
      <dgm:spPr/>
      <dgm:t>
        <a:bodyPr/>
        <a:lstStyle/>
        <a:p>
          <a:endParaRPr lang="ru-RU"/>
        </a:p>
      </dgm:t>
    </dgm:pt>
    <dgm:pt modelId="{D246FE04-5CA1-4496-8694-EE4D459C574F}" type="sibTrans" cxnId="{CA496FB0-4B2B-4E05-BDB0-78D48B0EFD6C}">
      <dgm:prSet/>
      <dgm:spPr/>
      <dgm:t>
        <a:bodyPr/>
        <a:lstStyle/>
        <a:p>
          <a:endParaRPr lang="ru-RU"/>
        </a:p>
      </dgm:t>
    </dgm:pt>
    <dgm:pt modelId="{BEFAE81C-FEC3-468E-91D9-EE73DA2ECE1D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имени Л.И. Рейтмана</a:t>
          </a:r>
          <a:b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 - сентябрь 2019 г.</a:t>
          </a:r>
          <a:endParaRPr lang="ru-RU" dirty="0"/>
        </a:p>
      </dgm:t>
    </dgm:pt>
    <dgm:pt modelId="{044DC4EA-0BB3-4E4C-B5DE-73225A935A65}" type="parTrans" cxnId="{6949390D-EADC-43E6-9CE4-5818EBCE3535}">
      <dgm:prSet/>
      <dgm:spPr/>
      <dgm:t>
        <a:bodyPr/>
        <a:lstStyle/>
        <a:p>
          <a:endParaRPr lang="ru-RU"/>
        </a:p>
      </dgm:t>
    </dgm:pt>
    <dgm:pt modelId="{69F6793D-4C58-406D-B008-9004399130D6}" type="sibTrans" cxnId="{6949390D-EADC-43E6-9CE4-5818EBCE3535}">
      <dgm:prSet/>
      <dgm:spPr/>
      <dgm:t>
        <a:bodyPr/>
        <a:lstStyle/>
        <a:p>
          <a:endParaRPr lang="ru-RU"/>
        </a:p>
      </dgm:t>
    </dgm:pt>
    <dgm:pt modelId="{AC264BAF-163E-4087-8120-06865575AA61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имени Ф.В. Коньшина - октябрь 2019  г.</a:t>
          </a:r>
          <a:endParaRPr lang="ru-RU" dirty="0"/>
        </a:p>
      </dgm:t>
    </dgm:pt>
    <dgm:pt modelId="{CC7F14FB-B9A3-477F-BC85-C25EF205E38C}" type="parTrans" cxnId="{8A88B7F4-382A-49BA-8103-4EE9CE7786A9}">
      <dgm:prSet/>
      <dgm:spPr/>
      <dgm:t>
        <a:bodyPr/>
        <a:lstStyle/>
        <a:p>
          <a:endParaRPr lang="ru-RU"/>
        </a:p>
      </dgm:t>
    </dgm:pt>
    <dgm:pt modelId="{352A456B-0AFD-4B6B-A42D-CE1B634CC80F}" type="sibTrans" cxnId="{8A88B7F4-382A-49BA-8103-4EE9CE7786A9}">
      <dgm:prSet/>
      <dgm:spPr/>
      <dgm:t>
        <a:bodyPr/>
        <a:lstStyle/>
        <a:p>
          <a:endParaRPr lang="ru-RU"/>
        </a:p>
      </dgm:t>
    </dgm:pt>
    <dgm:pt modelId="{2D766B73-9EB2-4B00-846C-8AF754EA9040}" type="pres">
      <dgm:prSet presAssocID="{3AB7EB9C-7422-4D35-A8BA-E2C378429C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BD786-EC12-4A41-B670-8C38658AE5C1}" type="pres">
      <dgm:prSet presAssocID="{0B2B8D84-5830-4116-BE9C-28FC7196FD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F0116-9F99-48F6-A9DF-5BD7BB5B0BC6}" type="pres">
      <dgm:prSet presAssocID="{4CE5BA7D-0B78-4BF2-8252-08CF09CD5CF5}" presName="sibTrans" presStyleCnt="0"/>
      <dgm:spPr/>
    </dgm:pt>
    <dgm:pt modelId="{0CD883FF-22CF-4598-9FE1-235580246DAF}" type="pres">
      <dgm:prSet presAssocID="{339566B3-E936-4C32-B9C2-B41F40EDF5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1B273-5C38-432B-82C8-0CFF7B6553BB}" type="pres">
      <dgm:prSet presAssocID="{E1134412-37B0-420C-91D7-E15A010D3A86}" presName="sibTrans" presStyleCnt="0"/>
      <dgm:spPr/>
    </dgm:pt>
    <dgm:pt modelId="{CB4C6A01-F587-45A8-B209-5E06410FEC6C}" type="pres">
      <dgm:prSet presAssocID="{195E3C79-D08B-4770-B16C-B574873668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0568D-EF34-4DCA-9886-C160B8DD4D4D}" type="pres">
      <dgm:prSet presAssocID="{D246FE04-5CA1-4496-8694-EE4D459C574F}" presName="sibTrans" presStyleCnt="0"/>
      <dgm:spPr/>
    </dgm:pt>
    <dgm:pt modelId="{EE07D3BF-D2D2-426F-904D-EA5368BC2178}" type="pres">
      <dgm:prSet presAssocID="{BEFAE81C-FEC3-468E-91D9-EE73DA2ECE1D}" presName="node" presStyleLbl="node1" presStyleIdx="3" presStyleCnt="5" custScaleX="114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E1DC1-B211-497D-8831-FEBA8CFB3F8D}" type="pres">
      <dgm:prSet presAssocID="{69F6793D-4C58-406D-B008-9004399130D6}" presName="sibTrans" presStyleCnt="0"/>
      <dgm:spPr/>
    </dgm:pt>
    <dgm:pt modelId="{332FA52C-38B2-4390-B88E-B05902BA5454}" type="pres">
      <dgm:prSet presAssocID="{AC264BAF-163E-4087-8120-06865575AA61}" presName="node" presStyleLbl="node1" presStyleIdx="4" presStyleCnt="5" custScaleX="11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D1BE8-63A5-4767-914F-0FEFCF65D966}" srcId="{3AB7EB9C-7422-4D35-A8BA-E2C378429C14}" destId="{0B2B8D84-5830-4116-BE9C-28FC7196FD4C}" srcOrd="0" destOrd="0" parTransId="{7AFDEA76-3A31-4101-B79F-D3ECBDD2A0AD}" sibTransId="{4CE5BA7D-0B78-4BF2-8252-08CF09CD5CF5}"/>
    <dgm:cxn modelId="{46586A25-19A1-45E3-AB7E-6880433DE1B4}" type="presOf" srcId="{AC264BAF-163E-4087-8120-06865575AA61}" destId="{332FA52C-38B2-4390-B88E-B05902BA5454}" srcOrd="0" destOrd="0" presId="urn:microsoft.com/office/officeart/2005/8/layout/default"/>
    <dgm:cxn modelId="{B0968B63-E3F9-4224-930E-33B1C751BC46}" type="presOf" srcId="{0B2B8D84-5830-4116-BE9C-28FC7196FD4C}" destId="{045BD786-EC12-4A41-B670-8C38658AE5C1}" srcOrd="0" destOrd="0" presId="urn:microsoft.com/office/officeart/2005/8/layout/default"/>
    <dgm:cxn modelId="{50A118D4-5A4E-43D6-9D95-8DB189A5FD1C}" type="presOf" srcId="{339566B3-E936-4C32-B9C2-B41F40EDF50A}" destId="{0CD883FF-22CF-4598-9FE1-235580246DAF}" srcOrd="0" destOrd="0" presId="urn:microsoft.com/office/officeart/2005/8/layout/default"/>
    <dgm:cxn modelId="{CA496FB0-4B2B-4E05-BDB0-78D48B0EFD6C}" srcId="{3AB7EB9C-7422-4D35-A8BA-E2C378429C14}" destId="{195E3C79-D08B-4770-B16C-B574873668E0}" srcOrd="2" destOrd="0" parTransId="{F5BFA384-A079-4E9A-9C3C-DAE48602C960}" sibTransId="{D246FE04-5CA1-4496-8694-EE4D459C574F}"/>
    <dgm:cxn modelId="{E850CC45-CBA7-47D6-9D5D-FF2FD8163CFB}" srcId="{3AB7EB9C-7422-4D35-A8BA-E2C378429C14}" destId="{339566B3-E936-4C32-B9C2-B41F40EDF50A}" srcOrd="1" destOrd="0" parTransId="{8947B54F-DAB9-4E4D-AA4E-90B7E34A8440}" sibTransId="{E1134412-37B0-420C-91D7-E15A010D3A86}"/>
    <dgm:cxn modelId="{8A88B7F4-382A-49BA-8103-4EE9CE7786A9}" srcId="{3AB7EB9C-7422-4D35-A8BA-E2C378429C14}" destId="{AC264BAF-163E-4087-8120-06865575AA61}" srcOrd="4" destOrd="0" parTransId="{CC7F14FB-B9A3-477F-BC85-C25EF205E38C}" sibTransId="{352A456B-0AFD-4B6B-A42D-CE1B634CC80F}"/>
    <dgm:cxn modelId="{95981066-2808-490D-B979-F7B83B2E02D7}" type="presOf" srcId="{195E3C79-D08B-4770-B16C-B574873668E0}" destId="{CB4C6A01-F587-45A8-B209-5E06410FEC6C}" srcOrd="0" destOrd="0" presId="urn:microsoft.com/office/officeart/2005/8/layout/default"/>
    <dgm:cxn modelId="{64D12CAF-3269-40D6-BD47-294E7AE60B29}" type="presOf" srcId="{3AB7EB9C-7422-4D35-A8BA-E2C378429C14}" destId="{2D766B73-9EB2-4B00-846C-8AF754EA9040}" srcOrd="0" destOrd="0" presId="urn:microsoft.com/office/officeart/2005/8/layout/default"/>
    <dgm:cxn modelId="{1AE964B8-9DBC-43BA-A5C1-D6E5F46334C3}" type="presOf" srcId="{BEFAE81C-FEC3-468E-91D9-EE73DA2ECE1D}" destId="{EE07D3BF-D2D2-426F-904D-EA5368BC2178}" srcOrd="0" destOrd="0" presId="urn:microsoft.com/office/officeart/2005/8/layout/default"/>
    <dgm:cxn modelId="{6949390D-EADC-43E6-9CE4-5818EBCE3535}" srcId="{3AB7EB9C-7422-4D35-A8BA-E2C378429C14}" destId="{BEFAE81C-FEC3-468E-91D9-EE73DA2ECE1D}" srcOrd="3" destOrd="0" parTransId="{044DC4EA-0BB3-4E4C-B5DE-73225A935A65}" sibTransId="{69F6793D-4C58-406D-B008-9004399130D6}"/>
    <dgm:cxn modelId="{BD9C58A2-67CD-4C2A-95BD-7802754FBDC2}" type="presParOf" srcId="{2D766B73-9EB2-4B00-846C-8AF754EA9040}" destId="{045BD786-EC12-4A41-B670-8C38658AE5C1}" srcOrd="0" destOrd="0" presId="urn:microsoft.com/office/officeart/2005/8/layout/default"/>
    <dgm:cxn modelId="{A32EBFA3-A374-4A62-8618-AF18B16755ED}" type="presParOf" srcId="{2D766B73-9EB2-4B00-846C-8AF754EA9040}" destId="{9E8F0116-9F99-48F6-A9DF-5BD7BB5B0BC6}" srcOrd="1" destOrd="0" presId="urn:microsoft.com/office/officeart/2005/8/layout/default"/>
    <dgm:cxn modelId="{5C6DD7E9-BB75-4C7C-AD85-86A177F31922}" type="presParOf" srcId="{2D766B73-9EB2-4B00-846C-8AF754EA9040}" destId="{0CD883FF-22CF-4598-9FE1-235580246DAF}" srcOrd="2" destOrd="0" presId="urn:microsoft.com/office/officeart/2005/8/layout/default"/>
    <dgm:cxn modelId="{01E329D9-0E86-4D52-B9BD-D727722272C4}" type="presParOf" srcId="{2D766B73-9EB2-4B00-846C-8AF754EA9040}" destId="{4E01B273-5C38-432B-82C8-0CFF7B6553BB}" srcOrd="3" destOrd="0" presId="urn:microsoft.com/office/officeart/2005/8/layout/default"/>
    <dgm:cxn modelId="{C90A27E0-9D4A-49FD-A691-A6FADC8EB9D0}" type="presParOf" srcId="{2D766B73-9EB2-4B00-846C-8AF754EA9040}" destId="{CB4C6A01-F587-45A8-B209-5E06410FEC6C}" srcOrd="4" destOrd="0" presId="urn:microsoft.com/office/officeart/2005/8/layout/default"/>
    <dgm:cxn modelId="{D3A8C521-1A1A-4FCC-B7A3-312F58F06980}" type="presParOf" srcId="{2D766B73-9EB2-4B00-846C-8AF754EA9040}" destId="{36E0568D-EF34-4DCA-9886-C160B8DD4D4D}" srcOrd="5" destOrd="0" presId="urn:microsoft.com/office/officeart/2005/8/layout/default"/>
    <dgm:cxn modelId="{440FFB60-71E8-466F-A5EA-10C5153B3291}" type="presParOf" srcId="{2D766B73-9EB2-4B00-846C-8AF754EA9040}" destId="{EE07D3BF-D2D2-426F-904D-EA5368BC2178}" srcOrd="6" destOrd="0" presId="urn:microsoft.com/office/officeart/2005/8/layout/default"/>
    <dgm:cxn modelId="{E725CB03-8C7E-4C49-835D-6B0B047C369D}" type="presParOf" srcId="{2D766B73-9EB2-4B00-846C-8AF754EA9040}" destId="{485E1DC1-B211-497D-8831-FEBA8CFB3F8D}" srcOrd="7" destOrd="0" presId="urn:microsoft.com/office/officeart/2005/8/layout/default"/>
    <dgm:cxn modelId="{72F0B9BC-A0D3-4F03-9FE3-38489CC56330}" type="presParOf" srcId="{2D766B73-9EB2-4B00-846C-8AF754EA9040}" destId="{332FA52C-38B2-4390-B88E-B05902BA54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E90C0-BF9C-4645-82AE-B071EBC6A9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F0D174-9B5E-4019-A7BE-9B0E98995FDB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именной стипендии ректора                 Финансового университета                                                             М.А. Эскиндарова – </a:t>
          </a:r>
          <a:b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b="0" dirty="0" smtClean="0">
              <a:solidFill>
                <a:schemeClr val="bg1"/>
              </a:solidFill>
              <a:latin typeface="Book Antiqua" panose="02040602050305030304" pitchFamily="18" charset="0"/>
            </a:rPr>
            <a:t>студенту 2 курса Международного финансового факультета </a:t>
          </a:r>
          <a:br>
            <a:rPr lang="ru-RU" b="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Нгуен К.В.</a:t>
          </a:r>
          <a:endParaRPr lang="ru-RU" dirty="0">
            <a:solidFill>
              <a:schemeClr val="bg1"/>
            </a:solidFill>
          </a:endParaRPr>
        </a:p>
      </dgm:t>
    </dgm:pt>
    <dgm:pt modelId="{C182B08D-9526-4D7D-85A4-6C935F776D9B}" type="parTrans" cxnId="{AC06315A-F62C-4283-91E6-633768A92177}">
      <dgm:prSet/>
      <dgm:spPr/>
      <dgm:t>
        <a:bodyPr/>
        <a:lstStyle/>
        <a:p>
          <a:endParaRPr lang="ru-RU"/>
        </a:p>
      </dgm:t>
    </dgm:pt>
    <dgm:pt modelId="{CD129DD6-C7BA-4314-9DAE-128DC32DA069}" type="sibTrans" cxnId="{AC06315A-F62C-4283-91E6-633768A92177}">
      <dgm:prSet/>
      <dgm:spPr/>
      <dgm:t>
        <a:bodyPr/>
        <a:lstStyle/>
        <a:p>
          <a:endParaRPr lang="ru-RU"/>
        </a:p>
      </dgm:t>
    </dgm:pt>
    <dgm:pt modelId="{F5252E30-6921-4DB2-B363-AB80893BDC60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именной стипендии Ученого - Заслуженного деятеля науки                   Российской Федерации,                    профессора Г.Г. Силласте – </a:t>
          </a:r>
          <a:b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b="0" dirty="0" smtClean="0">
              <a:solidFill>
                <a:schemeClr val="bg1"/>
              </a:solidFill>
              <a:latin typeface="Book Antiqua" panose="02040602050305030304" pitchFamily="18" charset="0"/>
            </a:rPr>
            <a:t>студенту 3 курса Факультета социологии и политологии</a:t>
          </a:r>
          <a:r>
            <a:rPr lang="ru-RU" b="1" dirty="0" smtClean="0">
              <a:solidFill>
                <a:schemeClr val="bg1"/>
              </a:solidFill>
              <a:latin typeface="Book Antiqua" panose="02040602050305030304" pitchFamily="18" charset="0"/>
            </a:rPr>
            <a:t> Владимирову И.А.</a:t>
          </a:r>
          <a:endParaRPr lang="ru-RU" b="1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F1ADC2B1-D738-446F-8973-0CA44EBF5D8A}" type="parTrans" cxnId="{5DFED53E-7231-446B-8463-3CBA329E203E}">
      <dgm:prSet/>
      <dgm:spPr/>
      <dgm:t>
        <a:bodyPr/>
        <a:lstStyle/>
        <a:p>
          <a:endParaRPr lang="ru-RU"/>
        </a:p>
      </dgm:t>
    </dgm:pt>
    <dgm:pt modelId="{5DC06A1C-C1EB-4D94-AA76-574CB61BEAA4}" type="sibTrans" cxnId="{5DFED53E-7231-446B-8463-3CBA329E203E}">
      <dgm:prSet/>
      <dgm:spPr/>
      <dgm:t>
        <a:bodyPr/>
        <a:lstStyle/>
        <a:p>
          <a:endParaRPr lang="ru-RU"/>
        </a:p>
      </dgm:t>
    </dgm:pt>
    <dgm:pt modelId="{B5D5B013-216B-4D0E-A344-4EEAB0417877}" type="pres">
      <dgm:prSet presAssocID="{921E90C0-BF9C-4645-82AE-B071EBC6A9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C98FE-8B0A-49B4-A83E-C5B6F94E9933}" type="pres">
      <dgm:prSet presAssocID="{2AF0D174-9B5E-4019-A7BE-9B0E98995FD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CCC62-5F8E-427C-9348-8D9AFAD3E305}" type="pres">
      <dgm:prSet presAssocID="{CD129DD6-C7BA-4314-9DAE-128DC32DA069}" presName="sibTrans" presStyleCnt="0"/>
      <dgm:spPr/>
    </dgm:pt>
    <dgm:pt modelId="{EC6FE2AD-12C4-46C8-A9C0-9098B7E557D7}" type="pres">
      <dgm:prSet presAssocID="{F5252E30-6921-4DB2-B363-AB80893BDC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9A0DA-7B1A-4555-A4A6-30F31B0E8772}" type="presOf" srcId="{F5252E30-6921-4DB2-B363-AB80893BDC60}" destId="{EC6FE2AD-12C4-46C8-A9C0-9098B7E557D7}" srcOrd="0" destOrd="0" presId="urn:microsoft.com/office/officeart/2005/8/layout/default"/>
    <dgm:cxn modelId="{AC06315A-F62C-4283-91E6-633768A92177}" srcId="{921E90C0-BF9C-4645-82AE-B071EBC6A941}" destId="{2AF0D174-9B5E-4019-A7BE-9B0E98995FDB}" srcOrd="0" destOrd="0" parTransId="{C182B08D-9526-4D7D-85A4-6C935F776D9B}" sibTransId="{CD129DD6-C7BA-4314-9DAE-128DC32DA069}"/>
    <dgm:cxn modelId="{32D52261-0217-4C9C-9AA8-68D5C2F99B30}" type="presOf" srcId="{2AF0D174-9B5E-4019-A7BE-9B0E98995FDB}" destId="{1BBC98FE-8B0A-49B4-A83E-C5B6F94E9933}" srcOrd="0" destOrd="0" presId="urn:microsoft.com/office/officeart/2005/8/layout/default"/>
    <dgm:cxn modelId="{5DFED53E-7231-446B-8463-3CBA329E203E}" srcId="{921E90C0-BF9C-4645-82AE-B071EBC6A941}" destId="{F5252E30-6921-4DB2-B363-AB80893BDC60}" srcOrd="1" destOrd="0" parTransId="{F1ADC2B1-D738-446F-8973-0CA44EBF5D8A}" sibTransId="{5DC06A1C-C1EB-4D94-AA76-574CB61BEAA4}"/>
    <dgm:cxn modelId="{B02655D9-90F8-4ECF-8DFD-A5364002B334}" type="presOf" srcId="{921E90C0-BF9C-4645-82AE-B071EBC6A941}" destId="{B5D5B013-216B-4D0E-A344-4EEAB0417877}" srcOrd="0" destOrd="0" presId="urn:microsoft.com/office/officeart/2005/8/layout/default"/>
    <dgm:cxn modelId="{C9A022FC-A3CF-4C25-8A56-FA1CC1288F9E}" type="presParOf" srcId="{B5D5B013-216B-4D0E-A344-4EEAB0417877}" destId="{1BBC98FE-8B0A-49B4-A83E-C5B6F94E9933}" srcOrd="0" destOrd="0" presId="urn:microsoft.com/office/officeart/2005/8/layout/default"/>
    <dgm:cxn modelId="{BE99FA9A-93B1-4806-B968-64D41030562A}" type="presParOf" srcId="{B5D5B013-216B-4D0E-A344-4EEAB0417877}" destId="{76DCCC62-5F8E-427C-9348-8D9AFAD3E305}" srcOrd="1" destOrd="0" presId="urn:microsoft.com/office/officeart/2005/8/layout/default"/>
    <dgm:cxn modelId="{5E0A621E-5270-4FB5-927E-56D9549BA64A}" type="presParOf" srcId="{B5D5B013-216B-4D0E-A344-4EEAB0417877}" destId="{EC6FE2AD-12C4-46C8-A9C0-9098B7E557D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12F9B-9076-436C-8820-D8FA73A2C5B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F2DE721-70DC-4A57-9C85-9F7FAA92CC8B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/>
            <a:t>Московским техническим университетом связи </a:t>
          </a:r>
          <a:br>
            <a:rPr lang="ru-RU" b="1" dirty="0" smtClean="0"/>
          </a:br>
          <a:r>
            <a:rPr lang="ru-RU" b="1" dirty="0" smtClean="0"/>
            <a:t>и информатики</a:t>
          </a:r>
          <a:endParaRPr lang="ru-RU" b="1" dirty="0"/>
        </a:p>
      </dgm:t>
    </dgm:pt>
    <dgm:pt modelId="{379D9ED9-3A0A-4B98-9AEE-02F53F8B7FB1}" type="parTrans" cxnId="{54A89AF1-22F9-47F9-B1D4-F6C1CC861C1F}">
      <dgm:prSet/>
      <dgm:spPr/>
      <dgm:t>
        <a:bodyPr/>
        <a:lstStyle/>
        <a:p>
          <a:endParaRPr lang="ru-RU"/>
        </a:p>
      </dgm:t>
    </dgm:pt>
    <dgm:pt modelId="{A61EA1BE-E41C-4CC4-A182-D87085A590C4}" type="sibTrans" cxnId="{54A89AF1-22F9-47F9-B1D4-F6C1CC861C1F}">
      <dgm:prSet/>
      <dgm:spPr/>
      <dgm:t>
        <a:bodyPr/>
        <a:lstStyle/>
        <a:p>
          <a:endParaRPr lang="ru-RU"/>
        </a:p>
      </dgm:t>
    </dgm:pt>
    <dgm:pt modelId="{CAE09058-D27E-4F1D-9EDC-4EC3454748BB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/>
            <a:t>Акционерным обществом «Санкт-Петербургская Международная Товарно-сырьевая Биржа»</a:t>
          </a:r>
          <a:endParaRPr lang="ru-RU" b="1" dirty="0"/>
        </a:p>
      </dgm:t>
    </dgm:pt>
    <dgm:pt modelId="{F13453E1-1C53-481C-979A-A2E2FA741A7B}" type="parTrans" cxnId="{FDA3997F-F3E1-4A0B-B15A-B3CBA33B0D12}">
      <dgm:prSet/>
      <dgm:spPr/>
      <dgm:t>
        <a:bodyPr/>
        <a:lstStyle/>
        <a:p>
          <a:endParaRPr lang="ru-RU"/>
        </a:p>
      </dgm:t>
    </dgm:pt>
    <dgm:pt modelId="{9993ABA5-E1C5-40EC-B121-48A70C5A614A}" type="sibTrans" cxnId="{FDA3997F-F3E1-4A0B-B15A-B3CBA33B0D12}">
      <dgm:prSet/>
      <dgm:spPr/>
      <dgm:t>
        <a:bodyPr/>
        <a:lstStyle/>
        <a:p>
          <a:endParaRPr lang="ru-RU"/>
        </a:p>
      </dgm:t>
    </dgm:pt>
    <dgm:pt modelId="{4518D773-34CD-4B4D-AE8D-1DC796F2E123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/>
            <a:t>Общероссийской общественной организацией «Российский союз спасателей»</a:t>
          </a:r>
          <a:endParaRPr lang="ru-RU" b="1" dirty="0"/>
        </a:p>
      </dgm:t>
    </dgm:pt>
    <dgm:pt modelId="{A3F412A9-2545-45F1-9529-683D09F18E22}" type="sibTrans" cxnId="{484949D8-DA1A-4346-A11E-15B05F880956}">
      <dgm:prSet/>
      <dgm:spPr/>
      <dgm:t>
        <a:bodyPr/>
        <a:lstStyle/>
        <a:p>
          <a:endParaRPr lang="ru-RU"/>
        </a:p>
      </dgm:t>
    </dgm:pt>
    <dgm:pt modelId="{AD5117B3-75BA-44C9-8508-D577FDDE108E}" type="parTrans" cxnId="{484949D8-DA1A-4346-A11E-15B05F880956}">
      <dgm:prSet/>
      <dgm:spPr/>
      <dgm:t>
        <a:bodyPr/>
        <a:lstStyle/>
        <a:p>
          <a:endParaRPr lang="ru-RU"/>
        </a:p>
      </dgm:t>
    </dgm:pt>
    <dgm:pt modelId="{24E480B6-65F8-4FCD-B4A4-475A1CC04020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/>
            <a:t>Академией ГПС МЧС России</a:t>
          </a:r>
          <a:endParaRPr lang="ru-RU" b="1" dirty="0"/>
        </a:p>
      </dgm:t>
    </dgm:pt>
    <dgm:pt modelId="{B7FDECCE-8746-4EBE-82CF-E8C6CE9BA097}" type="parTrans" cxnId="{E5913A11-B4A9-421B-BE4D-561AAF462EEE}">
      <dgm:prSet/>
      <dgm:spPr/>
      <dgm:t>
        <a:bodyPr/>
        <a:lstStyle/>
        <a:p>
          <a:endParaRPr lang="ru-RU"/>
        </a:p>
      </dgm:t>
    </dgm:pt>
    <dgm:pt modelId="{9A2BDEDA-0604-413F-BE67-2B9A15EAC700}" type="sibTrans" cxnId="{E5913A11-B4A9-421B-BE4D-561AAF462EEE}">
      <dgm:prSet/>
      <dgm:spPr/>
      <dgm:t>
        <a:bodyPr/>
        <a:lstStyle/>
        <a:p>
          <a:endParaRPr lang="ru-RU"/>
        </a:p>
      </dgm:t>
    </dgm:pt>
    <dgm:pt modelId="{820D5403-B1E8-4151-989A-5AE337FB63D7}" type="pres">
      <dgm:prSet presAssocID="{78012F9B-9076-436C-8820-D8FA73A2C5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16C9B-4328-4E7F-98D3-AF808A762E04}" type="pres">
      <dgm:prSet presAssocID="{4F2DE721-70DC-4A57-9C85-9F7FAA92CC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11BAD-2455-420E-B780-99B16B69B684}" type="pres">
      <dgm:prSet presAssocID="{A61EA1BE-E41C-4CC4-A182-D87085A590C4}" presName="sibTrans" presStyleCnt="0"/>
      <dgm:spPr/>
    </dgm:pt>
    <dgm:pt modelId="{46DF8E5C-D86B-4CB1-8A5F-96BF01DCDA32}" type="pres">
      <dgm:prSet presAssocID="{CAE09058-D27E-4F1D-9EDC-4EC3454748B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9A4A9-041B-4A2B-B6BF-E559BE01783C}" type="pres">
      <dgm:prSet presAssocID="{9993ABA5-E1C5-40EC-B121-48A70C5A614A}" presName="sibTrans" presStyleCnt="0"/>
      <dgm:spPr/>
    </dgm:pt>
    <dgm:pt modelId="{383776ED-2F8E-4255-BD7B-38F957079666}" type="pres">
      <dgm:prSet presAssocID="{4518D773-34CD-4B4D-AE8D-1DC796F2E1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9F78D-EA3C-44E9-AB24-A7546EEC22A9}" type="pres">
      <dgm:prSet presAssocID="{A3F412A9-2545-45F1-9529-683D09F18E22}" presName="sibTrans" presStyleCnt="0"/>
      <dgm:spPr/>
    </dgm:pt>
    <dgm:pt modelId="{EFA084A2-AF36-4957-8EE0-296F180ED9CE}" type="pres">
      <dgm:prSet presAssocID="{24E480B6-65F8-4FCD-B4A4-475A1CC040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949D8-DA1A-4346-A11E-15B05F880956}" srcId="{78012F9B-9076-436C-8820-D8FA73A2C5B6}" destId="{4518D773-34CD-4B4D-AE8D-1DC796F2E123}" srcOrd="2" destOrd="0" parTransId="{AD5117B3-75BA-44C9-8508-D577FDDE108E}" sibTransId="{A3F412A9-2545-45F1-9529-683D09F18E22}"/>
    <dgm:cxn modelId="{EB36AFD4-3DAD-454B-9DB8-E8BF0B4B304B}" type="presOf" srcId="{4518D773-34CD-4B4D-AE8D-1DC796F2E123}" destId="{383776ED-2F8E-4255-BD7B-38F957079666}" srcOrd="0" destOrd="0" presId="urn:microsoft.com/office/officeart/2005/8/layout/default"/>
    <dgm:cxn modelId="{E13C2407-C991-4A5F-A02B-EAB3F0587865}" type="presOf" srcId="{4F2DE721-70DC-4A57-9C85-9F7FAA92CC8B}" destId="{1AF16C9B-4328-4E7F-98D3-AF808A762E04}" srcOrd="0" destOrd="0" presId="urn:microsoft.com/office/officeart/2005/8/layout/default"/>
    <dgm:cxn modelId="{B1E6FA1A-890C-4BE6-B17B-A5A6CD5C4F16}" type="presOf" srcId="{24E480B6-65F8-4FCD-B4A4-475A1CC04020}" destId="{EFA084A2-AF36-4957-8EE0-296F180ED9CE}" srcOrd="0" destOrd="0" presId="urn:microsoft.com/office/officeart/2005/8/layout/default"/>
    <dgm:cxn modelId="{54A89AF1-22F9-47F9-B1D4-F6C1CC861C1F}" srcId="{78012F9B-9076-436C-8820-D8FA73A2C5B6}" destId="{4F2DE721-70DC-4A57-9C85-9F7FAA92CC8B}" srcOrd="0" destOrd="0" parTransId="{379D9ED9-3A0A-4B98-9AEE-02F53F8B7FB1}" sibTransId="{A61EA1BE-E41C-4CC4-A182-D87085A590C4}"/>
    <dgm:cxn modelId="{E5913A11-B4A9-421B-BE4D-561AAF462EEE}" srcId="{78012F9B-9076-436C-8820-D8FA73A2C5B6}" destId="{24E480B6-65F8-4FCD-B4A4-475A1CC04020}" srcOrd="3" destOrd="0" parTransId="{B7FDECCE-8746-4EBE-82CF-E8C6CE9BA097}" sibTransId="{9A2BDEDA-0604-413F-BE67-2B9A15EAC700}"/>
    <dgm:cxn modelId="{1995F0C8-64AD-4B01-8BD2-D7FDD14EA3E7}" type="presOf" srcId="{78012F9B-9076-436C-8820-D8FA73A2C5B6}" destId="{820D5403-B1E8-4151-989A-5AE337FB63D7}" srcOrd="0" destOrd="0" presId="urn:microsoft.com/office/officeart/2005/8/layout/default"/>
    <dgm:cxn modelId="{033A6577-B474-4E84-9E19-880E2B5A16B5}" type="presOf" srcId="{CAE09058-D27E-4F1D-9EDC-4EC3454748BB}" destId="{46DF8E5C-D86B-4CB1-8A5F-96BF01DCDA32}" srcOrd="0" destOrd="0" presId="urn:microsoft.com/office/officeart/2005/8/layout/default"/>
    <dgm:cxn modelId="{FDA3997F-F3E1-4A0B-B15A-B3CBA33B0D12}" srcId="{78012F9B-9076-436C-8820-D8FA73A2C5B6}" destId="{CAE09058-D27E-4F1D-9EDC-4EC3454748BB}" srcOrd="1" destOrd="0" parTransId="{F13453E1-1C53-481C-979A-A2E2FA741A7B}" sibTransId="{9993ABA5-E1C5-40EC-B121-48A70C5A614A}"/>
    <dgm:cxn modelId="{14A57D85-A504-445B-B106-1F4FEEEBB06C}" type="presParOf" srcId="{820D5403-B1E8-4151-989A-5AE337FB63D7}" destId="{1AF16C9B-4328-4E7F-98D3-AF808A762E04}" srcOrd="0" destOrd="0" presId="urn:microsoft.com/office/officeart/2005/8/layout/default"/>
    <dgm:cxn modelId="{E079DD46-D54A-4537-B12B-1174C923E511}" type="presParOf" srcId="{820D5403-B1E8-4151-989A-5AE337FB63D7}" destId="{EF211BAD-2455-420E-B780-99B16B69B684}" srcOrd="1" destOrd="0" presId="urn:microsoft.com/office/officeart/2005/8/layout/default"/>
    <dgm:cxn modelId="{E6D1DBA2-C741-4CD7-A0F2-58F4E8DD805E}" type="presParOf" srcId="{820D5403-B1E8-4151-989A-5AE337FB63D7}" destId="{46DF8E5C-D86B-4CB1-8A5F-96BF01DCDA32}" srcOrd="2" destOrd="0" presId="urn:microsoft.com/office/officeart/2005/8/layout/default"/>
    <dgm:cxn modelId="{F12956A0-B7CF-4C64-AA48-6F5D09F3B707}" type="presParOf" srcId="{820D5403-B1E8-4151-989A-5AE337FB63D7}" destId="{7A09A4A9-041B-4A2B-B6BF-E559BE01783C}" srcOrd="3" destOrd="0" presId="urn:microsoft.com/office/officeart/2005/8/layout/default"/>
    <dgm:cxn modelId="{FE83F054-C4CD-48DF-8EDD-DBAEC829634C}" type="presParOf" srcId="{820D5403-B1E8-4151-989A-5AE337FB63D7}" destId="{383776ED-2F8E-4255-BD7B-38F957079666}" srcOrd="4" destOrd="0" presId="urn:microsoft.com/office/officeart/2005/8/layout/default"/>
    <dgm:cxn modelId="{089557D7-9F74-4D03-8A5C-139124FBBC80}" type="presParOf" srcId="{820D5403-B1E8-4151-989A-5AE337FB63D7}" destId="{AA39F78D-EA3C-44E9-AB24-A7546EEC22A9}" srcOrd="5" destOrd="0" presId="urn:microsoft.com/office/officeart/2005/8/layout/default"/>
    <dgm:cxn modelId="{BAE67584-E9C7-42E8-AB2F-D4C901C5C1F3}" type="presParOf" srcId="{820D5403-B1E8-4151-989A-5AE337FB63D7}" destId="{EFA084A2-AF36-4957-8EE0-296F180ED9C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D9A56-06CF-49DF-B46C-65CE7391693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A49284-B46D-422A-9C39-0A083BB4EF75}">
      <dgm:prSet phldrT="[Текст]" custT="1"/>
      <dgm:spPr/>
      <dgm:t>
        <a:bodyPr/>
        <a:lstStyle/>
        <a:p>
          <a:r>
            <a:rPr lang="ru-RU" sz="5400" dirty="0" smtClean="0"/>
            <a:t>32 человека</a:t>
          </a:r>
          <a:endParaRPr lang="ru-RU" sz="5400" dirty="0"/>
        </a:p>
      </dgm:t>
    </dgm:pt>
    <dgm:pt modelId="{CEEDD906-CDCB-4127-ABCA-8F2097C8812D}" type="parTrans" cxnId="{2FA0FF77-B5CB-4F90-9B55-8FDCDA3425BD}">
      <dgm:prSet/>
      <dgm:spPr/>
      <dgm:t>
        <a:bodyPr/>
        <a:lstStyle/>
        <a:p>
          <a:endParaRPr lang="ru-RU"/>
        </a:p>
      </dgm:t>
    </dgm:pt>
    <dgm:pt modelId="{1C921799-8C66-4DEE-8292-385FABCEF1EA}" type="sibTrans" cxnId="{2FA0FF77-B5CB-4F90-9B55-8FDCDA3425BD}">
      <dgm:prSet/>
      <dgm:spPr/>
      <dgm:t>
        <a:bodyPr/>
        <a:lstStyle/>
        <a:p>
          <a:endParaRPr lang="ru-RU"/>
        </a:p>
      </dgm:t>
    </dgm:pt>
    <dgm:pt modelId="{9A721428-EBCB-4025-997F-1E9F7ABA1897}">
      <dgm:prSet phldrT="[Текст]" custT="1"/>
      <dgm:spPr/>
      <dgm:t>
        <a:bodyPr/>
        <a:lstStyle/>
        <a:p>
          <a:r>
            <a:rPr lang="ru-RU" sz="6000" smtClean="0"/>
            <a:t>60 </a:t>
          </a:r>
          <a:r>
            <a:rPr lang="ru-RU" sz="6000" dirty="0" smtClean="0"/>
            <a:t>человек</a:t>
          </a:r>
          <a:endParaRPr lang="ru-RU" sz="6000" dirty="0"/>
        </a:p>
      </dgm:t>
    </dgm:pt>
    <dgm:pt modelId="{ECE8A727-C81F-4A1F-B606-A91EF0F37FAC}" type="parTrans" cxnId="{B991BFA1-97D5-4C5E-BFAE-B97A26BB8CBD}">
      <dgm:prSet/>
      <dgm:spPr/>
      <dgm:t>
        <a:bodyPr/>
        <a:lstStyle/>
        <a:p>
          <a:endParaRPr lang="ru-RU"/>
        </a:p>
      </dgm:t>
    </dgm:pt>
    <dgm:pt modelId="{B02CFDF8-0CE9-4A19-8B2C-CDD7DDE3A072}" type="sibTrans" cxnId="{B991BFA1-97D5-4C5E-BFAE-B97A26BB8CBD}">
      <dgm:prSet/>
      <dgm:spPr/>
      <dgm:t>
        <a:bodyPr/>
        <a:lstStyle/>
        <a:p>
          <a:endParaRPr lang="ru-RU"/>
        </a:p>
      </dgm:t>
    </dgm:pt>
    <dgm:pt modelId="{B8FC1E5A-C996-474A-99DF-0ECB76E38605}" type="pres">
      <dgm:prSet presAssocID="{9A7D9A56-06CF-49DF-B46C-65CE739169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56C72-ADB1-4F42-B51E-8EDEF3AD8621}" type="pres">
      <dgm:prSet presAssocID="{9A7D9A56-06CF-49DF-B46C-65CE73916938}" presName="ribbon" presStyleLbl="node1" presStyleIdx="0" presStyleCnt="1"/>
      <dgm:spPr>
        <a:solidFill>
          <a:srgbClr val="256569"/>
        </a:solidFill>
      </dgm:spPr>
    </dgm:pt>
    <dgm:pt modelId="{7888DA79-01C1-45EC-A17E-2D54D7B23EFD}" type="pres">
      <dgm:prSet presAssocID="{9A7D9A56-06CF-49DF-B46C-65CE7391693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69C54-3C42-4478-8EF3-19B7BC1B1F73}" type="pres">
      <dgm:prSet presAssocID="{9A7D9A56-06CF-49DF-B46C-65CE7391693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1BFA1-97D5-4C5E-BFAE-B97A26BB8CBD}" srcId="{9A7D9A56-06CF-49DF-B46C-65CE73916938}" destId="{9A721428-EBCB-4025-997F-1E9F7ABA1897}" srcOrd="1" destOrd="0" parTransId="{ECE8A727-C81F-4A1F-B606-A91EF0F37FAC}" sibTransId="{B02CFDF8-0CE9-4A19-8B2C-CDD7DDE3A072}"/>
    <dgm:cxn modelId="{669C1DE2-7F84-4164-8102-775E9C38D82B}" type="presOf" srcId="{D1A49284-B46D-422A-9C39-0A083BB4EF75}" destId="{7888DA79-01C1-45EC-A17E-2D54D7B23EFD}" srcOrd="0" destOrd="0" presId="urn:microsoft.com/office/officeart/2005/8/layout/arrow6"/>
    <dgm:cxn modelId="{2FA0FF77-B5CB-4F90-9B55-8FDCDA3425BD}" srcId="{9A7D9A56-06CF-49DF-B46C-65CE73916938}" destId="{D1A49284-B46D-422A-9C39-0A083BB4EF75}" srcOrd="0" destOrd="0" parTransId="{CEEDD906-CDCB-4127-ABCA-8F2097C8812D}" sibTransId="{1C921799-8C66-4DEE-8292-385FABCEF1EA}"/>
    <dgm:cxn modelId="{AA4D5614-599F-4E70-9DFC-7AFB9FEED354}" type="presOf" srcId="{9A721428-EBCB-4025-997F-1E9F7ABA1897}" destId="{4C869C54-3C42-4478-8EF3-19B7BC1B1F73}" srcOrd="0" destOrd="0" presId="urn:microsoft.com/office/officeart/2005/8/layout/arrow6"/>
    <dgm:cxn modelId="{02A5F0D4-2311-4596-A669-9BE7F7A89DC9}" type="presOf" srcId="{9A7D9A56-06CF-49DF-B46C-65CE73916938}" destId="{B8FC1E5A-C996-474A-99DF-0ECB76E38605}" srcOrd="0" destOrd="0" presId="urn:microsoft.com/office/officeart/2005/8/layout/arrow6"/>
    <dgm:cxn modelId="{A0120FB9-4124-4909-BF4A-A66F7C1DF223}" type="presParOf" srcId="{B8FC1E5A-C996-474A-99DF-0ECB76E38605}" destId="{6A756C72-ADB1-4F42-B51E-8EDEF3AD8621}" srcOrd="0" destOrd="0" presId="urn:microsoft.com/office/officeart/2005/8/layout/arrow6"/>
    <dgm:cxn modelId="{A9D41C40-B67F-4893-AB27-EE041D968D52}" type="presParOf" srcId="{B8FC1E5A-C996-474A-99DF-0ECB76E38605}" destId="{7888DA79-01C1-45EC-A17E-2D54D7B23EFD}" srcOrd="1" destOrd="0" presId="urn:microsoft.com/office/officeart/2005/8/layout/arrow6"/>
    <dgm:cxn modelId="{05B0DFD0-3E87-4C9B-B6CF-8FF77C728EEB}" type="presParOf" srcId="{B8FC1E5A-C996-474A-99DF-0ECB76E38605}" destId="{4C869C54-3C42-4478-8EF3-19B7BC1B1F7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BD786-EC12-4A41-B670-8C38658AE5C1}">
      <dsp:nvSpPr>
        <dsp:cNvPr id="0" name=""/>
        <dsp:cNvSpPr/>
      </dsp:nvSpPr>
      <dsp:spPr>
        <a:xfrm>
          <a:off x="0" y="422266"/>
          <a:ext cx="3518564" cy="2111138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имени С.А. Ленской  - февраль 2019 г.</a:t>
          </a:r>
          <a:endParaRPr lang="ru-RU" sz="2600" kern="1200" dirty="0"/>
        </a:p>
      </dsp:txBody>
      <dsp:txXfrm>
        <a:off x="0" y="422266"/>
        <a:ext cx="3518564" cy="2111138"/>
      </dsp:txXfrm>
    </dsp:sp>
    <dsp:sp modelId="{0CD883FF-22CF-4598-9FE1-235580246DAF}">
      <dsp:nvSpPr>
        <dsp:cNvPr id="0" name=""/>
        <dsp:cNvSpPr/>
      </dsp:nvSpPr>
      <dsp:spPr>
        <a:xfrm>
          <a:off x="3870420" y="422266"/>
          <a:ext cx="3518564" cy="2111138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имени </a:t>
          </a:r>
          <a:b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Д.А. Аллахвердяна </a:t>
          </a:r>
          <a:b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- июнь 2019 г.</a:t>
          </a:r>
          <a:b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endParaRPr lang="ru-RU" sz="2600" kern="1200" dirty="0"/>
        </a:p>
      </dsp:txBody>
      <dsp:txXfrm>
        <a:off x="3870420" y="422266"/>
        <a:ext cx="3518564" cy="2111138"/>
      </dsp:txXfrm>
    </dsp:sp>
    <dsp:sp modelId="{CB4C6A01-F587-45A8-B209-5E06410FEC6C}">
      <dsp:nvSpPr>
        <dsp:cNvPr id="0" name=""/>
        <dsp:cNvSpPr/>
      </dsp:nvSpPr>
      <dsp:spPr>
        <a:xfrm>
          <a:off x="7740840" y="422266"/>
          <a:ext cx="3518564" cy="2111138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основоположникам современной политической науки в России </a:t>
          </a:r>
          <a:b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- июнь 2019 г.</a:t>
          </a:r>
          <a:endParaRPr lang="ru-RU" sz="2600" kern="1200" dirty="0"/>
        </a:p>
      </dsp:txBody>
      <dsp:txXfrm>
        <a:off x="7740840" y="422266"/>
        <a:ext cx="3518564" cy="2111138"/>
      </dsp:txXfrm>
    </dsp:sp>
    <dsp:sp modelId="{EE07D3BF-D2D2-426F-904D-EA5368BC2178}">
      <dsp:nvSpPr>
        <dsp:cNvPr id="0" name=""/>
        <dsp:cNvSpPr/>
      </dsp:nvSpPr>
      <dsp:spPr>
        <a:xfrm>
          <a:off x="1493823" y="2885261"/>
          <a:ext cx="4023724" cy="2111138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имени Л.И. Рейтмана</a:t>
          </a:r>
          <a:b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- сентябрь 2019 г.</a:t>
          </a:r>
          <a:endParaRPr lang="ru-RU" sz="2600" kern="1200" dirty="0"/>
        </a:p>
      </dsp:txBody>
      <dsp:txXfrm>
        <a:off x="1493823" y="2885261"/>
        <a:ext cx="4023724" cy="2111138"/>
      </dsp:txXfrm>
    </dsp:sp>
    <dsp:sp modelId="{332FA52C-38B2-4390-B88E-B05902BA5454}">
      <dsp:nvSpPr>
        <dsp:cNvPr id="0" name=""/>
        <dsp:cNvSpPr/>
      </dsp:nvSpPr>
      <dsp:spPr>
        <a:xfrm>
          <a:off x="5869404" y="2885261"/>
          <a:ext cx="3896176" cy="2111138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имени Ф.В. Коньшина - октябрь 2019  г.</a:t>
          </a:r>
          <a:endParaRPr lang="ru-RU" sz="2600" kern="1200" dirty="0"/>
        </a:p>
      </dsp:txBody>
      <dsp:txXfrm>
        <a:off x="5869404" y="2885261"/>
        <a:ext cx="3896176" cy="2111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C98FE-8B0A-49B4-A83E-C5B6F94E9933}">
      <dsp:nvSpPr>
        <dsp:cNvPr id="0" name=""/>
        <dsp:cNvSpPr/>
      </dsp:nvSpPr>
      <dsp:spPr>
        <a:xfrm>
          <a:off x="1185" y="1322736"/>
          <a:ext cx="4621990" cy="2773194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именной стипендии ректора                 Финансового университета                                                             М.А. Эскиндарова – </a:t>
          </a:r>
          <a:br>
            <a:rPr lang="ru-RU" sz="23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2300" b="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студенту 2 курса Международного финансового факультета </a:t>
          </a:r>
          <a:br>
            <a:rPr lang="ru-RU" sz="2300" b="0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23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Нгуен К.В.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1185" y="1322736"/>
        <a:ext cx="4621990" cy="2773194"/>
      </dsp:txXfrm>
    </dsp:sp>
    <dsp:sp modelId="{EC6FE2AD-12C4-46C8-A9C0-9098B7E557D7}">
      <dsp:nvSpPr>
        <dsp:cNvPr id="0" name=""/>
        <dsp:cNvSpPr/>
      </dsp:nvSpPr>
      <dsp:spPr>
        <a:xfrm>
          <a:off x="5085375" y="1322736"/>
          <a:ext cx="4621990" cy="2773194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именной стипендии Ученого - Заслуженного деятеля науки                   Российской Федерации,                    профессора Г.Г. Силласте – </a:t>
          </a:r>
          <a:br>
            <a:rPr lang="ru-RU" sz="23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</a:br>
          <a:r>
            <a:rPr lang="ru-RU" sz="2300" b="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студенту 3 курса Факультета социологии и политологии</a:t>
          </a:r>
          <a:r>
            <a:rPr lang="ru-RU" sz="23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 Владимирову И.А.</a:t>
          </a:r>
          <a:endParaRPr lang="ru-RU" sz="2300" b="1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5085375" y="1322736"/>
        <a:ext cx="4621990" cy="2773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16C9B-4328-4E7F-98D3-AF808A762E04}">
      <dsp:nvSpPr>
        <dsp:cNvPr id="0" name=""/>
        <dsp:cNvSpPr/>
      </dsp:nvSpPr>
      <dsp:spPr>
        <a:xfrm>
          <a:off x="1013" y="138879"/>
          <a:ext cx="3954545" cy="2372727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Московским техническим университетом связи </a:t>
          </a:r>
          <a:br>
            <a:rPr lang="ru-RU" sz="2500" b="1" kern="1200" dirty="0" smtClean="0"/>
          </a:br>
          <a:r>
            <a:rPr lang="ru-RU" sz="2500" b="1" kern="1200" dirty="0" smtClean="0"/>
            <a:t>и информатики</a:t>
          </a:r>
          <a:endParaRPr lang="ru-RU" sz="2500" b="1" kern="1200" dirty="0"/>
        </a:p>
      </dsp:txBody>
      <dsp:txXfrm>
        <a:off x="1013" y="138879"/>
        <a:ext cx="3954545" cy="2372727"/>
      </dsp:txXfrm>
    </dsp:sp>
    <dsp:sp modelId="{46DF8E5C-D86B-4CB1-8A5F-96BF01DCDA32}">
      <dsp:nvSpPr>
        <dsp:cNvPr id="0" name=""/>
        <dsp:cNvSpPr/>
      </dsp:nvSpPr>
      <dsp:spPr>
        <a:xfrm>
          <a:off x="4351013" y="138879"/>
          <a:ext cx="3954545" cy="2372727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Акционерным обществом «Санкт-Петербургская Международная Товарно-сырьевая Биржа»</a:t>
          </a:r>
          <a:endParaRPr lang="ru-RU" sz="2500" b="1" kern="1200" dirty="0"/>
        </a:p>
      </dsp:txBody>
      <dsp:txXfrm>
        <a:off x="4351013" y="138879"/>
        <a:ext cx="3954545" cy="2372727"/>
      </dsp:txXfrm>
    </dsp:sp>
    <dsp:sp modelId="{383776ED-2F8E-4255-BD7B-38F957079666}">
      <dsp:nvSpPr>
        <dsp:cNvPr id="0" name=""/>
        <dsp:cNvSpPr/>
      </dsp:nvSpPr>
      <dsp:spPr>
        <a:xfrm>
          <a:off x="1013" y="2907060"/>
          <a:ext cx="3954545" cy="2372727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Общероссийской общественной организацией «Российский союз спасателей»</a:t>
          </a:r>
          <a:endParaRPr lang="ru-RU" sz="2500" b="1" kern="1200" dirty="0"/>
        </a:p>
      </dsp:txBody>
      <dsp:txXfrm>
        <a:off x="1013" y="2907060"/>
        <a:ext cx="3954545" cy="2372727"/>
      </dsp:txXfrm>
    </dsp:sp>
    <dsp:sp modelId="{EFA084A2-AF36-4957-8EE0-296F180ED9CE}">
      <dsp:nvSpPr>
        <dsp:cNvPr id="0" name=""/>
        <dsp:cNvSpPr/>
      </dsp:nvSpPr>
      <dsp:spPr>
        <a:xfrm>
          <a:off x="4351013" y="2907060"/>
          <a:ext cx="3954545" cy="2372727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Академией ГПС МЧС России</a:t>
          </a:r>
          <a:endParaRPr lang="ru-RU" sz="2500" b="1" kern="1200" dirty="0"/>
        </a:p>
      </dsp:txBody>
      <dsp:txXfrm>
        <a:off x="4351013" y="2907060"/>
        <a:ext cx="3954545" cy="2372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56C72-ADB1-4F42-B51E-8EDEF3AD8621}">
      <dsp:nvSpPr>
        <dsp:cNvPr id="0" name=""/>
        <dsp:cNvSpPr/>
      </dsp:nvSpPr>
      <dsp:spPr>
        <a:xfrm>
          <a:off x="0" y="501438"/>
          <a:ext cx="11039475" cy="4415790"/>
        </a:xfrm>
        <a:prstGeom prst="leftRightRibbon">
          <a:avLst/>
        </a:prstGeom>
        <a:solidFill>
          <a:srgbClr val="2565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8DA79-01C1-45EC-A17E-2D54D7B23EFD}">
      <dsp:nvSpPr>
        <dsp:cNvPr id="0" name=""/>
        <dsp:cNvSpPr/>
      </dsp:nvSpPr>
      <dsp:spPr>
        <a:xfrm>
          <a:off x="1324737" y="1274201"/>
          <a:ext cx="3643026" cy="2163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32 человека</a:t>
          </a:r>
          <a:endParaRPr lang="ru-RU" sz="5400" kern="1200" dirty="0"/>
        </a:p>
      </dsp:txBody>
      <dsp:txXfrm>
        <a:off x="1324737" y="1274201"/>
        <a:ext cx="3643026" cy="2163737"/>
      </dsp:txXfrm>
    </dsp:sp>
    <dsp:sp modelId="{4C869C54-3C42-4478-8EF3-19B7BC1B1F73}">
      <dsp:nvSpPr>
        <dsp:cNvPr id="0" name=""/>
        <dsp:cNvSpPr/>
      </dsp:nvSpPr>
      <dsp:spPr>
        <a:xfrm>
          <a:off x="5519737" y="1980728"/>
          <a:ext cx="4305395" cy="2163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3360" rIns="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smtClean="0"/>
            <a:t>60 </a:t>
          </a:r>
          <a:r>
            <a:rPr lang="ru-RU" sz="6000" kern="1200" dirty="0" smtClean="0"/>
            <a:t>человек</a:t>
          </a:r>
          <a:endParaRPr lang="ru-RU" sz="6000" kern="1200" dirty="0"/>
        </a:p>
      </dsp:txBody>
      <dsp:txXfrm>
        <a:off x="5519737" y="1980728"/>
        <a:ext cx="4305395" cy="216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0.21766</cdr:x>
      <cdr:y>0.84818</cdr:y>
    </cdr:from>
    <cdr:to>
      <cdr:x>0.31695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4565" y="51084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625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2"/>
            <a:ext cx="4302625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B483-AC17-4EAD-BE23-5DE855ECF180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46"/>
            <a:ext cx="4302625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646"/>
            <a:ext cx="4302625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868A9-55D2-4326-B4E1-5E339F923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02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70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39" y="2"/>
            <a:ext cx="430170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4B58-B305-4507-8E0D-A04947F599D1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71840"/>
            <a:ext cx="794099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170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39" y="6456363"/>
            <a:ext cx="430170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ED310-ABA0-44A0-9C27-B9074B5E4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70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8B86-6B6E-4F1C-9936-56830E603456}" type="datetime1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8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412-BA9D-4397-BB62-8D16DB852644}" type="datetime1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7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FC01-A73D-4F20-8B7B-203A38F92F6B}" type="datetime1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1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7A4A-241F-4086-965B-55B16C840BEE}" type="datetime1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7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E3E-1861-4CFA-91BF-9637EC6C73FE}" type="datetime1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7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607E-D9B1-4F97-804A-A028326260D2}" type="datetime1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3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12CB-AD97-476A-B761-5BA976270C51}" type="datetime1">
              <a:rPr lang="ru-RU" smtClean="0"/>
              <a:t>30.08.2019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4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2252-C564-4477-BDE3-232FC1AADE05}" type="datetime1">
              <a:rPr lang="ru-RU" smtClean="0"/>
              <a:t>30.08.2019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2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FD1A-D0A6-418B-87FE-D509E5B8BCDF}" type="datetime1">
              <a:rPr lang="ru-RU" smtClean="0"/>
              <a:t>30.08.2019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5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581D-A7E4-450A-82EC-EDABF44CCC50}" type="datetime1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8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4E88-4AFD-4AF2-9F73-5D68EDDF0B21}" type="datetime1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1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8ADF-8CBF-47B9-A21F-C1D877BEB469}" type="datetime1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6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496147" y="295653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806" y="1652677"/>
            <a:ext cx="93523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Отчет о работе 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Ученого совета 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Финансового университета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за 2018/2019 учебный год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20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1523686" y="4491062"/>
            <a:ext cx="7703322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19806" y="4654819"/>
            <a:ext cx="599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В.В. Звягинцева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5163" y="358029"/>
            <a:ext cx="790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ОРГАНИЗАЦИОННЫЕ ВОПРОСЫ 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26" y="1268664"/>
            <a:ext cx="118643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Ученым советом были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рассмотрены:</a:t>
            </a:r>
          </a:p>
          <a:p>
            <a:pPr algn="ctr">
              <a:spcAft>
                <a:spcPts val="600"/>
              </a:spcAft>
            </a:pPr>
            <a:endParaRPr lang="ru-RU" sz="16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Отчет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</a:rPr>
              <a:t>о результатах деятельности Финансового университета за 2018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год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Отчет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</a:rPr>
              <a:t>об исполнении Плана финансово-хозяйственной деятельности Финансового университета за 2018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год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</a:rPr>
              <a:t>План финансово-хозяйственной деятельности Финансового университета на 2019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год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План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</a:rPr>
              <a:t>изданий Финуниверситета на 2019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год</a:t>
            </a:r>
          </a:p>
          <a:p>
            <a:pPr algn="just">
              <a:spcAft>
                <a:spcPts val="600"/>
              </a:spcAft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</a:rPr>
              <a:t>др.</a:t>
            </a:r>
            <a:endParaRPr lang="ru-RU" sz="2800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10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2357" y="358029"/>
            <a:ext cx="790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ЛОКАЛЬНЫЕ АКТЫ ФИНУНИВЕРСИТЕТА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357" y="758139"/>
            <a:ext cx="118266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Ученым советом были одобрены и приняты: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Положение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о Махачкалинском финансово-экономическом колледже – филиале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  <a:endParaRPr lang="ru-RU" sz="200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Положение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о Пермском финансово-экономическом колледже – филиале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  <a:endParaRPr lang="ru-RU" sz="200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Регламент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проведения в Финансовом университете конкурса на замещение должностей педагогических работников, относящихся к профессорско-преподавательскому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составу</a:t>
            </a:r>
            <a:endParaRPr lang="ru-RU" sz="200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Кодекс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этики Финансового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изменения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в Положение об Ученом совете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Факультета</a:t>
            </a:r>
            <a:endParaRPr lang="ru-RU" sz="200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изменения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в Положение об Ученом совете филиала Финансового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изменения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в Порядок предоставления скидок по оплате обучения студентам и аспирантам, обучающимся по договорам об оказании платных образовательных услуг, заключаемым при приеме на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обучение</a:t>
            </a:r>
            <a:endParaRPr lang="ru-RU" sz="200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66700" algn="just">
              <a:spcAft>
                <a:spcPts val="600"/>
              </a:spcAft>
            </a:pP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 др.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99185" y="358029"/>
            <a:ext cx="668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КОНКУРС НА ЗАМЕЩЕНИЕ ДОЛЖНОСТЕЙ ППС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699" y="1779831"/>
            <a:ext cx="114643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представлению Комиссии по конкурсу </a:t>
            </a:r>
            <a:b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замещение должностей педагогических работников было рассмотрено </a:t>
            </a:r>
            <a:r>
              <a:rPr lang="ru-RU" sz="4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109</a:t>
            </a:r>
            <a: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кандидатур и избрано на должность профессора</a:t>
            </a:r>
            <a:b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sz="4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104</a:t>
            </a:r>
            <a: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4000" dirty="0">
                <a:solidFill>
                  <a:srgbClr val="256569"/>
                </a:solidFill>
                <a:latin typeface="Book Antiqua" panose="02040602050305030304" pitchFamily="18" charset="0"/>
              </a:rPr>
              <a:t>человека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99185" y="358029"/>
            <a:ext cx="668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КОНКУРС НА ЗАМЕЩЕНИЕ ДОЛЖНОСТЕЙ ППС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35921030"/>
              </p:ext>
            </p:extLst>
          </p:nvPr>
        </p:nvGraphicFramePr>
        <p:xfrm>
          <a:off x="2144143" y="824961"/>
          <a:ext cx="9209657" cy="60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4679" y="6217850"/>
            <a:ext cx="1059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ретенденты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40014" y="358029"/>
            <a:ext cx="383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ВЫБОРЫ НА ДОЛЖНОСТИ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206" y="1190535"/>
            <a:ext cx="10913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представлению структурных подразделений избраны на должность: 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890" y="2419702"/>
            <a:ext cx="11406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заведующего кафедрой – 24 человека</a:t>
            </a: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(включая филиалы – 17 человек)</a:t>
            </a:r>
          </a:p>
          <a:p>
            <a:pPr algn="ctr"/>
            <a:endParaRPr lang="ru-RU" sz="36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декана факультета </a:t>
            </a:r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- 9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человек</a:t>
            </a: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(</a:t>
            </a:r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включая филиалы – 2 человека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)</a:t>
            </a: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endParaRPr lang="ru-RU" sz="36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директора института – 2 человека </a:t>
            </a: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84405" y="358029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ПРИСВОЕНИЕ УЧЕНЫХ ЗВАНИЙ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22" y="4608381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125" y="-107030"/>
            <a:ext cx="12007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представлению </a:t>
            </a: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Комиссии</a:t>
            </a:r>
          </a:p>
          <a:p>
            <a:pPr algn="ctr"/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по вопросам присвоения ученых </a:t>
            </a: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званий </a:t>
            </a:r>
          </a:p>
          <a:p>
            <a:pPr algn="ctr"/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были приняты положительные решения</a:t>
            </a:r>
          </a:p>
          <a:p>
            <a:pPr algn="ctr"/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по присвоению ученых званий профессора и доцента</a:t>
            </a:r>
            <a:endParaRPr lang="ru-RU" sz="28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6110" y="1086500"/>
            <a:ext cx="1847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endParaRPr lang="ru-RU" sz="48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endParaRPr lang="ru-RU" sz="48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519497334"/>
              </p:ext>
            </p:extLst>
          </p:nvPr>
        </p:nvGraphicFramePr>
        <p:xfrm>
          <a:off x="2116267" y="2819400"/>
          <a:ext cx="8389808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57550" y="6202461"/>
            <a:ext cx="664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Доцент</a:t>
            </a:r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98475" y="373418"/>
            <a:ext cx="5181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ПРЕДСТАВЛЕНИЕ К НАГРАЖДЕНИЮ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899" y="1186131"/>
            <a:ext cx="114258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представлению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Комиссии </a:t>
            </a: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награждению работников Финансового университета </a:t>
            </a:r>
          </a:p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были приняты положительные решения </a:t>
            </a:r>
          </a:p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представлению к награждению </a:t>
            </a:r>
            <a:b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государственными, президентскими, правительственными и ведомственными наградами</a:t>
            </a:r>
          </a:p>
          <a:p>
            <a:pPr algn="ctr"/>
            <a:endParaRPr lang="ru-RU" sz="32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88 человек</a:t>
            </a:r>
            <a:endParaRPr lang="ru-RU" sz="6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449" y="819669"/>
            <a:ext cx="1175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представлению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факультетов</a:t>
            </a:r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 и структурных подразделений</a:t>
            </a:r>
            <a:r>
              <a:rPr lang="ru-RU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было выдвинуто на соискание стипендий 64</a:t>
            </a:r>
            <a:r>
              <a:rPr lang="ru-RU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обучающихся </a:t>
            </a:r>
            <a:endParaRPr lang="ru-RU" sz="44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49" y="2579906"/>
            <a:ext cx="116768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В результате</a:t>
            </a:r>
            <a:r>
              <a:rPr lang="ru-RU" sz="3200" dirty="0">
                <a:solidFill>
                  <a:srgbClr val="256569"/>
                </a:solidFill>
                <a:latin typeface="Book Antiqua" panose="02040602050305030304" pitchFamily="18" charset="0"/>
              </a:rPr>
              <a:t>, победителями конкурса стали</a:t>
            </a:r>
            <a:r>
              <a:rPr lang="ru-RU" sz="3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:</a:t>
            </a:r>
          </a:p>
          <a:p>
            <a:pPr algn="just"/>
            <a:r>
              <a:rPr lang="ru-RU" sz="3000" b="1" u="sng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8 студентов и 2 аспиранта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получение стипендии Президента  </a:t>
            </a:r>
            <a:r>
              <a:rPr lang="ru-RU" sz="3000" dirty="0">
                <a:solidFill>
                  <a:srgbClr val="256569"/>
                </a:solidFill>
                <a:latin typeface="Book Antiqua" panose="02040602050305030304" pitchFamily="18" charset="0"/>
              </a:rPr>
              <a:t>Российской </a:t>
            </a:r>
            <a:r>
              <a:rPr lang="ru-RU" sz="3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Федерации для обучения за рубежом</a:t>
            </a:r>
          </a:p>
          <a:p>
            <a:pPr algn="just"/>
            <a:r>
              <a:rPr lang="ru-RU" sz="3000" b="1" u="sng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44 студента и 4 аспиранта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</a:t>
            </a:r>
            <a:r>
              <a:rPr lang="ru-RU" sz="3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получение стипендий Президента Российской Федерации и Правительства Российской Федерации</a:t>
            </a:r>
          </a:p>
          <a:p>
            <a:pPr algn="just"/>
            <a:r>
              <a:rPr lang="ru-RU" sz="3000" b="1" u="sng" dirty="0">
                <a:solidFill>
                  <a:srgbClr val="256569"/>
                </a:solidFill>
                <a:latin typeface="Book Antiqua" panose="02040602050305030304" pitchFamily="18" charset="0"/>
              </a:rPr>
              <a:t>6</a:t>
            </a:r>
            <a:r>
              <a:rPr lang="ru-RU" sz="3000" b="1" u="sng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человек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из числа обучающихся по программам среднего профессионального образования на получение стипендии Правительства Российской Федерации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3067" y="350276"/>
            <a:ext cx="560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СОИСКАНИЕ СТИПЕНДИЙ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3" y="984963"/>
            <a:ext cx="11443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представлению факультетов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было выдвинуто на соискание персональных стипендий </a:t>
            </a: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10</a:t>
            </a:r>
            <a:r>
              <a:rPr lang="ru-RU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обучающихся </a:t>
            </a:r>
            <a:endParaRPr lang="ru-RU" sz="36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" y="2803516"/>
            <a:ext cx="12525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 студентов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</a:t>
            </a:r>
            <a:r>
              <a:rPr lang="ru-RU" sz="31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получение стипендии имени Е.Т. Гайдара</a:t>
            </a:r>
          </a:p>
          <a:p>
            <a:r>
              <a:rPr lang="ru-RU" sz="3200" b="1" u="sng" dirty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 u="sng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студент </a:t>
            </a:r>
            <a:r>
              <a:rPr lang="ru-RU" sz="31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получение стипендии имени А.А. Собчака</a:t>
            </a:r>
          </a:p>
          <a:p>
            <a:r>
              <a:rPr lang="ru-RU" sz="3200" b="1" u="sng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студент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</a:t>
            </a:r>
            <a:r>
              <a:rPr lang="ru-RU" sz="31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получение стипендии имени В.А. Туманова</a:t>
            </a:r>
          </a:p>
          <a:p>
            <a:r>
              <a:rPr lang="ru-RU" sz="3200" b="1" u="sng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студент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1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</a:t>
            </a:r>
            <a:r>
              <a:rPr lang="ru-RU" sz="31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получение стипендии </a:t>
            </a:r>
            <a:r>
              <a:rPr lang="ru-RU" sz="31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имени </a:t>
            </a:r>
            <a:r>
              <a:rPr lang="ru-RU" sz="305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А.И. Солженицына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1501" y="358029"/>
            <a:ext cx="560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СОИСКАНИЕ СТИПЕНДИЙ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18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529" y="1001449"/>
            <a:ext cx="11443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Были вручены сертификаты: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2239" y="358029"/>
            <a:ext cx="560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СОИСКАНИЕ СТИПЕНДИЙ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88151948"/>
              </p:ext>
            </p:extLst>
          </p:nvPr>
        </p:nvGraphicFramePr>
        <p:xfrm>
          <a:off x="1645249" y="835175"/>
          <a:ext cx="97085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TextBox 5"/>
          <p:cNvSpPr txBox="1"/>
          <p:nvPr/>
        </p:nvSpPr>
        <p:spPr>
          <a:xfrm>
            <a:off x="4032984" y="373418"/>
            <a:ext cx="3859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СОСТАВ УЧЕНОГО СОВЕТА 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09" y="1209623"/>
            <a:ext cx="1143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Ученый совет состоит из </a:t>
            </a:r>
            <a:r>
              <a:rPr lang="ru-RU" sz="4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103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членов совета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0931" y="2647417"/>
            <a:ext cx="1834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256569"/>
                </a:solidFill>
                <a:latin typeface="Book Antiqua" panose="02040602050305030304" pitchFamily="18" charset="0"/>
              </a:rPr>
              <a:t>86 %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5843" y="2369336"/>
            <a:ext cx="7315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256569"/>
                </a:solidFill>
                <a:latin typeface="Book Antiqua" panose="02040602050305030304" pitchFamily="18" charset="0"/>
              </a:rPr>
              <a:t>и</a:t>
            </a:r>
            <a: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меют ученые степени доктора или кандидата наук</a:t>
            </a:r>
            <a:endParaRPr lang="ru-RU" sz="40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037" y="4915125"/>
            <a:ext cx="118992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	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Состав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Ученого совета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утвержден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на Конференции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объявлен приказом ректора Финансового университета от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28.10.2016 № 2084/о,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в редакции приказов от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09.03.2017 №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0415/о, от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31.03.2017 №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0668/о,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 26.05.2017 №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1097/о, от 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07.06.2017 № 1219/о, от 28.08.2017 № 1488/о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,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02.10.2017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№ 1678/о, от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19.03.2018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№ 0581/о,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от 31.05.2018 №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1218/о,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от 19.06.2018 №1345/о,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18.07.2018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№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1494/о, от 13.09.2018 № 1689/о;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03.10.2018 № 1826/о; от 31.10.2018 № 2038/о; от 29.11.2018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№ 2282/о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; от 04.02.2019 № 0230/о; от 25.02.2019 </a:t>
            </a: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№ </a:t>
            </a:r>
            <a:r>
              <a:rPr lang="ru-RU" dirty="0">
                <a:solidFill>
                  <a:srgbClr val="256569"/>
                </a:solidFill>
                <a:latin typeface="Book Antiqua" panose="02040602050305030304" pitchFamily="18" charset="0"/>
              </a:rPr>
              <a:t>0437/о; от 06.03.2019 № 0496/о; от 22.05.2019 № 1247/о; от 10.06.2019 № 1381/о; 08.07.2019 № 1563/о.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98" y="132609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97890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7806" y="358029"/>
            <a:ext cx="699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ПРОЧИЕ ВОПРОСЫ РАБОТЫ ФИНУНИВЕРСИТЕТА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193" y="998311"/>
            <a:ext cx="112867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подготовке к 100-летнему юбилею Финансового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университета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основных аспектах и этапах подготовки к государственной аккредитации 2020 года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результатах участия Финансового университета в российских рейтингах ВУЗов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итогах работы приемной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комиссии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стратегических направлениях цифровой трансформации деятельности Финансового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университета</a:t>
            </a:r>
            <a:endParaRPr lang="ru-RU" sz="2800" dirty="0">
              <a:solidFill>
                <a:srgbClr val="256569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международном сотрудничестве Финансового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университета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результатах работы по адаптации и вовлечению иностранных обучающихся в университетскую среду за 2018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год</a:t>
            </a:r>
            <a:endParaRPr lang="ru-RU" sz="2800" dirty="0">
              <a:solidFill>
                <a:srgbClr val="256569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20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97890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6432" y="347038"/>
            <a:ext cx="699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ПРОЧИЕ ВОПРОСЫ РАБОТЫ ФИНУНИВЕРСИТЕТА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073" y="1495187"/>
            <a:ext cx="1178726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итогах деятельности институтов и школ дополнительного профессионального образования в 2018 году и задачах на 2019 год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преобразовании научных школ Финансового университета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результатах работы Научного студенческого общества и Совета молодых ученых Финуниверситета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работе Экспертной комиссии по оценке и постановке на баланс результатов интеллектуальной деятельности Финансового университета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97890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9179" y="358029"/>
            <a:ext cx="699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ПРОЧИЕ ВОПРОСЫ РАБОТЫ ФИНУНИВЕРСИТЕТА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227" y="996831"/>
            <a:ext cx="1180573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программе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развития Факультета экономики и финансов топливно-энергетического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комплекса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программе развития Факультета анализа рисков и экономической безопасности имени профессора В.К. </a:t>
            </a:r>
            <a:r>
              <a:rPr lang="ru-RU" sz="2800" dirty="0" err="1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Сенчагова</a:t>
            </a:r>
            <a:endParaRPr lang="ru-RU" sz="2800" dirty="0">
              <a:solidFill>
                <a:srgbClr val="256569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программе развития Факультета логистики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программе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развития кафедры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«Государственное и муниципальное управление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»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программе развития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кафедры «Государственный финансовый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контроль»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256569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основных направлениях повышения эффективности развития Калужского филиала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Финуниверситета</a:t>
            </a:r>
            <a:endParaRPr lang="ru-RU" sz="2800" dirty="0">
              <a:solidFill>
                <a:srgbClr val="256569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66700" algn="just">
              <a:spcBef>
                <a:spcPts val="600"/>
              </a:spcBef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 др.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97890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80226" y="396231"/>
            <a:ext cx="736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ПОДПИСАНЫ СОГЛАШЕНИЯ О СОТРУДНИЧЕСТВЕ С: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8843225"/>
              </p:ext>
            </p:extLst>
          </p:nvPr>
        </p:nvGraphicFramePr>
        <p:xfrm>
          <a:off x="2390182" y="1176867"/>
          <a:ext cx="83065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23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2" y="280993"/>
            <a:ext cx="826522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96046" y="358029"/>
            <a:ext cx="487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ПЛАН РАБОТЫ УЧЕНОГО СОВЕТА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146" y="1229766"/>
            <a:ext cx="1163506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В 2019/2020 учебном году </a:t>
            </a: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редполагается рассмотреть</a:t>
            </a:r>
            <a:b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6</a:t>
            </a:r>
            <a:r>
              <a:rPr lang="en-US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9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вопросов, в том числе:</a:t>
            </a:r>
          </a:p>
          <a:p>
            <a:pPr marL="285750" indent="-285750" algn="ctr">
              <a:buClr>
                <a:srgbClr val="256569"/>
              </a:buClr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13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вопросов, затрагивающих развитие Финансового университета в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целом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2</a:t>
            </a:r>
            <a:r>
              <a:rPr lang="en-US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0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вопросов, связанных с организацией учебного процесса и методической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работой</a:t>
            </a:r>
            <a:endParaRPr lang="en-US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11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вопросов,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связанных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 научно-исследовательской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работой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5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вопросов, затрагивающих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социальное развитие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вуза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20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иных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вопросов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работы Финансового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ts val="1200"/>
              </a:spcBef>
            </a:pPr>
            <a:endParaRPr lang="ru-RU" sz="11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24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2" y="280993"/>
            <a:ext cx="826522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09857" y="358029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ПЛАН РАБОТЫ УЧЕНОГО СОВЕТА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6325" y="835176"/>
            <a:ext cx="8566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Даты заседаний на 2019/2020 учебный год: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512951"/>
              </p:ext>
            </p:extLst>
          </p:nvPr>
        </p:nvGraphicFramePr>
        <p:xfrm>
          <a:off x="513806" y="1692275"/>
          <a:ext cx="1167671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5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24 сентября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29 октября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12 ноября (конкурс, выборы)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ноября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17 декабря</a:t>
                      </a:r>
                    </a:p>
                    <a:p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21 января</a:t>
                      </a:r>
                      <a:endParaRPr lang="ru-RU" sz="3600" b="0" baseline="0" dirty="0">
                        <a:solidFill>
                          <a:srgbClr val="256569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25 февраля</a:t>
                      </a:r>
                      <a:endParaRPr lang="ru-RU" sz="3600" b="0" baseline="0" dirty="0" smtClean="0">
                        <a:solidFill>
                          <a:srgbClr val="256569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31 марта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21 апреля</a:t>
                      </a:r>
                    </a:p>
                    <a:p>
                      <a:r>
                        <a:rPr lang="ru-RU" sz="3600" b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 26</a:t>
                      </a:r>
                      <a:r>
                        <a:rPr lang="ru-RU" sz="3600" b="0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мая</a:t>
                      </a:r>
                    </a:p>
                    <a:p>
                      <a:pPr marL="266700" indent="-266700"/>
                      <a:r>
                        <a:rPr lang="ru-RU" sz="3600" b="0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 </a:t>
                      </a:r>
                      <a:r>
                        <a:rPr lang="ru-RU" sz="5400" b="1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16 июня (конкурс, выборы)</a:t>
                      </a:r>
                    </a:p>
                    <a:p>
                      <a:r>
                        <a:rPr lang="ru-RU" sz="3600" b="0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 </a:t>
                      </a:r>
                      <a:r>
                        <a:rPr lang="ru-RU" sz="3600" b="1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26 июня (расширенное)</a:t>
                      </a:r>
                    </a:p>
                    <a:p>
                      <a:r>
                        <a:rPr lang="ru-RU" sz="3600" b="1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 28 августа (расширенное)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91440" y="280993"/>
            <a:ext cx="826522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276" y="373418"/>
            <a:ext cx="830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ПРЕДПОЛАГАЕМОЕ КОЛИЧЕСТВО ПРЕТЕНДЕНТОВ ПО КОНКУРСУ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51912608"/>
              </p:ext>
            </p:extLst>
          </p:nvPr>
        </p:nvGraphicFramePr>
        <p:xfrm>
          <a:off x="314325" y="1521883"/>
          <a:ext cx="110394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06576" y="1840498"/>
            <a:ext cx="329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</a:t>
            </a:r>
            <a:endParaRPr lang="ru-RU" sz="4000" b="1" dirty="0">
              <a:solidFill>
                <a:srgbClr val="2565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6987" y="2139233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ИЮНЯ</a:t>
            </a:r>
            <a:endParaRPr lang="ru-RU" sz="4000" b="1" dirty="0">
              <a:solidFill>
                <a:srgbClr val="2565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496147" y="295653"/>
            <a:ext cx="4324403" cy="1502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3682" y="2739578"/>
            <a:ext cx="9464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21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6147" y="3784233"/>
            <a:ext cx="7374722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168938" y="373418"/>
            <a:ext cx="786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ОБЩИЕ СВЕДЕНИЯ О РАБОТЕ ЗА ПРОШЕДШИЙ ПЕРИОД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237" y="1468242"/>
            <a:ext cx="108793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4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За прошедший 2018/2019 учебный год: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Проведено </a:t>
            </a:r>
            <a:r>
              <a:rPr lang="ru-RU" sz="34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14</a:t>
            </a: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заседаний, на каждом из которых присутствовало более 2/3 членов Ученого совета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Проведено </a:t>
            </a:r>
            <a:r>
              <a:rPr lang="ru-RU" sz="3400" b="1" dirty="0">
                <a:solidFill>
                  <a:srgbClr val="256569"/>
                </a:solidFill>
                <a:latin typeface="Book Antiqua" panose="02040602050305030304" pitchFamily="18" charset="0"/>
              </a:rPr>
              <a:t>3</a:t>
            </a: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расширенных заседания </a:t>
            </a:r>
            <a:r>
              <a:rPr lang="ru-RU" sz="3400" dirty="0">
                <a:solidFill>
                  <a:srgbClr val="256569"/>
                </a:solidFill>
                <a:latin typeface="Book Antiqua" panose="02040602050305030304" pitchFamily="18" charset="0"/>
              </a:rPr>
              <a:t/>
            </a:r>
            <a:br>
              <a:rPr lang="ru-RU" sz="3400" dirty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 приглашением всех НПР Финансового университета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Рассмотрено более </a:t>
            </a:r>
            <a:r>
              <a:rPr lang="ru-RU" sz="34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98</a:t>
            </a: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вопросов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3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8" r="-80"/>
          <a:stretch/>
        </p:blipFill>
        <p:spPr>
          <a:xfrm rot="21364739">
            <a:off x="388367" y="769678"/>
            <a:ext cx="5854088" cy="3375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168938" y="373418"/>
            <a:ext cx="694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ТОРЖЕСТВЕННОЕ ЗАСЕДАНИЕ УЧЕНОГО СОВЕТА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322" y="4608381"/>
            <a:ext cx="2145978" cy="2249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424">
            <a:off x="6794526" y="801519"/>
            <a:ext cx="4915259" cy="3281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10">
            <a:off x="4221191" y="3377875"/>
            <a:ext cx="4786784" cy="3195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2" y="3853550"/>
            <a:ext cx="3915260" cy="2613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74423" y="358029"/>
            <a:ext cx="293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mtClean="0">
                <a:solidFill>
                  <a:schemeClr val="bg1"/>
                </a:solidFill>
                <a:latin typeface="Book Antiqua" panose="02040602050305030304" pitchFamily="18" charset="0"/>
              </a:rPr>
              <a:t>НАУЧНЫЙ ДОКЛАД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606" y="1016334"/>
            <a:ext cx="5847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</a:rPr>
              <a:t>П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редседателя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</a:rPr>
              <a:t>Совета Союза нефтегазопромышленников России, председателя Высшего горного совета, вице-президента Академии горных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наук </a:t>
            </a:r>
            <a:r>
              <a:rPr lang="ru-RU" sz="2800" b="1" dirty="0" err="1" smtClean="0">
                <a:solidFill>
                  <a:srgbClr val="256569"/>
                </a:solidFill>
                <a:latin typeface="Book Antiqua" panose="02040602050305030304" pitchFamily="18" charset="0"/>
              </a:rPr>
              <a:t>Шафраника</a:t>
            </a: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Ю.К. </a:t>
            </a: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/>
            </a:r>
            <a:b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</a:rPr>
              <a:t>тему: «Развитие топливно-энергетического комплекса в Российской Федерации: внешние вызовы, внутренние задачи, кадровое обеспечение»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981689"/>
            <a:ext cx="4715969" cy="529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76612" y="358029"/>
            <a:ext cx="511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ОТКРЫТИЕ ИМЕННЫХ АУДИТОРИЙ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46555648"/>
              </p:ext>
            </p:extLst>
          </p:nvPr>
        </p:nvGraphicFramePr>
        <p:xfrm>
          <a:off x="482599" y="1120245"/>
          <a:ext cx="112594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20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28" y="3855813"/>
            <a:ext cx="4297901" cy="2865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579">
            <a:off x="1102766" y="627782"/>
            <a:ext cx="4767442" cy="3531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76612" y="358029"/>
            <a:ext cx="511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ОТКРЫТИЕ ИМЕННЫХ АУДИТОРИЙ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540">
            <a:off x="7585339" y="3195564"/>
            <a:ext cx="4399138" cy="2931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78" y="936882"/>
            <a:ext cx="4179204" cy="2785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781">
            <a:off x="261635" y="3608615"/>
            <a:ext cx="4027980" cy="2685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90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06986" y="265696"/>
            <a:ext cx="807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ВОПРОСЫ ОРГАНИЗАЦИИ УЧЕБНОГО ПРОЦЕССА</a:t>
            </a:r>
            <a:b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 МЕТОДИЧЕСКОЙ РАБОТЫ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796" y="1296672"/>
            <a:ext cx="11408165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роли руководителей магистерских программ в подготовке магистрантов</a:t>
            </a:r>
          </a:p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 опыте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реализации очно-заочного обучения на факультетах и перспективе дальнейшего развития очно-заочного обучения</a:t>
            </a:r>
          </a:p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Стратегия развития языковой подготовки в Финансовом университете</a:t>
            </a:r>
          </a:p>
          <a:p>
            <a:pPr marL="457200" lvl="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Рассмотрение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итогов зимней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экзаменационной  сессии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и результатов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ГЭК</a:t>
            </a:r>
            <a:endParaRPr lang="ru-RU" sz="2400" kern="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lvl="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Согласование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председателей государственных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экзаменационных комиссий</a:t>
            </a:r>
          </a:p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результатах государственной итоговой аттестации в аспирантуре</a:t>
            </a:r>
          </a:p>
          <a:p>
            <a:pPr marL="457200" lvl="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 итогах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организации и проведения практики обучающихся Финансового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</a:t>
            </a:r>
          </a:p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работе Колледжа информатики и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программирования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   и др.</a:t>
            </a:r>
            <a:endParaRPr lang="ru-RU" sz="2400" kern="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65696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89401" y="372074"/>
            <a:ext cx="807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ВОПРОСЫ 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НАУЧНО-ИССЛЕДОВАТЕЛЬСКОЙ РАБОТЫ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840" y="1015353"/>
            <a:ext cx="11408165" cy="191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Ученым советом были одобрены и приняты:</a:t>
            </a:r>
          </a:p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Перспективный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план выполнения научно-исследовательских работ на 2019-2021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гг.</a:t>
            </a:r>
          </a:p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План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научной деятельности Финансового университета на 2019 год</a:t>
            </a:r>
            <a:endParaRPr lang="ru-RU" sz="2400" kern="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10" y="179287"/>
            <a:ext cx="2049095" cy="757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989" y="2995304"/>
            <a:ext cx="11408165" cy="154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Ученым советом были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приняты и утверждены: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индивидуальные планы докторантов</a:t>
            </a:r>
          </a:p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отчеты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докторантов о ходе работы над диссертациями</a:t>
            </a:r>
            <a:endParaRPr lang="ru-RU" sz="2400" kern="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988" y="4451916"/>
            <a:ext cx="1124301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Ученым советом были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рекомендованы: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кандидатуры научно-педагогических работников Финансового университета для направления в докторантуру Финансового университета, иных образовательных организаций высшего образования, образовательных организаций дополнительного профессионального образования, научных организаций в 2019 </a:t>
            </a:r>
            <a:r>
              <a:rPr lang="ru-RU" sz="20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году</a:t>
            </a:r>
            <a:endParaRPr lang="ru-RU" sz="2000" kern="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9323</TotalTime>
  <Words>1010</Words>
  <Application>Microsoft Office PowerPoint</Application>
  <PresentationFormat>Широкоэкранный</PresentationFormat>
  <Paragraphs>190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Семенова Таисия Николаевна</cp:lastModifiedBy>
  <cp:revision>366</cp:revision>
  <cp:lastPrinted>2019-08-29T15:23:18Z</cp:lastPrinted>
  <dcterms:created xsi:type="dcterms:W3CDTF">2016-09-22T16:49:19Z</dcterms:created>
  <dcterms:modified xsi:type="dcterms:W3CDTF">2019-08-30T05:47:25Z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