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8" r:id="rId3"/>
    <p:sldId id="349" r:id="rId4"/>
    <p:sldId id="346" r:id="rId5"/>
    <p:sldId id="347" r:id="rId6"/>
    <p:sldId id="305" r:id="rId7"/>
    <p:sldId id="306" r:id="rId8"/>
    <p:sldId id="350" r:id="rId9"/>
    <p:sldId id="351" r:id="rId10"/>
    <p:sldId id="311" r:id="rId11"/>
    <p:sldId id="352" r:id="rId12"/>
    <p:sldId id="354" r:id="rId13"/>
    <p:sldId id="355" r:id="rId14"/>
    <p:sldId id="357" r:id="rId15"/>
    <p:sldId id="360" r:id="rId16"/>
    <p:sldId id="358" r:id="rId17"/>
    <p:sldId id="359" r:id="rId18"/>
    <p:sldId id="286" r:id="rId19"/>
    <p:sldId id="344" r:id="rId20"/>
    <p:sldId id="345" r:id="rId21"/>
    <p:sldId id="356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478"/>
    <a:srgbClr val="FF9966"/>
    <a:srgbClr val="CCFFFF"/>
    <a:srgbClr val="B3D6F2"/>
    <a:srgbClr val="FF7C80"/>
    <a:srgbClr val="FFCCCC"/>
    <a:srgbClr val="CCECFF"/>
    <a:srgbClr val="CCCCFF"/>
    <a:srgbClr val="FFFF99"/>
    <a:srgbClr val="0F3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31D4D-53FE-45C0-B13F-CC92F50D068A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A353D4B-69C9-4F42-A32E-A7F0E0BED3E3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Разработка и утверждение программ в соответствии с требованиями законодательства</a:t>
          </a:r>
          <a:endParaRPr lang="ru-RU" sz="20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FFD4991-084E-4B05-94C0-BDC517E302DC}" type="parTrans" cxnId="{79F34B40-B1B2-440E-972B-C6C8D74E70B7}">
      <dgm:prSet/>
      <dgm:spPr/>
      <dgm:t>
        <a:bodyPr/>
        <a:lstStyle/>
        <a:p>
          <a:endParaRPr lang="ru-RU"/>
        </a:p>
      </dgm:t>
    </dgm:pt>
    <dgm:pt modelId="{536B531E-F64F-47E0-A3A1-083F60E37AF8}" type="sibTrans" cxnId="{79F34B40-B1B2-440E-972B-C6C8D74E70B7}">
      <dgm:prSet/>
      <dgm:spPr/>
      <dgm:t>
        <a:bodyPr/>
        <a:lstStyle/>
        <a:p>
          <a:endParaRPr lang="ru-RU"/>
        </a:p>
      </dgm:t>
    </dgm:pt>
    <dgm:pt modelId="{A39948CB-2E9A-4955-8E95-83512C0EA9A4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Рассмотрение программ на Экспертном совете по качеству дополнительного образования </a:t>
          </a:r>
        </a:p>
      </dgm:t>
    </dgm:pt>
    <dgm:pt modelId="{0408D65A-8A29-4155-B6BC-D24709BFAB01}" type="parTrans" cxnId="{808555F5-2E64-460C-9F55-3852360D28D8}">
      <dgm:prSet/>
      <dgm:spPr/>
      <dgm:t>
        <a:bodyPr/>
        <a:lstStyle/>
        <a:p>
          <a:endParaRPr lang="ru-RU"/>
        </a:p>
      </dgm:t>
    </dgm:pt>
    <dgm:pt modelId="{22AE346B-54A3-4D5A-A345-D7DF13F13B9B}" type="sibTrans" cxnId="{808555F5-2E64-460C-9F55-3852360D28D8}">
      <dgm:prSet/>
      <dgm:spPr/>
      <dgm:t>
        <a:bodyPr/>
        <a:lstStyle/>
        <a:p>
          <a:endParaRPr lang="ru-RU"/>
        </a:p>
      </dgm:t>
    </dgm:pt>
    <dgm:pt modelId="{58E0FB0D-C55F-45C2-8D37-78F0D6057663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Утверждение на Ученом совете институтов и школ ДПО</a:t>
          </a:r>
          <a:endParaRPr lang="ru-RU" sz="20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8B3A91C-9F53-4A36-A472-43D466B08AE1}" type="parTrans" cxnId="{E866CE71-15DB-44D9-8C83-70FCCB30CDB7}">
      <dgm:prSet/>
      <dgm:spPr/>
      <dgm:t>
        <a:bodyPr/>
        <a:lstStyle/>
        <a:p>
          <a:endParaRPr lang="ru-RU"/>
        </a:p>
      </dgm:t>
    </dgm:pt>
    <dgm:pt modelId="{6CA7A077-9F41-4789-AFFA-D10559421318}" type="sibTrans" cxnId="{E866CE71-15DB-44D9-8C83-70FCCB30CDB7}">
      <dgm:prSet/>
      <dgm:spPr/>
      <dgm:t>
        <a:bodyPr/>
        <a:lstStyle/>
        <a:p>
          <a:endParaRPr lang="ru-RU"/>
        </a:p>
      </dgm:t>
    </dgm:pt>
    <dgm:pt modelId="{B3814B0E-DAE4-4A3F-A0BF-C4B2810C23E0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Систематический мониторинг реализуемых ДПП</a:t>
          </a:r>
          <a:endParaRPr lang="ru-RU" sz="20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5252D63-C6DD-4A03-ADA3-F7603C99C4F3}" type="parTrans" cxnId="{B312D713-05A4-4DD9-9BCC-93C359F53043}">
      <dgm:prSet/>
      <dgm:spPr/>
      <dgm:t>
        <a:bodyPr/>
        <a:lstStyle/>
        <a:p>
          <a:endParaRPr lang="ru-RU"/>
        </a:p>
      </dgm:t>
    </dgm:pt>
    <dgm:pt modelId="{05A5BAAE-F36F-4735-B4DF-12168CEF545F}" type="sibTrans" cxnId="{B312D713-05A4-4DD9-9BCC-93C359F53043}">
      <dgm:prSet/>
      <dgm:spPr/>
      <dgm:t>
        <a:bodyPr/>
        <a:lstStyle/>
        <a:p>
          <a:endParaRPr lang="ru-RU"/>
        </a:p>
      </dgm:t>
    </dgm:pt>
    <dgm:pt modelId="{85775048-1C81-40E9-AE6B-BC92022F41FB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Размещение ДПП на сайте Финуниверситета в соответствии с требованиями законодательства</a:t>
          </a:r>
          <a:endParaRPr lang="ru-RU" sz="20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BAFA908-54A5-4EBC-B731-0BC33F5FA7A0}" type="parTrans" cxnId="{99153DE8-5DCB-4395-9F3D-821C344D04F9}">
      <dgm:prSet/>
      <dgm:spPr/>
      <dgm:t>
        <a:bodyPr/>
        <a:lstStyle/>
        <a:p>
          <a:endParaRPr lang="ru-RU"/>
        </a:p>
      </dgm:t>
    </dgm:pt>
    <dgm:pt modelId="{9A19B259-65EF-47AA-8D3A-5E827D539B76}" type="sibTrans" cxnId="{99153DE8-5DCB-4395-9F3D-821C344D04F9}">
      <dgm:prSet/>
      <dgm:spPr/>
      <dgm:t>
        <a:bodyPr/>
        <a:lstStyle/>
        <a:p>
          <a:endParaRPr lang="ru-RU"/>
        </a:p>
      </dgm:t>
    </dgm:pt>
    <dgm:pt modelId="{7710B7FB-67FC-40EF-BCA8-8F5303EBAAA9}" type="pres">
      <dgm:prSet presAssocID="{6A431D4D-53FE-45C0-B13F-CC92F50D06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4CA35-8C8F-4D52-983E-2443863EA2B8}" type="pres">
      <dgm:prSet presAssocID="{6A431D4D-53FE-45C0-B13F-CC92F50D068A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3B74D780-B8B2-473B-854C-8C5202CD6F9F}" type="pres">
      <dgm:prSet presAssocID="{6A431D4D-53FE-45C0-B13F-CC92F50D068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7E07D-5B1C-411E-858C-05363B88A2A1}" type="pres">
      <dgm:prSet presAssocID="{6A431D4D-53FE-45C0-B13F-CC92F50D068A}" presName="FiveNodes_2" presStyleLbl="node1" presStyleIdx="1" presStyleCnt="5" custScaleY="138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3E557-1668-4C43-8A54-2A9D992E12DF}" type="pres">
      <dgm:prSet presAssocID="{6A431D4D-53FE-45C0-B13F-CC92F50D068A}" presName="FiveNodes_3" presStyleLbl="node1" presStyleIdx="2" presStyleCnt="5" custLinFactNeighborX="-273" custLinFactNeighborY="7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33394-C416-4E5F-9DCD-5D3E6B00BAEC}" type="pres">
      <dgm:prSet presAssocID="{6A431D4D-53FE-45C0-B13F-CC92F50D068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89926-3F79-4C29-9CF2-ED8784B8E251}" type="pres">
      <dgm:prSet presAssocID="{6A431D4D-53FE-45C0-B13F-CC92F50D068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0A21D-542D-42D8-98BB-D835CCE54153}" type="pres">
      <dgm:prSet presAssocID="{6A431D4D-53FE-45C0-B13F-CC92F50D068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93B7A-3C28-4ECF-8786-2862967C95BD}" type="pres">
      <dgm:prSet presAssocID="{6A431D4D-53FE-45C0-B13F-CC92F50D068A}" presName="FiveConn_2-3" presStyleLbl="fgAccFollowNode1" presStyleIdx="1" presStyleCnt="4" custLinFactNeighborX="1964" custLinFactNeighborY="35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C184A-977D-4ACB-AAC0-A673709D3BEF}" type="pres">
      <dgm:prSet presAssocID="{6A431D4D-53FE-45C0-B13F-CC92F50D068A}" presName="FiveConn_3-4" presStyleLbl="fgAccFollowNode1" presStyleIdx="2" presStyleCnt="4" custLinFactNeighborX="1964" custLinFactNeighborY="29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12C9-A98D-434F-AB95-0ABB603F4214}" type="pres">
      <dgm:prSet presAssocID="{6A431D4D-53FE-45C0-B13F-CC92F50D068A}" presName="FiveConn_4-5" presStyleLbl="fgAccFollowNode1" presStyleIdx="3" presStyleCnt="4" custLinFactNeighborX="-3050" custLinFactNeighborY="2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37027-1DDD-44A4-A6C5-751CDB458726}" type="pres">
      <dgm:prSet presAssocID="{6A431D4D-53FE-45C0-B13F-CC92F50D068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11B68-4DDF-4874-B2C9-EDB52600CC81}" type="pres">
      <dgm:prSet presAssocID="{6A431D4D-53FE-45C0-B13F-CC92F50D068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262B4-6148-4E70-9EA3-A4F31755D330}" type="pres">
      <dgm:prSet presAssocID="{6A431D4D-53FE-45C0-B13F-CC92F50D068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454F8-8A0A-4AE2-BF89-B61D5530D73D}" type="pres">
      <dgm:prSet presAssocID="{6A431D4D-53FE-45C0-B13F-CC92F50D068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5DBD1-E473-4849-A2A0-5A04391181DA}" type="pres">
      <dgm:prSet presAssocID="{6A431D4D-53FE-45C0-B13F-CC92F50D068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53DE8-5DCB-4395-9F3D-821C344D04F9}" srcId="{6A431D4D-53FE-45C0-B13F-CC92F50D068A}" destId="{85775048-1C81-40E9-AE6B-BC92022F41FB}" srcOrd="4" destOrd="0" parTransId="{BBAFA908-54A5-4EBC-B731-0BC33F5FA7A0}" sibTransId="{9A19B259-65EF-47AA-8D3A-5E827D539B76}"/>
    <dgm:cxn modelId="{2900809D-69AD-48F3-9FDD-69ECCCC7A0E3}" type="presOf" srcId="{05A5BAAE-F36F-4735-B4DF-12168CEF545F}" destId="{AE7E12C9-A98D-434F-AB95-0ABB603F4214}" srcOrd="0" destOrd="0" presId="urn:microsoft.com/office/officeart/2005/8/layout/vProcess5"/>
    <dgm:cxn modelId="{79F34B40-B1B2-440E-972B-C6C8D74E70B7}" srcId="{6A431D4D-53FE-45C0-B13F-CC92F50D068A}" destId="{BA353D4B-69C9-4F42-A32E-A7F0E0BED3E3}" srcOrd="0" destOrd="0" parTransId="{EFFD4991-084E-4B05-94C0-BDC517E302DC}" sibTransId="{536B531E-F64F-47E0-A3A1-083F60E37AF8}"/>
    <dgm:cxn modelId="{883B2E2D-E6CA-48D9-8C17-C3545A794646}" type="presOf" srcId="{B3814B0E-DAE4-4A3F-A0BF-C4B2810C23E0}" destId="{9C533394-C416-4E5F-9DCD-5D3E6B00BAEC}" srcOrd="0" destOrd="0" presId="urn:microsoft.com/office/officeart/2005/8/layout/vProcess5"/>
    <dgm:cxn modelId="{6D38D5DC-4873-480F-B2D7-804F562B575E}" type="presOf" srcId="{BA353D4B-69C9-4F42-A32E-A7F0E0BED3E3}" destId="{3B74D780-B8B2-473B-854C-8C5202CD6F9F}" srcOrd="0" destOrd="0" presId="urn:microsoft.com/office/officeart/2005/8/layout/vProcess5"/>
    <dgm:cxn modelId="{DA1FC6B2-DED1-4F53-A5C0-790818DCACD7}" type="presOf" srcId="{6A431D4D-53FE-45C0-B13F-CC92F50D068A}" destId="{7710B7FB-67FC-40EF-BCA8-8F5303EBAAA9}" srcOrd="0" destOrd="0" presId="urn:microsoft.com/office/officeart/2005/8/layout/vProcess5"/>
    <dgm:cxn modelId="{808555F5-2E64-460C-9F55-3852360D28D8}" srcId="{6A431D4D-53FE-45C0-B13F-CC92F50D068A}" destId="{A39948CB-2E9A-4955-8E95-83512C0EA9A4}" srcOrd="1" destOrd="0" parTransId="{0408D65A-8A29-4155-B6BC-D24709BFAB01}" sibTransId="{22AE346B-54A3-4D5A-A345-D7DF13F13B9B}"/>
    <dgm:cxn modelId="{E866CE71-15DB-44D9-8C83-70FCCB30CDB7}" srcId="{6A431D4D-53FE-45C0-B13F-CC92F50D068A}" destId="{58E0FB0D-C55F-45C2-8D37-78F0D6057663}" srcOrd="2" destOrd="0" parTransId="{D8B3A91C-9F53-4A36-A472-43D466B08AE1}" sibTransId="{6CA7A077-9F41-4789-AFFA-D10559421318}"/>
    <dgm:cxn modelId="{35AE7978-03CB-4861-9057-9DC82C424CC4}" type="presOf" srcId="{85775048-1C81-40E9-AE6B-BC92022F41FB}" destId="{B3B5DBD1-E473-4849-A2A0-5A04391181DA}" srcOrd="1" destOrd="0" presId="urn:microsoft.com/office/officeart/2005/8/layout/vProcess5"/>
    <dgm:cxn modelId="{87062375-69B7-460C-886F-7EA3C23C1325}" type="presOf" srcId="{B3814B0E-DAE4-4A3F-A0BF-C4B2810C23E0}" destId="{B8D454F8-8A0A-4AE2-BF89-B61D5530D73D}" srcOrd="1" destOrd="0" presId="urn:microsoft.com/office/officeart/2005/8/layout/vProcess5"/>
    <dgm:cxn modelId="{09B24CB4-62F8-41B1-910D-F4F6B3047BDE}" type="presOf" srcId="{6CA7A077-9F41-4789-AFFA-D10559421318}" destId="{A44C184A-977D-4ACB-AAC0-A673709D3BEF}" srcOrd="0" destOrd="0" presId="urn:microsoft.com/office/officeart/2005/8/layout/vProcess5"/>
    <dgm:cxn modelId="{A23F71B1-BAD8-4792-AC13-5D0C2E59DAC2}" type="presOf" srcId="{22AE346B-54A3-4D5A-A345-D7DF13F13B9B}" destId="{9D093B7A-3C28-4ECF-8786-2862967C95BD}" srcOrd="0" destOrd="0" presId="urn:microsoft.com/office/officeart/2005/8/layout/vProcess5"/>
    <dgm:cxn modelId="{876CF3D7-FD06-4D8F-B7DE-D8DEA44ACAA2}" type="presOf" srcId="{58E0FB0D-C55F-45C2-8D37-78F0D6057663}" destId="{E6C262B4-6148-4E70-9EA3-A4F31755D330}" srcOrd="1" destOrd="0" presId="urn:microsoft.com/office/officeart/2005/8/layout/vProcess5"/>
    <dgm:cxn modelId="{D9DD9D23-2DA1-4163-BC89-3C42EC5DBD2F}" type="presOf" srcId="{85775048-1C81-40E9-AE6B-BC92022F41FB}" destId="{A3289926-3F79-4C29-9CF2-ED8784B8E251}" srcOrd="0" destOrd="0" presId="urn:microsoft.com/office/officeart/2005/8/layout/vProcess5"/>
    <dgm:cxn modelId="{4496A1A9-5186-4BBA-AE08-809F647DEB65}" type="presOf" srcId="{536B531E-F64F-47E0-A3A1-083F60E37AF8}" destId="{D560A21D-542D-42D8-98BB-D835CCE54153}" srcOrd="0" destOrd="0" presId="urn:microsoft.com/office/officeart/2005/8/layout/vProcess5"/>
    <dgm:cxn modelId="{B312D713-05A4-4DD9-9BCC-93C359F53043}" srcId="{6A431D4D-53FE-45C0-B13F-CC92F50D068A}" destId="{B3814B0E-DAE4-4A3F-A0BF-C4B2810C23E0}" srcOrd="3" destOrd="0" parTransId="{25252D63-C6DD-4A03-ADA3-F7603C99C4F3}" sibTransId="{05A5BAAE-F36F-4735-B4DF-12168CEF545F}"/>
    <dgm:cxn modelId="{31F5761D-57C7-488E-93C1-D7D19653066C}" type="presOf" srcId="{A39948CB-2E9A-4955-8E95-83512C0EA9A4}" destId="{C407E07D-5B1C-411E-858C-05363B88A2A1}" srcOrd="0" destOrd="0" presId="urn:microsoft.com/office/officeart/2005/8/layout/vProcess5"/>
    <dgm:cxn modelId="{A49B7136-6790-4CD4-807E-5A2D1C77250B}" type="presOf" srcId="{A39948CB-2E9A-4955-8E95-83512C0EA9A4}" destId="{14811B68-4DDF-4874-B2C9-EDB52600CC81}" srcOrd="1" destOrd="0" presId="urn:microsoft.com/office/officeart/2005/8/layout/vProcess5"/>
    <dgm:cxn modelId="{5C2C35BF-E2DC-4261-97EE-1EF5C7323019}" type="presOf" srcId="{58E0FB0D-C55F-45C2-8D37-78F0D6057663}" destId="{3AA3E557-1668-4C43-8A54-2A9D992E12DF}" srcOrd="0" destOrd="0" presId="urn:microsoft.com/office/officeart/2005/8/layout/vProcess5"/>
    <dgm:cxn modelId="{21947CB1-7A08-451B-BA8A-65DE0AE0BD92}" type="presOf" srcId="{BA353D4B-69C9-4F42-A32E-A7F0E0BED3E3}" destId="{CB637027-1DDD-44A4-A6C5-751CDB458726}" srcOrd="1" destOrd="0" presId="urn:microsoft.com/office/officeart/2005/8/layout/vProcess5"/>
    <dgm:cxn modelId="{941AC4C9-C9BA-4168-A9D9-475B77141C24}" type="presParOf" srcId="{7710B7FB-67FC-40EF-BCA8-8F5303EBAAA9}" destId="{5D24CA35-8C8F-4D52-983E-2443863EA2B8}" srcOrd="0" destOrd="0" presId="urn:microsoft.com/office/officeart/2005/8/layout/vProcess5"/>
    <dgm:cxn modelId="{5A11351D-4D60-48E9-9BDD-87976B3A2DE4}" type="presParOf" srcId="{7710B7FB-67FC-40EF-BCA8-8F5303EBAAA9}" destId="{3B74D780-B8B2-473B-854C-8C5202CD6F9F}" srcOrd="1" destOrd="0" presId="urn:microsoft.com/office/officeart/2005/8/layout/vProcess5"/>
    <dgm:cxn modelId="{5A88DE24-F409-4FAC-80ED-16E8163CF66F}" type="presParOf" srcId="{7710B7FB-67FC-40EF-BCA8-8F5303EBAAA9}" destId="{C407E07D-5B1C-411E-858C-05363B88A2A1}" srcOrd="2" destOrd="0" presId="urn:microsoft.com/office/officeart/2005/8/layout/vProcess5"/>
    <dgm:cxn modelId="{0CAC9F52-0C7F-42CB-9DE9-D67D47E3FFF3}" type="presParOf" srcId="{7710B7FB-67FC-40EF-BCA8-8F5303EBAAA9}" destId="{3AA3E557-1668-4C43-8A54-2A9D992E12DF}" srcOrd="3" destOrd="0" presId="urn:microsoft.com/office/officeart/2005/8/layout/vProcess5"/>
    <dgm:cxn modelId="{1505385B-EF2C-431A-8AAA-962D3094D855}" type="presParOf" srcId="{7710B7FB-67FC-40EF-BCA8-8F5303EBAAA9}" destId="{9C533394-C416-4E5F-9DCD-5D3E6B00BAEC}" srcOrd="4" destOrd="0" presId="urn:microsoft.com/office/officeart/2005/8/layout/vProcess5"/>
    <dgm:cxn modelId="{096AAED2-77D0-4310-83D7-9406BB87FC74}" type="presParOf" srcId="{7710B7FB-67FC-40EF-BCA8-8F5303EBAAA9}" destId="{A3289926-3F79-4C29-9CF2-ED8784B8E251}" srcOrd="5" destOrd="0" presId="urn:microsoft.com/office/officeart/2005/8/layout/vProcess5"/>
    <dgm:cxn modelId="{01AE0723-0609-402A-874A-936EAEE8080F}" type="presParOf" srcId="{7710B7FB-67FC-40EF-BCA8-8F5303EBAAA9}" destId="{D560A21D-542D-42D8-98BB-D835CCE54153}" srcOrd="6" destOrd="0" presId="urn:microsoft.com/office/officeart/2005/8/layout/vProcess5"/>
    <dgm:cxn modelId="{D0C1F1D3-97FE-42D3-B14A-2A8FDDE12240}" type="presParOf" srcId="{7710B7FB-67FC-40EF-BCA8-8F5303EBAAA9}" destId="{9D093B7A-3C28-4ECF-8786-2862967C95BD}" srcOrd="7" destOrd="0" presId="urn:microsoft.com/office/officeart/2005/8/layout/vProcess5"/>
    <dgm:cxn modelId="{DB3D466F-C1B2-4D95-8CF1-ACA63EC4A46D}" type="presParOf" srcId="{7710B7FB-67FC-40EF-BCA8-8F5303EBAAA9}" destId="{A44C184A-977D-4ACB-AAC0-A673709D3BEF}" srcOrd="8" destOrd="0" presId="urn:microsoft.com/office/officeart/2005/8/layout/vProcess5"/>
    <dgm:cxn modelId="{2A64C972-25D0-4528-977E-1F26D1680EC7}" type="presParOf" srcId="{7710B7FB-67FC-40EF-BCA8-8F5303EBAAA9}" destId="{AE7E12C9-A98D-434F-AB95-0ABB603F4214}" srcOrd="9" destOrd="0" presId="urn:microsoft.com/office/officeart/2005/8/layout/vProcess5"/>
    <dgm:cxn modelId="{AEA6B344-7E1D-4769-8926-191548BF83A6}" type="presParOf" srcId="{7710B7FB-67FC-40EF-BCA8-8F5303EBAAA9}" destId="{CB637027-1DDD-44A4-A6C5-751CDB458726}" srcOrd="10" destOrd="0" presId="urn:microsoft.com/office/officeart/2005/8/layout/vProcess5"/>
    <dgm:cxn modelId="{CB87B2AE-6C70-4BCE-BC10-5193313550C8}" type="presParOf" srcId="{7710B7FB-67FC-40EF-BCA8-8F5303EBAAA9}" destId="{14811B68-4DDF-4874-B2C9-EDB52600CC81}" srcOrd="11" destOrd="0" presId="urn:microsoft.com/office/officeart/2005/8/layout/vProcess5"/>
    <dgm:cxn modelId="{09722787-05E8-4718-A670-604367D3777F}" type="presParOf" srcId="{7710B7FB-67FC-40EF-BCA8-8F5303EBAAA9}" destId="{E6C262B4-6148-4E70-9EA3-A4F31755D330}" srcOrd="12" destOrd="0" presId="urn:microsoft.com/office/officeart/2005/8/layout/vProcess5"/>
    <dgm:cxn modelId="{F16B817D-239C-4405-8836-DE696A81C60A}" type="presParOf" srcId="{7710B7FB-67FC-40EF-BCA8-8F5303EBAAA9}" destId="{B8D454F8-8A0A-4AE2-BF89-B61D5530D73D}" srcOrd="13" destOrd="0" presId="urn:microsoft.com/office/officeart/2005/8/layout/vProcess5"/>
    <dgm:cxn modelId="{5AD9AA89-14C6-43C4-BE07-9109E7F29522}" type="presParOf" srcId="{7710B7FB-67FC-40EF-BCA8-8F5303EBAAA9}" destId="{B3B5DBD1-E473-4849-A2A0-5A04391181D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E7AF5-32F6-42C0-BC7C-6BC10C123F7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985A36AE-B6D0-4CAD-A388-C660D02636C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2A7478"/>
              </a:solidFill>
              <a:latin typeface="Georgia" panose="02040502050405020303" pitchFamily="18" charset="0"/>
            </a:rPr>
            <a:t>лучшее структурное подразделение, реализующее программы ДПО </a:t>
          </a:r>
        </a:p>
        <a:p>
          <a:r>
            <a:rPr lang="ru-RU" sz="1800" b="1" dirty="0" smtClean="0">
              <a:solidFill>
                <a:srgbClr val="2A7478"/>
              </a:solidFill>
              <a:latin typeface="Georgia" panose="02040502050405020303" pitchFamily="18" charset="0"/>
            </a:rPr>
            <a:t> </a:t>
          </a:r>
        </a:p>
        <a:p>
          <a:r>
            <a:rPr lang="ru-RU" sz="1600" b="1" u="none" dirty="0" smtClean="0">
              <a:solidFill>
                <a:srgbClr val="2A7478"/>
              </a:solidFill>
              <a:latin typeface="Georgia" panose="02040502050405020303" pitchFamily="18" charset="0"/>
            </a:rPr>
            <a:t>Высшая школа государственного управления</a:t>
          </a:r>
        </a:p>
        <a:p>
          <a:endParaRPr lang="ru-RU" sz="1600" b="1" u="none" dirty="0" smtClean="0">
            <a:solidFill>
              <a:srgbClr val="2A7478"/>
            </a:solidFill>
            <a:latin typeface="Georgia" panose="02040502050405020303" pitchFamily="18" charset="0"/>
          </a:endParaRPr>
        </a:p>
        <a:p>
          <a:endParaRPr lang="ru-RU" sz="1600" u="none" dirty="0">
            <a:solidFill>
              <a:srgbClr val="2A7478"/>
            </a:solidFill>
            <a:latin typeface="Georgia" panose="02040502050405020303" pitchFamily="18" charset="0"/>
          </a:endParaRPr>
        </a:p>
      </dgm:t>
    </dgm:pt>
    <dgm:pt modelId="{A9EDF2EC-5098-4E83-800E-FE753834728B}" type="parTrans" cxnId="{AF934772-4206-42D0-92C7-9D73642E580E}">
      <dgm:prSet/>
      <dgm:spPr/>
      <dgm:t>
        <a:bodyPr/>
        <a:lstStyle/>
        <a:p>
          <a:endParaRPr lang="ru-RU"/>
        </a:p>
      </dgm:t>
    </dgm:pt>
    <dgm:pt modelId="{A2972F3A-D7CE-4DA5-B39D-F2C46D21FDCE}" type="sibTrans" cxnId="{AF934772-4206-42D0-92C7-9D73642E580E}">
      <dgm:prSet/>
      <dgm:spPr/>
      <dgm:t>
        <a:bodyPr/>
        <a:lstStyle/>
        <a:p>
          <a:endParaRPr lang="ru-RU"/>
        </a:p>
      </dgm:t>
    </dgm:pt>
    <dgm:pt modelId="{505070B6-D096-48A4-BCC6-C3641D7B6DB4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лучшая программа профессиональной переподготовки</a:t>
          </a:r>
        </a:p>
        <a:p>
          <a:endParaRPr lang="ru-RU" sz="14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«Главный бухгалтер коммерческой организации», 260  ч. (ИПКС)</a:t>
          </a:r>
        </a:p>
        <a:p>
          <a:endParaRPr lang="ru-RU" sz="1400" b="1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 «Менеджер социальной сферы», 504 ч. (НОЦ РПКК )</a:t>
          </a:r>
          <a:endParaRPr lang="ru-RU" sz="1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8A2EF38-061B-4E28-AE36-EA0CD13A2AFF}" type="parTrans" cxnId="{340C588F-C0A4-4E7C-89FE-CF7FCCBCE0E2}">
      <dgm:prSet/>
      <dgm:spPr/>
      <dgm:t>
        <a:bodyPr/>
        <a:lstStyle/>
        <a:p>
          <a:endParaRPr lang="ru-RU"/>
        </a:p>
      </dgm:t>
    </dgm:pt>
    <dgm:pt modelId="{740E66F6-A491-4DBA-B158-CFEE9E8DDC0E}" type="sibTrans" cxnId="{340C588F-C0A4-4E7C-89FE-CF7FCCBCE0E2}">
      <dgm:prSet/>
      <dgm:spPr/>
      <dgm:t>
        <a:bodyPr/>
        <a:lstStyle/>
        <a:p>
          <a:endParaRPr lang="ru-RU"/>
        </a:p>
      </dgm:t>
    </dgm:pt>
    <dgm:pt modelId="{3D06DE9F-5D8C-46B9-B837-3B5AE8186F05}">
      <dgm:prSet phldrT="[Текст]" custT="1"/>
      <dgm:spPr>
        <a:solidFill>
          <a:srgbClr val="FFFFFF"/>
        </a:solidFill>
      </dgm:spPr>
      <dgm:t>
        <a:bodyPr/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Georgia" panose="02040502050405020303" pitchFamily="18" charset="0"/>
            </a:rPr>
            <a:t>лучшая программа повышения квалификации» 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100" b="1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Georgia" panose="02040502050405020303" pitchFamily="18" charset="0"/>
            </a:rPr>
            <a:t>«Международные стандарты финансовой отчётности. Полный курс», 128 ч., (ИПКС) 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100" b="1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Georgia" panose="02040502050405020303" pitchFamily="18" charset="0"/>
            </a:rPr>
            <a:t>«Контрактная система в сфере закупок товаров, работ, услуг для обеспечения государственных и муниципальных нужд», 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Georgia" panose="02040502050405020303" pitchFamily="18" charset="0"/>
            </a:rPr>
            <a:t>120 ч. (Смоленский филиал) 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100" b="1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Georgia" panose="02040502050405020303" pitchFamily="18" charset="0"/>
            </a:rPr>
            <a:t>«Управление государственными и муниципальными закупками», 120 ч. (Курский филиал) </a:t>
          </a:r>
          <a:endParaRPr lang="ru-RU" sz="11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12F2690-DDDB-4949-B880-DAC64074F607}" type="parTrans" cxnId="{CB8BF9A2-EAE0-4A4B-A9BF-A799662C2E9B}">
      <dgm:prSet/>
      <dgm:spPr/>
      <dgm:t>
        <a:bodyPr/>
        <a:lstStyle/>
        <a:p>
          <a:endParaRPr lang="ru-RU"/>
        </a:p>
      </dgm:t>
    </dgm:pt>
    <dgm:pt modelId="{1C663E0B-4D13-4C47-8A46-432AB448EB67}" type="sibTrans" cxnId="{CB8BF9A2-EAE0-4A4B-A9BF-A799662C2E9B}">
      <dgm:prSet/>
      <dgm:spPr/>
      <dgm:t>
        <a:bodyPr/>
        <a:lstStyle/>
        <a:p>
          <a:endParaRPr lang="ru-RU"/>
        </a:p>
      </dgm:t>
    </dgm:pt>
    <dgm:pt modelId="{FD8E2EF3-31DA-49D4-B33C-CB76E07D4EFE}">
      <dgm:prSet custT="1"/>
      <dgm:spPr>
        <a:solidFill>
          <a:srgbClr val="CCCCFF"/>
        </a:solidFill>
      </dgm:spPr>
      <dgm:t>
        <a:bodyPr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Georgia" panose="02040502050405020303" pitchFamily="18" charset="0"/>
            </a:rPr>
            <a:t>лучший проект 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Georgia" panose="02040502050405020303" pitchFamily="18" charset="0"/>
            </a:rPr>
            <a:t>по ДПО</a:t>
          </a:r>
          <a:endParaRPr lang="ru-RU" sz="1600" b="1" u="none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none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u="none" dirty="0" smtClean="0">
              <a:solidFill>
                <a:schemeClr val="tx1"/>
              </a:solidFill>
              <a:latin typeface="Georgia" panose="02040502050405020303" pitchFamily="18" charset="0"/>
            </a:rPr>
            <a:t>«Содействие повышению уровня финансовой грамотности населения и развития финансового образования в Российской Федерации»</a:t>
          </a:r>
          <a:r>
            <a:rPr lang="ru-RU" sz="1400" b="1" dirty="0" smtClean="0">
              <a:solidFill>
                <a:schemeClr val="tx1"/>
              </a:solidFill>
              <a:latin typeface="Georgia" panose="02040502050405020303" pitchFamily="18" charset="0"/>
            </a:rPr>
            <a:t> 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none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dirty="0" smtClean="0">
              <a:solidFill>
                <a:schemeClr val="tx1"/>
              </a:solidFill>
              <a:latin typeface="Georgia" panose="02040502050405020303" pitchFamily="18" charset="0"/>
            </a:rPr>
            <a:t>(ВШГУ) </a:t>
          </a:r>
        </a:p>
      </dgm:t>
    </dgm:pt>
    <dgm:pt modelId="{9531DE18-8396-4EA9-BCE6-E0D667DFDC8D}" type="parTrans" cxnId="{CBF8A22E-63E0-4F90-838A-B9A6CB162339}">
      <dgm:prSet/>
      <dgm:spPr/>
      <dgm:t>
        <a:bodyPr/>
        <a:lstStyle/>
        <a:p>
          <a:endParaRPr lang="ru-RU"/>
        </a:p>
      </dgm:t>
    </dgm:pt>
    <dgm:pt modelId="{E7A8DCE0-FEE7-4A3E-B450-8A3708FEFDBE}" type="sibTrans" cxnId="{CBF8A22E-63E0-4F90-838A-B9A6CB162339}">
      <dgm:prSet/>
      <dgm:spPr/>
      <dgm:t>
        <a:bodyPr/>
        <a:lstStyle/>
        <a:p>
          <a:endParaRPr lang="ru-RU"/>
        </a:p>
      </dgm:t>
    </dgm:pt>
    <dgm:pt modelId="{D818210D-0F6D-47DB-A71C-034B0C7D4AE9}">
      <dgm:prSet custT="1"/>
      <dgm:spPr>
        <a:solidFill>
          <a:srgbClr val="FFCCCC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Georgia" panose="02040502050405020303" pitchFamily="18" charset="0"/>
            </a:rPr>
            <a:t>лучший филиал, реализующий ДПП  </a:t>
          </a:r>
        </a:p>
        <a:p>
          <a:pPr algn="ctr"/>
          <a:endParaRPr lang="ru-RU" sz="18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algn="ctr"/>
          <a:r>
            <a:rPr lang="ru-RU" sz="1600" dirty="0" smtClean="0">
              <a:solidFill>
                <a:schemeClr val="tx1"/>
              </a:solidFill>
              <a:latin typeface="Georgia" panose="02040502050405020303" pitchFamily="18" charset="0"/>
            </a:rPr>
            <a:t>ВО – 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Georgia" panose="02040502050405020303" pitchFamily="18" charset="0"/>
            </a:rPr>
            <a:t>Уфимский филиал </a:t>
          </a:r>
        </a:p>
        <a:p>
          <a:pPr algn="ctr"/>
          <a:endParaRPr lang="ru-RU" sz="16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algn="ctr"/>
          <a:r>
            <a:rPr lang="ru-RU" sz="1600" dirty="0" smtClean="0">
              <a:solidFill>
                <a:schemeClr val="tx1"/>
              </a:solidFill>
              <a:latin typeface="Georgia" panose="02040502050405020303" pitchFamily="18" charset="0"/>
            </a:rPr>
            <a:t>СПО - </a:t>
          </a:r>
          <a:r>
            <a:rPr lang="ru-RU" sz="1600" b="1" dirty="0" smtClean="0">
              <a:solidFill>
                <a:schemeClr val="tx1"/>
              </a:solidFill>
              <a:latin typeface="Georgia" panose="02040502050405020303" pitchFamily="18" charset="0"/>
            </a:rPr>
            <a:t>Благовещенский филиал</a:t>
          </a:r>
          <a:endParaRPr lang="ru-RU" sz="16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20729ED-9CC9-45D5-BDD5-F1F36B3BEA6C}" type="parTrans" cxnId="{6EAF2293-C806-4B84-A468-98DB5F357A99}">
      <dgm:prSet/>
      <dgm:spPr/>
      <dgm:t>
        <a:bodyPr/>
        <a:lstStyle/>
        <a:p>
          <a:endParaRPr lang="ru-RU"/>
        </a:p>
      </dgm:t>
    </dgm:pt>
    <dgm:pt modelId="{5394B5BB-41D7-45AC-94A1-702DE3390E72}" type="sibTrans" cxnId="{6EAF2293-C806-4B84-A468-98DB5F357A99}">
      <dgm:prSet/>
      <dgm:spPr/>
      <dgm:t>
        <a:bodyPr/>
        <a:lstStyle/>
        <a:p>
          <a:endParaRPr lang="ru-RU"/>
        </a:p>
      </dgm:t>
    </dgm:pt>
    <dgm:pt modelId="{562FD3D3-C94C-40A6-B5E2-68C0714B3F73}" type="pres">
      <dgm:prSet presAssocID="{CEFE7AF5-32F6-42C0-BC7C-6BC10C123F7B}" presName="Name0" presStyleCnt="0">
        <dgm:presLayoutVars>
          <dgm:dir/>
          <dgm:resizeHandles val="exact"/>
        </dgm:presLayoutVars>
      </dgm:prSet>
      <dgm:spPr/>
    </dgm:pt>
    <dgm:pt modelId="{197F6C04-ABA8-489E-9B83-8B3D4F5D8388}" type="pres">
      <dgm:prSet presAssocID="{985A36AE-B6D0-4CAD-A388-C660D02636C2}" presName="node" presStyleLbl="node1" presStyleIdx="0" presStyleCnt="5" custScaleX="106102" custLinFactX="28929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3352E-00B4-4D05-A9E1-BD32B675E974}" type="pres">
      <dgm:prSet presAssocID="{A2972F3A-D7CE-4DA5-B39D-F2C46D21FDCE}" presName="sibTrans" presStyleCnt="0"/>
      <dgm:spPr/>
    </dgm:pt>
    <dgm:pt modelId="{8EAD4AE4-FDC6-4A12-BE72-6A7B36451A77}" type="pres">
      <dgm:prSet presAssocID="{FD8E2EF3-31DA-49D4-B33C-CB76E07D4EFE}" presName="node" presStyleLbl="node1" presStyleIdx="1" presStyleCnt="5" custScaleX="118356" custLinFactX="20009" custLinFactNeighborX="100000" custLinFactNeighborY="-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13879-3C1F-438E-AA89-C8FA07F9C8DE}" type="pres">
      <dgm:prSet presAssocID="{E7A8DCE0-FEE7-4A3E-B450-8A3708FEFDBE}" presName="sibTrans" presStyleCnt="0"/>
      <dgm:spPr/>
    </dgm:pt>
    <dgm:pt modelId="{D6649C20-8CE3-4927-8D3A-72796A3A1D87}" type="pres">
      <dgm:prSet presAssocID="{D818210D-0F6D-47DB-A71C-034B0C7D4AE9}" presName="node" presStyleLbl="node1" presStyleIdx="2" presStyleCnt="5" custLinFactX="12149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F9B0F-15DA-4EA6-95EF-6CB5002FF1F4}" type="pres">
      <dgm:prSet presAssocID="{5394B5BB-41D7-45AC-94A1-702DE3390E72}" presName="sibTrans" presStyleCnt="0"/>
      <dgm:spPr/>
    </dgm:pt>
    <dgm:pt modelId="{4BC95D2A-50A0-41AA-A9FB-A58BAB42CAE0}" type="pres">
      <dgm:prSet presAssocID="{505070B6-D096-48A4-BCC6-C3641D7B6DB4}" presName="node" presStyleLbl="node1" presStyleIdx="3" presStyleCnt="5" custLinFactX="2324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D5582-3F60-4676-817C-A22E9017CB56}" type="pres">
      <dgm:prSet presAssocID="{740E66F6-A491-4DBA-B158-CFEE9E8DDC0E}" presName="sibTrans" presStyleCnt="0"/>
      <dgm:spPr/>
    </dgm:pt>
    <dgm:pt modelId="{9F87A2E1-C29B-4340-B3FD-A3C97DD4A5F2}" type="pres">
      <dgm:prSet presAssocID="{3D06DE9F-5D8C-46B9-B837-3B5AE8186F05}" presName="node" presStyleLbl="node1" presStyleIdx="4" presStyleCnt="5" custLinFactNeighborX="-25597" custLinFactNeighborY="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7459A-DC67-4278-90FC-F4FEC8BEB2EB}" type="presOf" srcId="{FD8E2EF3-31DA-49D4-B33C-CB76E07D4EFE}" destId="{8EAD4AE4-FDC6-4A12-BE72-6A7B36451A77}" srcOrd="0" destOrd="0" presId="urn:microsoft.com/office/officeart/2005/8/layout/hList6"/>
    <dgm:cxn modelId="{DDF78C20-6BC1-464C-9623-E513FE931D09}" type="presOf" srcId="{3D06DE9F-5D8C-46B9-B837-3B5AE8186F05}" destId="{9F87A2E1-C29B-4340-B3FD-A3C97DD4A5F2}" srcOrd="0" destOrd="0" presId="urn:microsoft.com/office/officeart/2005/8/layout/hList6"/>
    <dgm:cxn modelId="{CB8BF9A2-EAE0-4A4B-A9BF-A799662C2E9B}" srcId="{CEFE7AF5-32F6-42C0-BC7C-6BC10C123F7B}" destId="{3D06DE9F-5D8C-46B9-B837-3B5AE8186F05}" srcOrd="4" destOrd="0" parTransId="{B12F2690-DDDB-4949-B880-DAC64074F607}" sibTransId="{1C663E0B-4D13-4C47-8A46-432AB448EB67}"/>
    <dgm:cxn modelId="{AF934772-4206-42D0-92C7-9D73642E580E}" srcId="{CEFE7AF5-32F6-42C0-BC7C-6BC10C123F7B}" destId="{985A36AE-B6D0-4CAD-A388-C660D02636C2}" srcOrd="0" destOrd="0" parTransId="{A9EDF2EC-5098-4E83-800E-FE753834728B}" sibTransId="{A2972F3A-D7CE-4DA5-B39D-F2C46D21FDCE}"/>
    <dgm:cxn modelId="{238BE370-4ECD-45E5-889E-8C353002672C}" type="presOf" srcId="{985A36AE-B6D0-4CAD-A388-C660D02636C2}" destId="{197F6C04-ABA8-489E-9B83-8B3D4F5D8388}" srcOrd="0" destOrd="0" presId="urn:microsoft.com/office/officeart/2005/8/layout/hList6"/>
    <dgm:cxn modelId="{92692447-1EF9-4876-8F0D-017A6DFE767D}" type="presOf" srcId="{505070B6-D096-48A4-BCC6-C3641D7B6DB4}" destId="{4BC95D2A-50A0-41AA-A9FB-A58BAB42CAE0}" srcOrd="0" destOrd="0" presId="urn:microsoft.com/office/officeart/2005/8/layout/hList6"/>
    <dgm:cxn modelId="{6EAF2293-C806-4B84-A468-98DB5F357A99}" srcId="{CEFE7AF5-32F6-42C0-BC7C-6BC10C123F7B}" destId="{D818210D-0F6D-47DB-A71C-034B0C7D4AE9}" srcOrd="2" destOrd="0" parTransId="{E20729ED-9CC9-45D5-BDD5-F1F36B3BEA6C}" sibTransId="{5394B5BB-41D7-45AC-94A1-702DE3390E72}"/>
    <dgm:cxn modelId="{340C588F-C0A4-4E7C-89FE-CF7FCCBCE0E2}" srcId="{CEFE7AF5-32F6-42C0-BC7C-6BC10C123F7B}" destId="{505070B6-D096-48A4-BCC6-C3641D7B6DB4}" srcOrd="3" destOrd="0" parTransId="{08A2EF38-061B-4E28-AE36-EA0CD13A2AFF}" sibTransId="{740E66F6-A491-4DBA-B158-CFEE9E8DDC0E}"/>
    <dgm:cxn modelId="{D1861F46-23F1-48DC-AA82-C87F6E109D9F}" type="presOf" srcId="{CEFE7AF5-32F6-42C0-BC7C-6BC10C123F7B}" destId="{562FD3D3-C94C-40A6-B5E2-68C0714B3F73}" srcOrd="0" destOrd="0" presId="urn:microsoft.com/office/officeart/2005/8/layout/hList6"/>
    <dgm:cxn modelId="{CBF8A22E-63E0-4F90-838A-B9A6CB162339}" srcId="{CEFE7AF5-32F6-42C0-BC7C-6BC10C123F7B}" destId="{FD8E2EF3-31DA-49D4-B33C-CB76E07D4EFE}" srcOrd="1" destOrd="0" parTransId="{9531DE18-8396-4EA9-BCE6-E0D667DFDC8D}" sibTransId="{E7A8DCE0-FEE7-4A3E-B450-8A3708FEFDBE}"/>
    <dgm:cxn modelId="{89892107-6984-49D9-B36A-54F0E8BC5D22}" type="presOf" srcId="{D818210D-0F6D-47DB-A71C-034B0C7D4AE9}" destId="{D6649C20-8CE3-4927-8D3A-72796A3A1D87}" srcOrd="0" destOrd="0" presId="urn:microsoft.com/office/officeart/2005/8/layout/hList6"/>
    <dgm:cxn modelId="{B7EF3BD8-DF00-4C00-BC50-85FAA1A04D05}" type="presParOf" srcId="{562FD3D3-C94C-40A6-B5E2-68C0714B3F73}" destId="{197F6C04-ABA8-489E-9B83-8B3D4F5D8388}" srcOrd="0" destOrd="0" presId="urn:microsoft.com/office/officeart/2005/8/layout/hList6"/>
    <dgm:cxn modelId="{E4CF48CB-05CF-4B33-906D-EBC1F1F33A3A}" type="presParOf" srcId="{562FD3D3-C94C-40A6-B5E2-68C0714B3F73}" destId="{0CB3352E-00B4-4D05-A9E1-BD32B675E974}" srcOrd="1" destOrd="0" presId="urn:microsoft.com/office/officeart/2005/8/layout/hList6"/>
    <dgm:cxn modelId="{AFF3741C-AF96-4014-AA93-E1A98FA42429}" type="presParOf" srcId="{562FD3D3-C94C-40A6-B5E2-68C0714B3F73}" destId="{8EAD4AE4-FDC6-4A12-BE72-6A7B36451A77}" srcOrd="2" destOrd="0" presId="urn:microsoft.com/office/officeart/2005/8/layout/hList6"/>
    <dgm:cxn modelId="{0751FDA4-8208-4265-B43F-1A531A7E7598}" type="presParOf" srcId="{562FD3D3-C94C-40A6-B5E2-68C0714B3F73}" destId="{B0813879-3C1F-438E-AA89-C8FA07F9C8DE}" srcOrd="3" destOrd="0" presId="urn:microsoft.com/office/officeart/2005/8/layout/hList6"/>
    <dgm:cxn modelId="{503FEACA-4E77-4706-B8D1-B08A149A2623}" type="presParOf" srcId="{562FD3D3-C94C-40A6-B5E2-68C0714B3F73}" destId="{D6649C20-8CE3-4927-8D3A-72796A3A1D87}" srcOrd="4" destOrd="0" presId="urn:microsoft.com/office/officeart/2005/8/layout/hList6"/>
    <dgm:cxn modelId="{B10E4B8F-ACB5-4628-9EAC-7E0EB141D95B}" type="presParOf" srcId="{562FD3D3-C94C-40A6-B5E2-68C0714B3F73}" destId="{8CEF9B0F-15DA-4EA6-95EF-6CB5002FF1F4}" srcOrd="5" destOrd="0" presId="urn:microsoft.com/office/officeart/2005/8/layout/hList6"/>
    <dgm:cxn modelId="{6BA75A54-87D4-49FD-B6B7-93E6FE787036}" type="presParOf" srcId="{562FD3D3-C94C-40A6-B5E2-68C0714B3F73}" destId="{4BC95D2A-50A0-41AA-A9FB-A58BAB42CAE0}" srcOrd="6" destOrd="0" presId="urn:microsoft.com/office/officeart/2005/8/layout/hList6"/>
    <dgm:cxn modelId="{1D39F208-FC52-4648-A7DF-F05440346243}" type="presParOf" srcId="{562FD3D3-C94C-40A6-B5E2-68C0714B3F73}" destId="{EA5D5582-3F60-4676-817C-A22E9017CB56}" srcOrd="7" destOrd="0" presId="urn:microsoft.com/office/officeart/2005/8/layout/hList6"/>
    <dgm:cxn modelId="{4C946CAE-BBB7-428D-985B-DFFF3807026B}" type="presParOf" srcId="{562FD3D3-C94C-40A6-B5E2-68C0714B3F73}" destId="{9F87A2E1-C29B-4340-B3FD-A3C97DD4A5F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7CE03-D9CC-467A-BC71-7D512710566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EEF1B0-4A5C-4D6B-99EB-CAAF76A1285E}">
      <dgm:prSet custT="1"/>
      <dgm:spPr/>
      <dgm:t>
        <a:bodyPr/>
        <a:lstStyle/>
        <a:p>
          <a:pPr rtl="0"/>
          <a:r>
            <a:rPr lang="ru-RU" sz="1400" b="1" u="sng" dirty="0" smtClean="0">
              <a:latin typeface="Georgia" panose="02040502050405020303" pitchFamily="18" charset="0"/>
            </a:rPr>
            <a:t>Организаторы:</a:t>
          </a:r>
          <a:endParaRPr lang="ru-RU" sz="1400" dirty="0">
            <a:latin typeface="Georgia" panose="02040502050405020303" pitchFamily="18" charset="0"/>
          </a:endParaRPr>
        </a:p>
      </dgm:t>
    </dgm:pt>
    <dgm:pt modelId="{2935AF48-592F-45CD-A034-BBDE4C950CFE}" type="parTrans" cxnId="{7A4D5216-309A-4F5A-82F7-F0608A1D4CDB}">
      <dgm:prSet/>
      <dgm:spPr/>
      <dgm:t>
        <a:bodyPr/>
        <a:lstStyle/>
        <a:p>
          <a:endParaRPr lang="ru-RU"/>
        </a:p>
      </dgm:t>
    </dgm:pt>
    <dgm:pt modelId="{A2FD0F20-D41F-4C94-96E1-4106E91DB2BB}" type="sibTrans" cxnId="{7A4D5216-309A-4F5A-82F7-F0608A1D4CDB}">
      <dgm:prSet/>
      <dgm:spPr/>
      <dgm:t>
        <a:bodyPr/>
        <a:lstStyle/>
        <a:p>
          <a:endParaRPr lang="ru-RU"/>
        </a:p>
      </dgm:t>
    </dgm:pt>
    <dgm:pt modelId="{B3201EEE-BD25-4801-AC9D-9A14504B394D}">
      <dgm:prSet custT="1"/>
      <dgm:spPr/>
      <dgm:t>
        <a:bodyPr/>
        <a:lstStyle/>
        <a:p>
          <a:pPr rtl="0"/>
          <a:r>
            <a:rPr lang="ru-RU" sz="1200" b="1" baseline="0" dirty="0" smtClean="0">
              <a:latin typeface="Georgia" panose="02040502050405020303" pitchFamily="18" charset="0"/>
            </a:rPr>
            <a:t>Финансовый университет при Правительстве РФ</a:t>
          </a:r>
          <a:endParaRPr lang="ru-RU" sz="1200" baseline="0" dirty="0">
            <a:latin typeface="Georgia" panose="02040502050405020303" pitchFamily="18" charset="0"/>
          </a:endParaRPr>
        </a:p>
      </dgm:t>
    </dgm:pt>
    <dgm:pt modelId="{82E76E87-9CBC-4B5B-82E4-90A3E61069C4}" type="parTrans" cxnId="{3B583A60-5D47-4D76-B72D-42F78C3BF110}">
      <dgm:prSet/>
      <dgm:spPr/>
      <dgm:t>
        <a:bodyPr/>
        <a:lstStyle/>
        <a:p>
          <a:endParaRPr lang="ru-RU"/>
        </a:p>
      </dgm:t>
    </dgm:pt>
    <dgm:pt modelId="{E1A87019-98FC-4767-9522-384983A2A57F}" type="sibTrans" cxnId="{3B583A60-5D47-4D76-B72D-42F78C3BF110}">
      <dgm:prSet/>
      <dgm:spPr/>
      <dgm:t>
        <a:bodyPr/>
        <a:lstStyle/>
        <a:p>
          <a:endParaRPr lang="ru-RU"/>
        </a:p>
      </dgm:t>
    </dgm:pt>
    <dgm:pt modelId="{1C626662-D723-4DA0-AED8-0ADF6F878DC4}">
      <dgm:prSet custT="1"/>
      <dgm:spPr/>
      <dgm:t>
        <a:bodyPr/>
        <a:lstStyle/>
        <a:p>
          <a:pPr rtl="0"/>
          <a:r>
            <a:rPr lang="ru-RU" sz="1200" b="1" dirty="0" smtClean="0">
              <a:latin typeface="Georgia" panose="02040502050405020303" pitchFamily="18" charset="0"/>
            </a:rPr>
            <a:t>Московский  международный салон образования (ММСО</a:t>
          </a:r>
          <a:r>
            <a:rPr lang="ru-RU" sz="900" b="1" dirty="0" smtClean="0">
              <a:latin typeface="Georgia" panose="02040502050405020303" pitchFamily="18" charset="0"/>
            </a:rPr>
            <a:t>)</a:t>
          </a:r>
          <a:endParaRPr lang="ru-RU" sz="900" dirty="0">
            <a:latin typeface="Georgia" panose="02040502050405020303" pitchFamily="18" charset="0"/>
          </a:endParaRPr>
        </a:p>
      </dgm:t>
    </dgm:pt>
    <dgm:pt modelId="{0F62A24A-F1A7-4B4B-B8C6-FA2BE5D08E5C}" type="parTrans" cxnId="{26462CCC-3E95-49CF-BCAC-FF8D111674E7}">
      <dgm:prSet/>
      <dgm:spPr/>
      <dgm:t>
        <a:bodyPr/>
        <a:lstStyle/>
        <a:p>
          <a:endParaRPr lang="ru-RU"/>
        </a:p>
      </dgm:t>
    </dgm:pt>
    <dgm:pt modelId="{F1C43E60-D82E-415E-8508-C917A24E14A9}" type="sibTrans" cxnId="{26462CCC-3E95-49CF-BCAC-FF8D111674E7}">
      <dgm:prSet/>
      <dgm:spPr/>
      <dgm:t>
        <a:bodyPr/>
        <a:lstStyle/>
        <a:p>
          <a:endParaRPr lang="ru-RU"/>
        </a:p>
      </dgm:t>
    </dgm:pt>
    <dgm:pt modelId="{47944A50-AAD0-4A30-948E-535A1B36CB92}">
      <dgm:prSet custT="1"/>
      <dgm:spPr/>
      <dgm:t>
        <a:bodyPr/>
        <a:lstStyle/>
        <a:p>
          <a:pPr rtl="0"/>
          <a:r>
            <a:rPr lang="ru-RU" sz="1200" b="1" dirty="0" smtClean="0">
              <a:latin typeface="Georgia" panose="02040502050405020303" pitchFamily="18" charset="0"/>
            </a:rPr>
            <a:t>Институт непрерывного образования ЮНЕСКО</a:t>
          </a:r>
          <a:endParaRPr lang="ru-RU" sz="1200" dirty="0">
            <a:latin typeface="Georgia" panose="02040502050405020303" pitchFamily="18" charset="0"/>
          </a:endParaRPr>
        </a:p>
      </dgm:t>
    </dgm:pt>
    <dgm:pt modelId="{B5C3F797-3DD9-4700-8BBA-1A83FF24B6D2}" type="parTrans" cxnId="{43DC032F-F993-427E-A27E-0EC120672952}">
      <dgm:prSet/>
      <dgm:spPr/>
      <dgm:t>
        <a:bodyPr/>
        <a:lstStyle/>
        <a:p>
          <a:endParaRPr lang="ru-RU"/>
        </a:p>
      </dgm:t>
    </dgm:pt>
    <dgm:pt modelId="{15E671AE-B95C-44A0-AB05-19A8265922CE}" type="sibTrans" cxnId="{43DC032F-F993-427E-A27E-0EC120672952}">
      <dgm:prSet/>
      <dgm:spPr/>
      <dgm:t>
        <a:bodyPr/>
        <a:lstStyle/>
        <a:p>
          <a:endParaRPr lang="ru-RU"/>
        </a:p>
      </dgm:t>
    </dgm:pt>
    <dgm:pt modelId="{A1E1DD34-2400-4332-B69E-123618688A4E}" type="pres">
      <dgm:prSet presAssocID="{6367CE03-D9CC-467A-BC71-7D51271056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C823C3-7970-439F-A42E-DB16333654BA}" type="pres">
      <dgm:prSet presAssocID="{7CEEF1B0-4A5C-4D6B-99EB-CAAF76A1285E}" presName="hierRoot1" presStyleCnt="0">
        <dgm:presLayoutVars>
          <dgm:hierBranch val="init"/>
        </dgm:presLayoutVars>
      </dgm:prSet>
      <dgm:spPr/>
    </dgm:pt>
    <dgm:pt modelId="{1CEF4A38-5EF2-4655-B53E-7A53B9C2D8A5}" type="pres">
      <dgm:prSet presAssocID="{7CEEF1B0-4A5C-4D6B-99EB-CAAF76A1285E}" presName="rootComposite1" presStyleCnt="0"/>
      <dgm:spPr/>
    </dgm:pt>
    <dgm:pt modelId="{ABAD4F21-45CB-491E-B8BC-A6A72679FD00}" type="pres">
      <dgm:prSet presAssocID="{7CEEF1B0-4A5C-4D6B-99EB-CAAF76A1285E}" presName="rootText1" presStyleLbl="node0" presStyleIdx="0" presStyleCnt="1" custScaleX="163670" custScaleY="53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6A2EA-DB8E-49F3-A3D7-4DEBA28FF3D8}" type="pres">
      <dgm:prSet presAssocID="{7CEEF1B0-4A5C-4D6B-99EB-CAAF76A1285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A36B103-B18F-4A92-AA4F-2FE0A7D57CD8}" type="pres">
      <dgm:prSet presAssocID="{7CEEF1B0-4A5C-4D6B-99EB-CAAF76A1285E}" presName="hierChild2" presStyleCnt="0"/>
      <dgm:spPr/>
    </dgm:pt>
    <dgm:pt modelId="{81E1216A-C12C-434F-B192-243BFFE7D915}" type="pres">
      <dgm:prSet presAssocID="{82E76E87-9CBC-4B5B-82E4-90A3E61069C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5952AE-4D1B-4FBE-99F7-C387ACAB19B6}" type="pres">
      <dgm:prSet presAssocID="{B3201EEE-BD25-4801-AC9D-9A14504B394D}" presName="hierRoot2" presStyleCnt="0">
        <dgm:presLayoutVars>
          <dgm:hierBranch val="init"/>
        </dgm:presLayoutVars>
      </dgm:prSet>
      <dgm:spPr/>
    </dgm:pt>
    <dgm:pt modelId="{CD9F4B34-E275-4A6E-899A-603DE87E4A2D}" type="pres">
      <dgm:prSet presAssocID="{B3201EEE-BD25-4801-AC9D-9A14504B394D}" presName="rootComposite" presStyleCnt="0"/>
      <dgm:spPr/>
    </dgm:pt>
    <dgm:pt modelId="{3888CFC7-D7C5-4915-B59E-AA4DD80C3498}" type="pres">
      <dgm:prSet presAssocID="{B3201EEE-BD25-4801-AC9D-9A14504B394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E26481-A80A-43BB-9E05-64724334EA1A}" type="pres">
      <dgm:prSet presAssocID="{B3201EEE-BD25-4801-AC9D-9A14504B394D}" presName="rootConnector" presStyleLbl="node2" presStyleIdx="0" presStyleCnt="3"/>
      <dgm:spPr/>
      <dgm:t>
        <a:bodyPr/>
        <a:lstStyle/>
        <a:p>
          <a:endParaRPr lang="ru-RU"/>
        </a:p>
      </dgm:t>
    </dgm:pt>
    <dgm:pt modelId="{62A32DD0-6325-4494-90E2-9A7CEDFE7E52}" type="pres">
      <dgm:prSet presAssocID="{B3201EEE-BD25-4801-AC9D-9A14504B394D}" presName="hierChild4" presStyleCnt="0"/>
      <dgm:spPr/>
    </dgm:pt>
    <dgm:pt modelId="{9340F00D-13A4-4F06-B522-06C1BED9ED0B}" type="pres">
      <dgm:prSet presAssocID="{B3201EEE-BD25-4801-AC9D-9A14504B394D}" presName="hierChild5" presStyleCnt="0"/>
      <dgm:spPr/>
    </dgm:pt>
    <dgm:pt modelId="{0851179C-3F74-4582-827E-676A6974F703}" type="pres">
      <dgm:prSet presAssocID="{0F62A24A-F1A7-4B4B-B8C6-FA2BE5D08E5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7117A34-A65C-42B7-8FEC-3BE7A58C56B0}" type="pres">
      <dgm:prSet presAssocID="{1C626662-D723-4DA0-AED8-0ADF6F878DC4}" presName="hierRoot2" presStyleCnt="0">
        <dgm:presLayoutVars>
          <dgm:hierBranch val="init"/>
        </dgm:presLayoutVars>
      </dgm:prSet>
      <dgm:spPr/>
    </dgm:pt>
    <dgm:pt modelId="{B4FE7AA9-8C3C-492D-876A-8040FE0B1FE0}" type="pres">
      <dgm:prSet presAssocID="{1C626662-D723-4DA0-AED8-0ADF6F878DC4}" presName="rootComposite" presStyleCnt="0"/>
      <dgm:spPr/>
    </dgm:pt>
    <dgm:pt modelId="{05AEFC11-F203-4632-8E7B-ECC0BF2386AF}" type="pres">
      <dgm:prSet presAssocID="{1C626662-D723-4DA0-AED8-0ADF6F878DC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01F51-D4E9-4CC1-825B-08773E804AA5}" type="pres">
      <dgm:prSet presAssocID="{1C626662-D723-4DA0-AED8-0ADF6F878DC4}" presName="rootConnector" presStyleLbl="node2" presStyleIdx="1" presStyleCnt="3"/>
      <dgm:spPr/>
      <dgm:t>
        <a:bodyPr/>
        <a:lstStyle/>
        <a:p>
          <a:endParaRPr lang="ru-RU"/>
        </a:p>
      </dgm:t>
    </dgm:pt>
    <dgm:pt modelId="{BFB3910D-0C40-4DB1-B5D3-1491079256C5}" type="pres">
      <dgm:prSet presAssocID="{1C626662-D723-4DA0-AED8-0ADF6F878DC4}" presName="hierChild4" presStyleCnt="0"/>
      <dgm:spPr/>
    </dgm:pt>
    <dgm:pt modelId="{6B3A7EC3-210C-4C4C-9671-0B217D3B1C4F}" type="pres">
      <dgm:prSet presAssocID="{1C626662-D723-4DA0-AED8-0ADF6F878DC4}" presName="hierChild5" presStyleCnt="0"/>
      <dgm:spPr/>
    </dgm:pt>
    <dgm:pt modelId="{92B58845-447E-418D-9C49-E315EB4C0CE4}" type="pres">
      <dgm:prSet presAssocID="{B5C3F797-3DD9-4700-8BBA-1A83FF24B6D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BBD5EEE-8773-48F8-B31A-A7FD65C2E888}" type="pres">
      <dgm:prSet presAssocID="{47944A50-AAD0-4A30-948E-535A1B36CB92}" presName="hierRoot2" presStyleCnt="0">
        <dgm:presLayoutVars>
          <dgm:hierBranch val="init"/>
        </dgm:presLayoutVars>
      </dgm:prSet>
      <dgm:spPr/>
    </dgm:pt>
    <dgm:pt modelId="{68190E91-CB56-4003-BDEB-C66703DA86D3}" type="pres">
      <dgm:prSet presAssocID="{47944A50-AAD0-4A30-948E-535A1B36CB92}" presName="rootComposite" presStyleCnt="0"/>
      <dgm:spPr/>
    </dgm:pt>
    <dgm:pt modelId="{14306A12-102B-425E-B241-9F949E2885CA}" type="pres">
      <dgm:prSet presAssocID="{47944A50-AAD0-4A30-948E-535A1B36CB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B00B75-E7A8-4AA4-9004-3EBCC4E6806F}" type="pres">
      <dgm:prSet presAssocID="{47944A50-AAD0-4A30-948E-535A1B36CB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3E07FBC2-6E96-4BCB-AB3A-EB8A94DCECD0}" type="pres">
      <dgm:prSet presAssocID="{47944A50-AAD0-4A30-948E-535A1B36CB92}" presName="hierChild4" presStyleCnt="0"/>
      <dgm:spPr/>
    </dgm:pt>
    <dgm:pt modelId="{B4C99C65-C2E2-4D5A-998F-4F13643CAF95}" type="pres">
      <dgm:prSet presAssocID="{47944A50-AAD0-4A30-948E-535A1B36CB92}" presName="hierChild5" presStyleCnt="0"/>
      <dgm:spPr/>
    </dgm:pt>
    <dgm:pt modelId="{F00740C7-4E9D-46F1-9D48-31F55CF10810}" type="pres">
      <dgm:prSet presAssocID="{7CEEF1B0-4A5C-4D6B-99EB-CAAF76A1285E}" presName="hierChild3" presStyleCnt="0"/>
      <dgm:spPr/>
    </dgm:pt>
  </dgm:ptLst>
  <dgm:cxnLst>
    <dgm:cxn modelId="{50833A06-9710-4799-A9BB-1710DD28AA3B}" type="presOf" srcId="{1C626662-D723-4DA0-AED8-0ADF6F878DC4}" destId="{05AEFC11-F203-4632-8E7B-ECC0BF2386AF}" srcOrd="0" destOrd="0" presId="urn:microsoft.com/office/officeart/2005/8/layout/orgChart1"/>
    <dgm:cxn modelId="{DDA586B4-3E1B-4CFC-B971-EBA5CB20F89E}" type="presOf" srcId="{7CEEF1B0-4A5C-4D6B-99EB-CAAF76A1285E}" destId="{ABAD4F21-45CB-491E-B8BC-A6A72679FD00}" srcOrd="0" destOrd="0" presId="urn:microsoft.com/office/officeart/2005/8/layout/orgChart1"/>
    <dgm:cxn modelId="{D15F07E4-4E1F-4B86-882E-98D51A08F4B4}" type="presOf" srcId="{B5C3F797-3DD9-4700-8BBA-1A83FF24B6D2}" destId="{92B58845-447E-418D-9C49-E315EB4C0CE4}" srcOrd="0" destOrd="0" presId="urn:microsoft.com/office/officeart/2005/8/layout/orgChart1"/>
    <dgm:cxn modelId="{53072DD4-3DDD-4192-ACAD-6AFFD8CA8C70}" type="presOf" srcId="{1C626662-D723-4DA0-AED8-0ADF6F878DC4}" destId="{6EE01F51-D4E9-4CC1-825B-08773E804AA5}" srcOrd="1" destOrd="0" presId="urn:microsoft.com/office/officeart/2005/8/layout/orgChart1"/>
    <dgm:cxn modelId="{3B583A60-5D47-4D76-B72D-42F78C3BF110}" srcId="{7CEEF1B0-4A5C-4D6B-99EB-CAAF76A1285E}" destId="{B3201EEE-BD25-4801-AC9D-9A14504B394D}" srcOrd="0" destOrd="0" parTransId="{82E76E87-9CBC-4B5B-82E4-90A3E61069C4}" sibTransId="{E1A87019-98FC-4767-9522-384983A2A57F}"/>
    <dgm:cxn modelId="{43DC032F-F993-427E-A27E-0EC120672952}" srcId="{7CEEF1B0-4A5C-4D6B-99EB-CAAF76A1285E}" destId="{47944A50-AAD0-4A30-948E-535A1B36CB92}" srcOrd="2" destOrd="0" parTransId="{B5C3F797-3DD9-4700-8BBA-1A83FF24B6D2}" sibTransId="{15E671AE-B95C-44A0-AB05-19A8265922CE}"/>
    <dgm:cxn modelId="{26462CCC-3E95-49CF-BCAC-FF8D111674E7}" srcId="{7CEEF1B0-4A5C-4D6B-99EB-CAAF76A1285E}" destId="{1C626662-D723-4DA0-AED8-0ADF6F878DC4}" srcOrd="1" destOrd="0" parTransId="{0F62A24A-F1A7-4B4B-B8C6-FA2BE5D08E5C}" sibTransId="{F1C43E60-D82E-415E-8508-C917A24E14A9}"/>
    <dgm:cxn modelId="{C40A120C-3DF4-4F43-AAC4-5A86887C418D}" type="presOf" srcId="{B3201EEE-BD25-4801-AC9D-9A14504B394D}" destId="{3888CFC7-D7C5-4915-B59E-AA4DD80C3498}" srcOrd="0" destOrd="0" presId="urn:microsoft.com/office/officeart/2005/8/layout/orgChart1"/>
    <dgm:cxn modelId="{0ED2BDCF-E71D-4998-A56A-8117451A3443}" type="presOf" srcId="{6367CE03-D9CC-467A-BC71-7D512710566A}" destId="{A1E1DD34-2400-4332-B69E-123618688A4E}" srcOrd="0" destOrd="0" presId="urn:microsoft.com/office/officeart/2005/8/layout/orgChart1"/>
    <dgm:cxn modelId="{8A8C7516-568B-4564-8B5C-7C1FA875DAD5}" type="presOf" srcId="{47944A50-AAD0-4A30-948E-535A1B36CB92}" destId="{14306A12-102B-425E-B241-9F949E2885CA}" srcOrd="0" destOrd="0" presId="urn:microsoft.com/office/officeart/2005/8/layout/orgChart1"/>
    <dgm:cxn modelId="{2CF06955-9CA2-4129-A523-2E6A82A24FFB}" type="presOf" srcId="{0F62A24A-F1A7-4B4B-B8C6-FA2BE5D08E5C}" destId="{0851179C-3F74-4582-827E-676A6974F703}" srcOrd="0" destOrd="0" presId="urn:microsoft.com/office/officeart/2005/8/layout/orgChart1"/>
    <dgm:cxn modelId="{7A4D5216-309A-4F5A-82F7-F0608A1D4CDB}" srcId="{6367CE03-D9CC-467A-BC71-7D512710566A}" destId="{7CEEF1B0-4A5C-4D6B-99EB-CAAF76A1285E}" srcOrd="0" destOrd="0" parTransId="{2935AF48-592F-45CD-A034-BBDE4C950CFE}" sibTransId="{A2FD0F20-D41F-4C94-96E1-4106E91DB2BB}"/>
    <dgm:cxn modelId="{B77286B0-BDD7-4DAD-85CC-50C56C84916C}" type="presOf" srcId="{7CEEF1B0-4A5C-4D6B-99EB-CAAF76A1285E}" destId="{4476A2EA-DB8E-49F3-A3D7-4DEBA28FF3D8}" srcOrd="1" destOrd="0" presId="urn:microsoft.com/office/officeart/2005/8/layout/orgChart1"/>
    <dgm:cxn modelId="{9FBE35D1-4368-4D08-B28D-489339349BF4}" type="presOf" srcId="{B3201EEE-BD25-4801-AC9D-9A14504B394D}" destId="{83E26481-A80A-43BB-9E05-64724334EA1A}" srcOrd="1" destOrd="0" presId="urn:microsoft.com/office/officeart/2005/8/layout/orgChart1"/>
    <dgm:cxn modelId="{7C26B683-E6CA-41DF-80C7-9F770C7974F7}" type="presOf" srcId="{47944A50-AAD0-4A30-948E-535A1B36CB92}" destId="{AFB00B75-E7A8-4AA4-9004-3EBCC4E6806F}" srcOrd="1" destOrd="0" presId="urn:microsoft.com/office/officeart/2005/8/layout/orgChart1"/>
    <dgm:cxn modelId="{A5FB2BB5-04FE-4BD0-B4E2-7DAB203D25B6}" type="presOf" srcId="{82E76E87-9CBC-4B5B-82E4-90A3E61069C4}" destId="{81E1216A-C12C-434F-B192-243BFFE7D915}" srcOrd="0" destOrd="0" presId="urn:microsoft.com/office/officeart/2005/8/layout/orgChart1"/>
    <dgm:cxn modelId="{3A6C1DE7-8F91-41DA-AA77-E115DA4F340C}" type="presParOf" srcId="{A1E1DD34-2400-4332-B69E-123618688A4E}" destId="{D9C823C3-7970-439F-A42E-DB16333654BA}" srcOrd="0" destOrd="0" presId="urn:microsoft.com/office/officeart/2005/8/layout/orgChart1"/>
    <dgm:cxn modelId="{A5E10341-D1C7-428F-9315-682451C657D5}" type="presParOf" srcId="{D9C823C3-7970-439F-A42E-DB16333654BA}" destId="{1CEF4A38-5EF2-4655-B53E-7A53B9C2D8A5}" srcOrd="0" destOrd="0" presId="urn:microsoft.com/office/officeart/2005/8/layout/orgChart1"/>
    <dgm:cxn modelId="{C987150C-E8AC-4A74-B71D-FCEE277E91E0}" type="presParOf" srcId="{1CEF4A38-5EF2-4655-B53E-7A53B9C2D8A5}" destId="{ABAD4F21-45CB-491E-B8BC-A6A72679FD00}" srcOrd="0" destOrd="0" presId="urn:microsoft.com/office/officeart/2005/8/layout/orgChart1"/>
    <dgm:cxn modelId="{17FB0CBB-E714-45B3-9E0E-8E394E52AE7C}" type="presParOf" srcId="{1CEF4A38-5EF2-4655-B53E-7A53B9C2D8A5}" destId="{4476A2EA-DB8E-49F3-A3D7-4DEBA28FF3D8}" srcOrd="1" destOrd="0" presId="urn:microsoft.com/office/officeart/2005/8/layout/orgChart1"/>
    <dgm:cxn modelId="{5CA68CE9-A5F2-4992-953E-CC8EBE07FE0D}" type="presParOf" srcId="{D9C823C3-7970-439F-A42E-DB16333654BA}" destId="{2A36B103-B18F-4A92-AA4F-2FE0A7D57CD8}" srcOrd="1" destOrd="0" presId="urn:microsoft.com/office/officeart/2005/8/layout/orgChart1"/>
    <dgm:cxn modelId="{4F76FA88-C6A5-4175-89D4-EF4CEC9930D9}" type="presParOf" srcId="{2A36B103-B18F-4A92-AA4F-2FE0A7D57CD8}" destId="{81E1216A-C12C-434F-B192-243BFFE7D915}" srcOrd="0" destOrd="0" presId="urn:microsoft.com/office/officeart/2005/8/layout/orgChart1"/>
    <dgm:cxn modelId="{8BC25CA9-A52B-4E3E-B425-39B51571629E}" type="presParOf" srcId="{2A36B103-B18F-4A92-AA4F-2FE0A7D57CD8}" destId="{1E5952AE-4D1B-4FBE-99F7-C387ACAB19B6}" srcOrd="1" destOrd="0" presId="urn:microsoft.com/office/officeart/2005/8/layout/orgChart1"/>
    <dgm:cxn modelId="{68E6CCC2-2DCB-47EF-AECF-CAA8835AB6AD}" type="presParOf" srcId="{1E5952AE-4D1B-4FBE-99F7-C387ACAB19B6}" destId="{CD9F4B34-E275-4A6E-899A-603DE87E4A2D}" srcOrd="0" destOrd="0" presId="urn:microsoft.com/office/officeart/2005/8/layout/orgChart1"/>
    <dgm:cxn modelId="{CCD05606-4473-4786-8D65-DC45ABC8C50C}" type="presParOf" srcId="{CD9F4B34-E275-4A6E-899A-603DE87E4A2D}" destId="{3888CFC7-D7C5-4915-B59E-AA4DD80C3498}" srcOrd="0" destOrd="0" presId="urn:microsoft.com/office/officeart/2005/8/layout/orgChart1"/>
    <dgm:cxn modelId="{F5D1249A-6EF3-4393-90DF-B0FBD1F9344F}" type="presParOf" srcId="{CD9F4B34-E275-4A6E-899A-603DE87E4A2D}" destId="{83E26481-A80A-43BB-9E05-64724334EA1A}" srcOrd="1" destOrd="0" presId="urn:microsoft.com/office/officeart/2005/8/layout/orgChart1"/>
    <dgm:cxn modelId="{604414AD-44DE-4991-911E-CEC8D1C3F984}" type="presParOf" srcId="{1E5952AE-4D1B-4FBE-99F7-C387ACAB19B6}" destId="{62A32DD0-6325-4494-90E2-9A7CEDFE7E52}" srcOrd="1" destOrd="0" presId="urn:microsoft.com/office/officeart/2005/8/layout/orgChart1"/>
    <dgm:cxn modelId="{0CC85363-599C-4DEF-B1AB-2F6FE302A590}" type="presParOf" srcId="{1E5952AE-4D1B-4FBE-99F7-C387ACAB19B6}" destId="{9340F00D-13A4-4F06-B522-06C1BED9ED0B}" srcOrd="2" destOrd="0" presId="urn:microsoft.com/office/officeart/2005/8/layout/orgChart1"/>
    <dgm:cxn modelId="{7EFD1AE3-2F42-43F6-BFB4-8964743D0862}" type="presParOf" srcId="{2A36B103-B18F-4A92-AA4F-2FE0A7D57CD8}" destId="{0851179C-3F74-4582-827E-676A6974F703}" srcOrd="2" destOrd="0" presId="urn:microsoft.com/office/officeart/2005/8/layout/orgChart1"/>
    <dgm:cxn modelId="{B217E6FB-8EF6-4A68-9EA7-1DCE806696C9}" type="presParOf" srcId="{2A36B103-B18F-4A92-AA4F-2FE0A7D57CD8}" destId="{E7117A34-A65C-42B7-8FEC-3BE7A58C56B0}" srcOrd="3" destOrd="0" presId="urn:microsoft.com/office/officeart/2005/8/layout/orgChart1"/>
    <dgm:cxn modelId="{2A982333-42C4-470E-9547-4877FAFF6DE6}" type="presParOf" srcId="{E7117A34-A65C-42B7-8FEC-3BE7A58C56B0}" destId="{B4FE7AA9-8C3C-492D-876A-8040FE0B1FE0}" srcOrd="0" destOrd="0" presId="urn:microsoft.com/office/officeart/2005/8/layout/orgChart1"/>
    <dgm:cxn modelId="{C329CD51-6BB9-401D-A513-AAE7A0623168}" type="presParOf" srcId="{B4FE7AA9-8C3C-492D-876A-8040FE0B1FE0}" destId="{05AEFC11-F203-4632-8E7B-ECC0BF2386AF}" srcOrd="0" destOrd="0" presId="urn:microsoft.com/office/officeart/2005/8/layout/orgChart1"/>
    <dgm:cxn modelId="{8BD4C81B-CD92-40C2-A713-0BD5DC7FF91B}" type="presParOf" srcId="{B4FE7AA9-8C3C-492D-876A-8040FE0B1FE0}" destId="{6EE01F51-D4E9-4CC1-825B-08773E804AA5}" srcOrd="1" destOrd="0" presId="urn:microsoft.com/office/officeart/2005/8/layout/orgChart1"/>
    <dgm:cxn modelId="{CC3E61E2-EA35-452A-8B24-CFE065842E1E}" type="presParOf" srcId="{E7117A34-A65C-42B7-8FEC-3BE7A58C56B0}" destId="{BFB3910D-0C40-4DB1-B5D3-1491079256C5}" srcOrd="1" destOrd="0" presId="urn:microsoft.com/office/officeart/2005/8/layout/orgChart1"/>
    <dgm:cxn modelId="{B8FFA15F-8996-46F2-AD93-6693F60A86CB}" type="presParOf" srcId="{E7117A34-A65C-42B7-8FEC-3BE7A58C56B0}" destId="{6B3A7EC3-210C-4C4C-9671-0B217D3B1C4F}" srcOrd="2" destOrd="0" presId="urn:microsoft.com/office/officeart/2005/8/layout/orgChart1"/>
    <dgm:cxn modelId="{FE32295E-F000-4FAB-B37E-D8FFB0CB1F14}" type="presParOf" srcId="{2A36B103-B18F-4A92-AA4F-2FE0A7D57CD8}" destId="{92B58845-447E-418D-9C49-E315EB4C0CE4}" srcOrd="4" destOrd="0" presId="urn:microsoft.com/office/officeart/2005/8/layout/orgChart1"/>
    <dgm:cxn modelId="{695C55B1-539C-4A92-B83D-0867594B403E}" type="presParOf" srcId="{2A36B103-B18F-4A92-AA4F-2FE0A7D57CD8}" destId="{BBBD5EEE-8773-48F8-B31A-A7FD65C2E888}" srcOrd="5" destOrd="0" presId="urn:microsoft.com/office/officeart/2005/8/layout/orgChart1"/>
    <dgm:cxn modelId="{85FBEBFF-47CE-4AB3-A419-551EAFCB1094}" type="presParOf" srcId="{BBBD5EEE-8773-48F8-B31A-A7FD65C2E888}" destId="{68190E91-CB56-4003-BDEB-C66703DA86D3}" srcOrd="0" destOrd="0" presId="urn:microsoft.com/office/officeart/2005/8/layout/orgChart1"/>
    <dgm:cxn modelId="{BE037685-929E-484E-BE34-6EC780483B98}" type="presParOf" srcId="{68190E91-CB56-4003-BDEB-C66703DA86D3}" destId="{14306A12-102B-425E-B241-9F949E2885CA}" srcOrd="0" destOrd="0" presId="urn:microsoft.com/office/officeart/2005/8/layout/orgChart1"/>
    <dgm:cxn modelId="{63F1AD71-BC12-406E-9213-24AAAC19B858}" type="presParOf" srcId="{68190E91-CB56-4003-BDEB-C66703DA86D3}" destId="{AFB00B75-E7A8-4AA4-9004-3EBCC4E6806F}" srcOrd="1" destOrd="0" presId="urn:microsoft.com/office/officeart/2005/8/layout/orgChart1"/>
    <dgm:cxn modelId="{46331749-2D1B-4122-943A-4801D899B341}" type="presParOf" srcId="{BBBD5EEE-8773-48F8-B31A-A7FD65C2E888}" destId="{3E07FBC2-6E96-4BCB-AB3A-EB8A94DCECD0}" srcOrd="1" destOrd="0" presId="urn:microsoft.com/office/officeart/2005/8/layout/orgChart1"/>
    <dgm:cxn modelId="{1A35372D-1436-4DA8-BE75-458F79BEED02}" type="presParOf" srcId="{BBBD5EEE-8773-48F8-B31A-A7FD65C2E888}" destId="{B4C99C65-C2E2-4D5A-998F-4F13643CAF95}" srcOrd="2" destOrd="0" presId="urn:microsoft.com/office/officeart/2005/8/layout/orgChart1"/>
    <dgm:cxn modelId="{75E26345-60CB-4D4E-8451-FF3FF76997AF}" type="presParOf" srcId="{D9C823C3-7970-439F-A42E-DB16333654BA}" destId="{F00740C7-4E9D-46F1-9D48-31F55CF108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08C5A-3141-45AA-AB60-47FD1EE51B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6C94E7-F1D2-4FE5-B36C-99F746BC377B}">
      <dgm:prSet/>
      <dgm:spPr/>
      <dgm:t>
        <a:bodyPr/>
        <a:lstStyle/>
        <a:p>
          <a:pPr rtl="0"/>
          <a:r>
            <a:rPr lang="ru-RU" b="1" dirty="0" smtClean="0">
              <a:latin typeface="Georgia" panose="02040502050405020303" pitchFamily="18" charset="0"/>
            </a:rPr>
            <a:t>10 апреля 2019 г. </a:t>
          </a:r>
          <a:endParaRPr lang="ru-RU" b="1" dirty="0">
            <a:latin typeface="Georgia" panose="02040502050405020303" pitchFamily="18" charset="0"/>
          </a:endParaRPr>
        </a:p>
      </dgm:t>
    </dgm:pt>
    <dgm:pt modelId="{B1C592D1-3920-4B9F-8CD0-4F00A87DDD34}" type="parTrans" cxnId="{DC364096-72CD-4A74-81F7-152A59B6E3BD}">
      <dgm:prSet/>
      <dgm:spPr/>
      <dgm:t>
        <a:bodyPr/>
        <a:lstStyle/>
        <a:p>
          <a:endParaRPr lang="ru-RU"/>
        </a:p>
      </dgm:t>
    </dgm:pt>
    <dgm:pt modelId="{535F2E39-1434-4A2C-BEB4-F95D5791190A}" type="sibTrans" cxnId="{DC364096-72CD-4A74-81F7-152A59B6E3BD}">
      <dgm:prSet/>
      <dgm:spPr/>
      <dgm:t>
        <a:bodyPr/>
        <a:lstStyle/>
        <a:p>
          <a:endParaRPr lang="ru-RU"/>
        </a:p>
      </dgm:t>
    </dgm:pt>
    <dgm:pt modelId="{2987C871-3789-4AF9-9E32-60F8A6FB61E8}">
      <dgm:prSet/>
      <dgm:spPr/>
      <dgm:t>
        <a:bodyPr/>
        <a:lstStyle/>
        <a:p>
          <a:pPr rtl="0"/>
          <a:r>
            <a:rPr lang="ru-RU" dirty="0" smtClean="0">
              <a:latin typeface="Georgia" panose="02040502050405020303" pitchFamily="18" charset="0"/>
            </a:rPr>
            <a:t>Панельная дискуссия на площадке ММСО</a:t>
          </a:r>
          <a:endParaRPr lang="ru-RU" dirty="0">
            <a:latin typeface="Georgia" panose="02040502050405020303" pitchFamily="18" charset="0"/>
          </a:endParaRPr>
        </a:p>
      </dgm:t>
    </dgm:pt>
    <dgm:pt modelId="{5CFC21D8-0AB9-4F12-8574-EEB69E85FFC7}" type="parTrans" cxnId="{A85C1B7D-E6BF-4353-9145-41AF9185E8B3}">
      <dgm:prSet/>
      <dgm:spPr/>
      <dgm:t>
        <a:bodyPr/>
        <a:lstStyle/>
        <a:p>
          <a:endParaRPr lang="ru-RU"/>
        </a:p>
      </dgm:t>
    </dgm:pt>
    <dgm:pt modelId="{32D8EC68-515D-4D1D-B13F-D82A8D50F1A8}" type="sibTrans" cxnId="{A85C1B7D-E6BF-4353-9145-41AF9185E8B3}">
      <dgm:prSet/>
      <dgm:spPr/>
      <dgm:t>
        <a:bodyPr/>
        <a:lstStyle/>
        <a:p>
          <a:endParaRPr lang="ru-RU"/>
        </a:p>
      </dgm:t>
    </dgm:pt>
    <dgm:pt modelId="{3635755C-30B3-436D-871B-E210D19C0EC7}">
      <dgm:prSet/>
      <dgm:spPr/>
      <dgm:t>
        <a:bodyPr/>
        <a:lstStyle/>
        <a:p>
          <a:pPr rtl="0"/>
          <a:r>
            <a:rPr lang="ru-RU" dirty="0" smtClean="0">
              <a:latin typeface="Georgia" panose="02040502050405020303" pitchFamily="18" charset="0"/>
            </a:rPr>
            <a:t>Ключевые темы:</a:t>
          </a:r>
          <a:endParaRPr lang="ru-RU" dirty="0">
            <a:latin typeface="Georgia" panose="02040502050405020303" pitchFamily="18" charset="0"/>
          </a:endParaRPr>
        </a:p>
      </dgm:t>
    </dgm:pt>
    <dgm:pt modelId="{CA454205-7A64-4750-95BC-7D05D7356BD8}" type="parTrans" cxnId="{65E57BF2-8219-4543-B3BD-0A6B6CB6815C}">
      <dgm:prSet/>
      <dgm:spPr/>
      <dgm:t>
        <a:bodyPr/>
        <a:lstStyle/>
        <a:p>
          <a:endParaRPr lang="ru-RU"/>
        </a:p>
      </dgm:t>
    </dgm:pt>
    <dgm:pt modelId="{2567DFD2-C460-4D5E-B282-47FDAB775066}" type="sibTrans" cxnId="{65E57BF2-8219-4543-B3BD-0A6B6CB6815C}">
      <dgm:prSet/>
      <dgm:spPr/>
      <dgm:t>
        <a:bodyPr/>
        <a:lstStyle/>
        <a:p>
          <a:endParaRPr lang="ru-RU"/>
        </a:p>
      </dgm:t>
    </dgm:pt>
    <dgm:pt modelId="{890B42DC-1C12-4FD0-A3EC-4C59946719C5}">
      <dgm:prSet custT="1"/>
      <dgm:spPr/>
      <dgm:t>
        <a:bodyPr/>
        <a:lstStyle/>
        <a:p>
          <a:pPr rtl="0"/>
          <a:r>
            <a:rPr lang="ru-RU" sz="1600" dirty="0" smtClean="0">
              <a:latin typeface="Georgia" panose="02040502050405020303" pitchFamily="18" charset="0"/>
            </a:rPr>
            <a:t>Непрерывное образование и развитие человеческого капитала</a:t>
          </a:r>
          <a:endParaRPr lang="ru-RU" sz="1600" dirty="0">
            <a:latin typeface="Georgia" panose="02040502050405020303" pitchFamily="18" charset="0"/>
          </a:endParaRPr>
        </a:p>
      </dgm:t>
    </dgm:pt>
    <dgm:pt modelId="{1A354B7D-F08E-4436-BD6C-E7D26CD3E371}" type="parTrans" cxnId="{005517D2-5732-4843-A8C1-1C566C1E2436}">
      <dgm:prSet/>
      <dgm:spPr/>
      <dgm:t>
        <a:bodyPr/>
        <a:lstStyle/>
        <a:p>
          <a:endParaRPr lang="ru-RU"/>
        </a:p>
      </dgm:t>
    </dgm:pt>
    <dgm:pt modelId="{AD034157-ACDD-45EF-B3CA-51A6FF509386}" type="sibTrans" cxnId="{005517D2-5732-4843-A8C1-1C566C1E2436}">
      <dgm:prSet/>
      <dgm:spPr/>
      <dgm:t>
        <a:bodyPr/>
        <a:lstStyle/>
        <a:p>
          <a:endParaRPr lang="ru-RU"/>
        </a:p>
      </dgm:t>
    </dgm:pt>
    <dgm:pt modelId="{A254CB17-4E89-4F48-9996-B30C5C3CF3F5}">
      <dgm:prSet custT="1"/>
      <dgm:spPr/>
      <dgm:t>
        <a:bodyPr/>
        <a:lstStyle/>
        <a:p>
          <a:pPr rtl="0"/>
          <a:r>
            <a:rPr lang="ru-RU" sz="1600" dirty="0" smtClean="0">
              <a:latin typeface="Georgia" panose="02040502050405020303" pitchFamily="18" charset="0"/>
            </a:rPr>
            <a:t>Непрерывное образование глазами ключевых провайдеров: университеты, корпоративные университеты, образовательные организации</a:t>
          </a:r>
          <a:endParaRPr lang="ru-RU" sz="1600" dirty="0">
            <a:latin typeface="Georgia" panose="02040502050405020303" pitchFamily="18" charset="0"/>
          </a:endParaRPr>
        </a:p>
      </dgm:t>
    </dgm:pt>
    <dgm:pt modelId="{CC6BC6A7-70A1-4422-8B24-FFB08E702653}" type="parTrans" cxnId="{871A1C92-26FB-4D5F-9702-5E619284EC60}">
      <dgm:prSet/>
      <dgm:spPr/>
      <dgm:t>
        <a:bodyPr/>
        <a:lstStyle/>
        <a:p>
          <a:endParaRPr lang="ru-RU"/>
        </a:p>
      </dgm:t>
    </dgm:pt>
    <dgm:pt modelId="{85B792E9-D59F-4EB5-96B8-E805312E058F}" type="sibTrans" cxnId="{871A1C92-26FB-4D5F-9702-5E619284EC60}">
      <dgm:prSet/>
      <dgm:spPr/>
      <dgm:t>
        <a:bodyPr/>
        <a:lstStyle/>
        <a:p>
          <a:endParaRPr lang="ru-RU"/>
        </a:p>
      </dgm:t>
    </dgm:pt>
    <dgm:pt modelId="{B276CBB5-2CFF-4395-99A1-45AEDDCD9CCE}">
      <dgm:prSet custT="1"/>
      <dgm:spPr/>
      <dgm:t>
        <a:bodyPr/>
        <a:lstStyle/>
        <a:p>
          <a:pPr rtl="0"/>
          <a:r>
            <a:rPr lang="en-US" sz="1600" dirty="0" smtClean="0">
              <a:latin typeface="Georgia" panose="02040502050405020303" pitchFamily="18" charset="0"/>
            </a:rPr>
            <a:t>LLL </a:t>
          </a:r>
          <a:r>
            <a:rPr lang="ru-RU" sz="1600" dirty="0" smtClean="0">
              <a:latin typeface="Georgia" panose="02040502050405020303" pitchFamily="18" charset="0"/>
            </a:rPr>
            <a:t>и зарубежный опыт</a:t>
          </a:r>
          <a:endParaRPr lang="ru-RU" sz="1600" dirty="0">
            <a:latin typeface="Georgia" panose="02040502050405020303" pitchFamily="18" charset="0"/>
          </a:endParaRPr>
        </a:p>
      </dgm:t>
    </dgm:pt>
    <dgm:pt modelId="{ECFB1131-86C8-4F28-8694-4C49225309E1}" type="parTrans" cxnId="{BD19A5F3-E0CC-41DC-B9AD-5A9593A79B71}">
      <dgm:prSet/>
      <dgm:spPr/>
      <dgm:t>
        <a:bodyPr/>
        <a:lstStyle/>
        <a:p>
          <a:endParaRPr lang="ru-RU"/>
        </a:p>
      </dgm:t>
    </dgm:pt>
    <dgm:pt modelId="{8BAB80C2-7A45-459C-9B05-E3D583C0AD67}" type="sibTrans" cxnId="{BD19A5F3-E0CC-41DC-B9AD-5A9593A79B71}">
      <dgm:prSet/>
      <dgm:spPr/>
      <dgm:t>
        <a:bodyPr/>
        <a:lstStyle/>
        <a:p>
          <a:endParaRPr lang="ru-RU"/>
        </a:p>
      </dgm:t>
    </dgm:pt>
    <dgm:pt modelId="{C3FC0523-6E89-47E1-A771-6C1E5093C72A}">
      <dgm:prSet custT="1"/>
      <dgm:spPr/>
      <dgm:t>
        <a:bodyPr/>
        <a:lstStyle/>
        <a:p>
          <a:pPr rtl="0"/>
          <a:r>
            <a:rPr lang="ru-RU" sz="1600" dirty="0" smtClean="0">
              <a:latin typeface="Georgia" panose="02040502050405020303" pitchFamily="18" charset="0"/>
            </a:rPr>
            <a:t>Запросы работодателей к компетенциям работников</a:t>
          </a:r>
          <a:endParaRPr lang="ru-RU" sz="1600" dirty="0">
            <a:latin typeface="Georgia" panose="02040502050405020303" pitchFamily="18" charset="0"/>
          </a:endParaRPr>
        </a:p>
      </dgm:t>
    </dgm:pt>
    <dgm:pt modelId="{D2EAEE06-AEBF-4931-A61D-AE8318197828}" type="parTrans" cxnId="{249A6691-2C3C-48B3-94C6-1AF2FAE41A46}">
      <dgm:prSet/>
      <dgm:spPr/>
      <dgm:t>
        <a:bodyPr/>
        <a:lstStyle/>
        <a:p>
          <a:endParaRPr lang="ru-RU"/>
        </a:p>
      </dgm:t>
    </dgm:pt>
    <dgm:pt modelId="{6F9FA227-C3CC-49DC-B8E7-B3E4B04A3933}" type="sibTrans" cxnId="{249A6691-2C3C-48B3-94C6-1AF2FAE41A46}">
      <dgm:prSet/>
      <dgm:spPr/>
      <dgm:t>
        <a:bodyPr/>
        <a:lstStyle/>
        <a:p>
          <a:endParaRPr lang="ru-RU"/>
        </a:p>
      </dgm:t>
    </dgm:pt>
    <dgm:pt modelId="{49211559-6AFF-4AAD-B6ED-12B9CD5AF98D}">
      <dgm:prSet custT="1"/>
      <dgm:spPr/>
      <dgm:t>
        <a:bodyPr/>
        <a:lstStyle/>
        <a:p>
          <a:pPr rtl="0"/>
          <a:r>
            <a:rPr lang="ru-RU" sz="1600" dirty="0" smtClean="0">
              <a:latin typeface="Georgia" panose="02040502050405020303" pitchFamily="18" charset="0"/>
            </a:rPr>
            <a:t>Счастье в 50+: предложения, от которых нельзя  отказаться</a:t>
          </a:r>
          <a:endParaRPr lang="ru-RU" sz="1600" dirty="0">
            <a:latin typeface="Georgia" panose="02040502050405020303" pitchFamily="18" charset="0"/>
          </a:endParaRPr>
        </a:p>
      </dgm:t>
    </dgm:pt>
    <dgm:pt modelId="{58286B43-F951-4E58-9EAD-99452878CF04}" type="parTrans" cxnId="{5275518E-F54C-43FD-BFFF-608888C98200}">
      <dgm:prSet/>
      <dgm:spPr/>
      <dgm:t>
        <a:bodyPr/>
        <a:lstStyle/>
        <a:p>
          <a:endParaRPr lang="ru-RU"/>
        </a:p>
      </dgm:t>
    </dgm:pt>
    <dgm:pt modelId="{794A8900-C8CC-428B-B5C2-5D645221D300}" type="sibTrans" cxnId="{5275518E-F54C-43FD-BFFF-608888C98200}">
      <dgm:prSet/>
      <dgm:spPr/>
      <dgm:t>
        <a:bodyPr/>
        <a:lstStyle/>
        <a:p>
          <a:endParaRPr lang="ru-RU"/>
        </a:p>
      </dgm:t>
    </dgm:pt>
    <dgm:pt modelId="{7478EFF6-DD54-4B43-9BC0-E42417568CA1}" type="pres">
      <dgm:prSet presAssocID="{6E708C5A-3141-45AA-AB60-47FD1EE51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A4D5AE-69EA-464A-B1CF-0FCB3488B43A}" type="pres">
      <dgm:prSet presAssocID="{676C94E7-F1D2-4FE5-B36C-99F746BC377B}" presName="parentText" presStyleLbl="node1" presStyleIdx="0" presStyleCnt="3" custLinFactNeighborX="-480" custLinFactNeighborY="-69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B5B98-89F2-48B7-BDBE-D4C024E8DC4A}" type="pres">
      <dgm:prSet presAssocID="{535F2E39-1434-4A2C-BEB4-F95D5791190A}" presName="spacer" presStyleCnt="0"/>
      <dgm:spPr/>
    </dgm:pt>
    <dgm:pt modelId="{465B3C63-0773-484B-98D4-658EF2BEBE9D}" type="pres">
      <dgm:prSet presAssocID="{2987C871-3789-4AF9-9E32-60F8A6FB61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85F10-A380-4F33-93B0-611E500ED6A0}" type="pres">
      <dgm:prSet presAssocID="{32D8EC68-515D-4D1D-B13F-D82A8D50F1A8}" presName="spacer" presStyleCnt="0"/>
      <dgm:spPr/>
    </dgm:pt>
    <dgm:pt modelId="{5E3C0170-B67F-4C82-AA66-192E2F86CA0E}" type="pres">
      <dgm:prSet presAssocID="{3635755C-30B3-436D-871B-E210D19C0E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79037-3B9E-4CAF-8869-1B25CFCA4BF3}" type="pres">
      <dgm:prSet presAssocID="{3635755C-30B3-436D-871B-E210D19C0E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48333-DF90-401E-AE96-FD6007E6DBBA}" type="presOf" srcId="{6E708C5A-3141-45AA-AB60-47FD1EE51BF7}" destId="{7478EFF6-DD54-4B43-9BC0-E42417568CA1}" srcOrd="0" destOrd="0" presId="urn:microsoft.com/office/officeart/2005/8/layout/vList2"/>
    <dgm:cxn modelId="{BD19A5F3-E0CC-41DC-B9AD-5A9593A79B71}" srcId="{3635755C-30B3-436D-871B-E210D19C0EC7}" destId="{B276CBB5-2CFF-4395-99A1-45AEDDCD9CCE}" srcOrd="2" destOrd="0" parTransId="{ECFB1131-86C8-4F28-8694-4C49225309E1}" sibTransId="{8BAB80C2-7A45-459C-9B05-E3D583C0AD67}"/>
    <dgm:cxn modelId="{5275518E-F54C-43FD-BFFF-608888C98200}" srcId="{3635755C-30B3-436D-871B-E210D19C0EC7}" destId="{49211559-6AFF-4AAD-B6ED-12B9CD5AF98D}" srcOrd="4" destOrd="0" parTransId="{58286B43-F951-4E58-9EAD-99452878CF04}" sibTransId="{794A8900-C8CC-428B-B5C2-5D645221D300}"/>
    <dgm:cxn modelId="{249A6691-2C3C-48B3-94C6-1AF2FAE41A46}" srcId="{3635755C-30B3-436D-871B-E210D19C0EC7}" destId="{C3FC0523-6E89-47E1-A771-6C1E5093C72A}" srcOrd="3" destOrd="0" parTransId="{D2EAEE06-AEBF-4931-A61D-AE8318197828}" sibTransId="{6F9FA227-C3CC-49DC-B8E7-B3E4B04A3933}"/>
    <dgm:cxn modelId="{2631D16C-235A-4A2B-AF82-755278BC44D5}" type="presOf" srcId="{3635755C-30B3-436D-871B-E210D19C0EC7}" destId="{5E3C0170-B67F-4C82-AA66-192E2F86CA0E}" srcOrd="0" destOrd="0" presId="urn:microsoft.com/office/officeart/2005/8/layout/vList2"/>
    <dgm:cxn modelId="{871A1C92-26FB-4D5F-9702-5E619284EC60}" srcId="{3635755C-30B3-436D-871B-E210D19C0EC7}" destId="{A254CB17-4E89-4F48-9996-B30C5C3CF3F5}" srcOrd="1" destOrd="0" parTransId="{CC6BC6A7-70A1-4422-8B24-FFB08E702653}" sibTransId="{85B792E9-D59F-4EB5-96B8-E805312E058F}"/>
    <dgm:cxn modelId="{65E57BF2-8219-4543-B3BD-0A6B6CB6815C}" srcId="{6E708C5A-3141-45AA-AB60-47FD1EE51BF7}" destId="{3635755C-30B3-436D-871B-E210D19C0EC7}" srcOrd="2" destOrd="0" parTransId="{CA454205-7A64-4750-95BC-7D05D7356BD8}" sibTransId="{2567DFD2-C460-4D5E-B282-47FDAB775066}"/>
    <dgm:cxn modelId="{0794822D-966D-4012-AABA-DDD3C784C365}" type="presOf" srcId="{A254CB17-4E89-4F48-9996-B30C5C3CF3F5}" destId="{10279037-3B9E-4CAF-8869-1B25CFCA4BF3}" srcOrd="0" destOrd="1" presId="urn:microsoft.com/office/officeart/2005/8/layout/vList2"/>
    <dgm:cxn modelId="{DC364096-72CD-4A74-81F7-152A59B6E3BD}" srcId="{6E708C5A-3141-45AA-AB60-47FD1EE51BF7}" destId="{676C94E7-F1D2-4FE5-B36C-99F746BC377B}" srcOrd="0" destOrd="0" parTransId="{B1C592D1-3920-4B9F-8CD0-4F00A87DDD34}" sibTransId="{535F2E39-1434-4A2C-BEB4-F95D5791190A}"/>
    <dgm:cxn modelId="{526279BD-1058-4D18-AA58-2AF402955A9B}" type="presOf" srcId="{890B42DC-1C12-4FD0-A3EC-4C59946719C5}" destId="{10279037-3B9E-4CAF-8869-1B25CFCA4BF3}" srcOrd="0" destOrd="0" presId="urn:microsoft.com/office/officeart/2005/8/layout/vList2"/>
    <dgm:cxn modelId="{29B6CE7D-A4C1-4BC3-8ABF-FC0CCD94B56B}" type="presOf" srcId="{2987C871-3789-4AF9-9E32-60F8A6FB61E8}" destId="{465B3C63-0773-484B-98D4-658EF2BEBE9D}" srcOrd="0" destOrd="0" presId="urn:microsoft.com/office/officeart/2005/8/layout/vList2"/>
    <dgm:cxn modelId="{005517D2-5732-4843-A8C1-1C566C1E2436}" srcId="{3635755C-30B3-436D-871B-E210D19C0EC7}" destId="{890B42DC-1C12-4FD0-A3EC-4C59946719C5}" srcOrd="0" destOrd="0" parTransId="{1A354B7D-F08E-4436-BD6C-E7D26CD3E371}" sibTransId="{AD034157-ACDD-45EF-B3CA-51A6FF509386}"/>
    <dgm:cxn modelId="{1BD2ACE4-F584-4172-A7B1-58E2ECB439A4}" type="presOf" srcId="{676C94E7-F1D2-4FE5-B36C-99F746BC377B}" destId="{2AA4D5AE-69EA-464A-B1CF-0FCB3488B43A}" srcOrd="0" destOrd="0" presId="urn:microsoft.com/office/officeart/2005/8/layout/vList2"/>
    <dgm:cxn modelId="{998E8D1C-9601-4847-BC2A-176FAA4469B0}" type="presOf" srcId="{49211559-6AFF-4AAD-B6ED-12B9CD5AF98D}" destId="{10279037-3B9E-4CAF-8869-1B25CFCA4BF3}" srcOrd="0" destOrd="4" presId="urn:microsoft.com/office/officeart/2005/8/layout/vList2"/>
    <dgm:cxn modelId="{CD9BDEFF-A53C-4B54-94AE-D9B51D802F67}" type="presOf" srcId="{B276CBB5-2CFF-4395-99A1-45AEDDCD9CCE}" destId="{10279037-3B9E-4CAF-8869-1B25CFCA4BF3}" srcOrd="0" destOrd="2" presId="urn:microsoft.com/office/officeart/2005/8/layout/vList2"/>
    <dgm:cxn modelId="{B12DD314-7CCA-4C60-8C1D-3D60DCBF5133}" type="presOf" srcId="{C3FC0523-6E89-47E1-A771-6C1E5093C72A}" destId="{10279037-3B9E-4CAF-8869-1B25CFCA4BF3}" srcOrd="0" destOrd="3" presId="urn:microsoft.com/office/officeart/2005/8/layout/vList2"/>
    <dgm:cxn modelId="{A85C1B7D-E6BF-4353-9145-41AF9185E8B3}" srcId="{6E708C5A-3141-45AA-AB60-47FD1EE51BF7}" destId="{2987C871-3789-4AF9-9E32-60F8A6FB61E8}" srcOrd="1" destOrd="0" parTransId="{5CFC21D8-0AB9-4F12-8574-EEB69E85FFC7}" sibTransId="{32D8EC68-515D-4D1D-B13F-D82A8D50F1A8}"/>
    <dgm:cxn modelId="{1965B03C-1591-4B3B-BD37-4B04436DB06F}" type="presParOf" srcId="{7478EFF6-DD54-4B43-9BC0-E42417568CA1}" destId="{2AA4D5AE-69EA-464A-B1CF-0FCB3488B43A}" srcOrd="0" destOrd="0" presId="urn:microsoft.com/office/officeart/2005/8/layout/vList2"/>
    <dgm:cxn modelId="{F727FE72-499E-4E08-A684-C20013D71F9C}" type="presParOf" srcId="{7478EFF6-DD54-4B43-9BC0-E42417568CA1}" destId="{D2EB5B98-89F2-48B7-BDBE-D4C024E8DC4A}" srcOrd="1" destOrd="0" presId="urn:microsoft.com/office/officeart/2005/8/layout/vList2"/>
    <dgm:cxn modelId="{987C78F0-F35F-4E85-8EFA-5641E79E3CBA}" type="presParOf" srcId="{7478EFF6-DD54-4B43-9BC0-E42417568CA1}" destId="{465B3C63-0773-484B-98D4-658EF2BEBE9D}" srcOrd="2" destOrd="0" presId="urn:microsoft.com/office/officeart/2005/8/layout/vList2"/>
    <dgm:cxn modelId="{C40A5801-FA8B-4E4F-BBD2-8B37B473770D}" type="presParOf" srcId="{7478EFF6-DD54-4B43-9BC0-E42417568CA1}" destId="{98F85F10-A380-4F33-93B0-611E500ED6A0}" srcOrd="3" destOrd="0" presId="urn:microsoft.com/office/officeart/2005/8/layout/vList2"/>
    <dgm:cxn modelId="{79E957FF-BB10-49AF-B04A-03A2E8E1D870}" type="presParOf" srcId="{7478EFF6-DD54-4B43-9BC0-E42417568CA1}" destId="{5E3C0170-B67F-4C82-AA66-192E2F86CA0E}" srcOrd="4" destOrd="0" presId="urn:microsoft.com/office/officeart/2005/8/layout/vList2"/>
    <dgm:cxn modelId="{81B4505E-520C-4F63-846E-6FB16AE4459C}" type="presParOf" srcId="{7478EFF6-DD54-4B43-9BC0-E42417568CA1}" destId="{10279037-3B9E-4CAF-8869-1B25CFCA4BF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ECA173-E430-494D-B938-58C5AC591C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D22C45-86CC-4819-AF1A-44F72046CCD6}">
      <dgm:prSet/>
      <dgm:spPr/>
      <dgm:t>
        <a:bodyPr/>
        <a:lstStyle/>
        <a:p>
          <a:pPr rtl="0"/>
          <a:r>
            <a:rPr lang="ru-RU" b="1" dirty="0" smtClean="0">
              <a:latin typeface="Georgia" panose="02040502050405020303" pitchFamily="18" charset="0"/>
            </a:rPr>
            <a:t>11 апреля 2019 г.</a:t>
          </a:r>
          <a:endParaRPr lang="ru-RU" b="1" dirty="0">
            <a:latin typeface="Georgia" panose="02040502050405020303" pitchFamily="18" charset="0"/>
          </a:endParaRPr>
        </a:p>
      </dgm:t>
    </dgm:pt>
    <dgm:pt modelId="{3A6467D1-1991-4A3C-8CFF-30BCA8C40046}" type="parTrans" cxnId="{C142697E-99CA-40EC-9965-BA4194403B67}">
      <dgm:prSet/>
      <dgm:spPr/>
      <dgm:t>
        <a:bodyPr/>
        <a:lstStyle/>
        <a:p>
          <a:endParaRPr lang="ru-RU"/>
        </a:p>
      </dgm:t>
    </dgm:pt>
    <dgm:pt modelId="{91B481BE-155D-4125-AA35-B2600FCB31F9}" type="sibTrans" cxnId="{C142697E-99CA-40EC-9965-BA4194403B67}">
      <dgm:prSet/>
      <dgm:spPr/>
      <dgm:t>
        <a:bodyPr/>
        <a:lstStyle/>
        <a:p>
          <a:endParaRPr lang="ru-RU"/>
        </a:p>
      </dgm:t>
    </dgm:pt>
    <dgm:pt modelId="{2D79BFF1-9E5E-4462-BC8C-B26445687BD4}">
      <dgm:prSet/>
      <dgm:spPr/>
      <dgm:t>
        <a:bodyPr/>
        <a:lstStyle/>
        <a:p>
          <a:pPr rtl="0"/>
          <a:r>
            <a:rPr lang="ru-RU" dirty="0" smtClean="0">
              <a:latin typeface="Georgia" panose="02040502050405020303" pitchFamily="18" charset="0"/>
            </a:rPr>
            <a:t>Финансовый университет при Правительстве РФ</a:t>
          </a:r>
          <a:endParaRPr lang="ru-RU" dirty="0">
            <a:latin typeface="Georgia" panose="02040502050405020303" pitchFamily="18" charset="0"/>
          </a:endParaRPr>
        </a:p>
      </dgm:t>
    </dgm:pt>
    <dgm:pt modelId="{3ED755BC-C0AE-411D-B65F-133159797DB2}" type="parTrans" cxnId="{1F983218-4D77-461C-BCF2-BA88BD5D3FAD}">
      <dgm:prSet/>
      <dgm:spPr/>
      <dgm:t>
        <a:bodyPr/>
        <a:lstStyle/>
        <a:p>
          <a:endParaRPr lang="ru-RU"/>
        </a:p>
      </dgm:t>
    </dgm:pt>
    <dgm:pt modelId="{68C8C27D-30EE-42DE-882D-FAEF8309E8DB}" type="sibTrans" cxnId="{1F983218-4D77-461C-BCF2-BA88BD5D3FAD}">
      <dgm:prSet/>
      <dgm:spPr/>
      <dgm:t>
        <a:bodyPr/>
        <a:lstStyle/>
        <a:p>
          <a:endParaRPr lang="ru-RU"/>
        </a:p>
      </dgm:t>
    </dgm:pt>
    <dgm:pt modelId="{A4724F78-0F3C-4074-A1A5-45AB10F3AD42}">
      <dgm:prSet/>
      <dgm:spPr/>
      <dgm:t>
        <a:bodyPr/>
        <a:lstStyle/>
        <a:p>
          <a:pPr rtl="0"/>
          <a:r>
            <a:rPr lang="ru-RU" dirty="0" smtClean="0">
              <a:latin typeface="Georgia" panose="02040502050405020303" pitchFamily="18" charset="0"/>
            </a:rPr>
            <a:t>Пленарное заседание: </a:t>
          </a:r>
          <a:r>
            <a:rPr lang="ru-RU" u="sng" dirty="0" smtClean="0">
              <a:latin typeface="Georgia" panose="02040502050405020303" pitchFamily="18" charset="0"/>
            </a:rPr>
            <a:t>Непрерывное образование: аргументы и факты</a:t>
          </a:r>
          <a:endParaRPr lang="ru-RU" u="sng" dirty="0">
            <a:latin typeface="Georgia" panose="02040502050405020303" pitchFamily="18" charset="0"/>
          </a:endParaRPr>
        </a:p>
      </dgm:t>
    </dgm:pt>
    <dgm:pt modelId="{1422B95F-B05D-498E-94BF-C1C66C4CB274}" type="parTrans" cxnId="{D2EB91D6-E49C-46C6-A273-6D5896DEE1BE}">
      <dgm:prSet/>
      <dgm:spPr/>
      <dgm:t>
        <a:bodyPr/>
        <a:lstStyle/>
        <a:p>
          <a:endParaRPr lang="ru-RU"/>
        </a:p>
      </dgm:t>
    </dgm:pt>
    <dgm:pt modelId="{0A62993A-2274-4E12-94B1-CD241A75823D}" type="sibTrans" cxnId="{D2EB91D6-E49C-46C6-A273-6D5896DEE1BE}">
      <dgm:prSet/>
      <dgm:spPr/>
      <dgm:t>
        <a:bodyPr/>
        <a:lstStyle/>
        <a:p>
          <a:endParaRPr lang="ru-RU"/>
        </a:p>
      </dgm:t>
    </dgm:pt>
    <dgm:pt modelId="{55D0C8D6-07D0-4D28-8A3C-0FD5EECDD7BA}">
      <dgm:prSet/>
      <dgm:spPr/>
      <dgm:t>
        <a:bodyPr/>
        <a:lstStyle/>
        <a:p>
          <a:pPr rtl="0"/>
          <a:r>
            <a:rPr lang="ru-RU" dirty="0" smtClean="0">
              <a:latin typeface="Georgia" panose="02040502050405020303" pitchFamily="18" charset="0"/>
            </a:rPr>
            <a:t>Круглый стол: </a:t>
          </a:r>
          <a:r>
            <a:rPr lang="ru-RU" u="sng" dirty="0" smtClean="0">
              <a:latin typeface="Georgia" panose="02040502050405020303" pitchFamily="18" charset="0"/>
            </a:rPr>
            <a:t>Сетевой серебряный университет: проект миллионов</a:t>
          </a:r>
          <a:endParaRPr lang="ru-RU" u="sng" dirty="0">
            <a:latin typeface="Georgia" panose="02040502050405020303" pitchFamily="18" charset="0"/>
          </a:endParaRPr>
        </a:p>
      </dgm:t>
    </dgm:pt>
    <dgm:pt modelId="{F80B14EC-6D1B-4187-AE13-F331D3E8DA8E}" type="parTrans" cxnId="{60DA0BF5-24A0-4E8B-A85D-346547F39CDF}">
      <dgm:prSet/>
      <dgm:spPr/>
      <dgm:t>
        <a:bodyPr/>
        <a:lstStyle/>
        <a:p>
          <a:endParaRPr lang="ru-RU"/>
        </a:p>
      </dgm:t>
    </dgm:pt>
    <dgm:pt modelId="{A4FDCF63-8124-4A33-B4CC-A6028AE872D4}" type="sibTrans" cxnId="{60DA0BF5-24A0-4E8B-A85D-346547F39CDF}">
      <dgm:prSet/>
      <dgm:spPr/>
      <dgm:t>
        <a:bodyPr/>
        <a:lstStyle/>
        <a:p>
          <a:endParaRPr lang="ru-RU"/>
        </a:p>
      </dgm:t>
    </dgm:pt>
    <dgm:pt modelId="{9A959EEB-CF8E-4B0B-804E-30173EA4FDD5}" type="pres">
      <dgm:prSet presAssocID="{C8ECA173-E430-494D-B938-58C5AC591C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895A1-28E2-401D-B8AA-52130CE026B7}" type="pres">
      <dgm:prSet presAssocID="{44D22C45-86CC-4819-AF1A-44F72046CCD6}" presName="parentText" presStyleLbl="node1" presStyleIdx="0" presStyleCnt="4" custLinFactNeighborY="497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695CE-4358-49F9-B5D4-C95942B56328}" type="pres">
      <dgm:prSet presAssocID="{91B481BE-155D-4125-AA35-B2600FCB31F9}" presName="spacer" presStyleCnt="0"/>
      <dgm:spPr/>
    </dgm:pt>
    <dgm:pt modelId="{3FECB8AF-6CFA-4D03-AD6B-E7FE5636A651}" type="pres">
      <dgm:prSet presAssocID="{2D79BFF1-9E5E-4462-BC8C-B26445687BD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F9D67-38D5-4F9F-AD0B-04D9E3F57401}" type="pres">
      <dgm:prSet presAssocID="{68C8C27D-30EE-42DE-882D-FAEF8309E8DB}" presName="spacer" presStyleCnt="0"/>
      <dgm:spPr/>
    </dgm:pt>
    <dgm:pt modelId="{46F77910-C4EB-447D-B520-D6EB71188D13}" type="pres">
      <dgm:prSet presAssocID="{A4724F78-0F3C-4074-A1A5-45AB10F3AD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CE413-D663-4F68-8A9D-D74803C92D92}" type="pres">
      <dgm:prSet presAssocID="{0A62993A-2274-4E12-94B1-CD241A75823D}" presName="spacer" presStyleCnt="0"/>
      <dgm:spPr/>
    </dgm:pt>
    <dgm:pt modelId="{623B5265-24E6-44C2-AED9-DCEF778DD07A}" type="pres">
      <dgm:prSet presAssocID="{55D0C8D6-07D0-4D28-8A3C-0FD5EECDD7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DDDDE-4609-4BD1-A98B-4D0DDAD2F76D}" type="presOf" srcId="{A4724F78-0F3C-4074-A1A5-45AB10F3AD42}" destId="{46F77910-C4EB-447D-B520-D6EB71188D13}" srcOrd="0" destOrd="0" presId="urn:microsoft.com/office/officeart/2005/8/layout/vList2"/>
    <dgm:cxn modelId="{D6FBA21C-4165-4519-BC32-4FC5B6A2E119}" type="presOf" srcId="{55D0C8D6-07D0-4D28-8A3C-0FD5EECDD7BA}" destId="{623B5265-24E6-44C2-AED9-DCEF778DD07A}" srcOrd="0" destOrd="0" presId="urn:microsoft.com/office/officeart/2005/8/layout/vList2"/>
    <dgm:cxn modelId="{44D0827D-A63E-4AC5-B49C-DDA09F9B744D}" type="presOf" srcId="{44D22C45-86CC-4819-AF1A-44F72046CCD6}" destId="{B25895A1-28E2-401D-B8AA-52130CE026B7}" srcOrd="0" destOrd="0" presId="urn:microsoft.com/office/officeart/2005/8/layout/vList2"/>
    <dgm:cxn modelId="{C142697E-99CA-40EC-9965-BA4194403B67}" srcId="{C8ECA173-E430-494D-B938-58C5AC591CD5}" destId="{44D22C45-86CC-4819-AF1A-44F72046CCD6}" srcOrd="0" destOrd="0" parTransId="{3A6467D1-1991-4A3C-8CFF-30BCA8C40046}" sibTransId="{91B481BE-155D-4125-AA35-B2600FCB31F9}"/>
    <dgm:cxn modelId="{F19ED7EC-BA87-4AB0-9226-ECA80C0A0AD3}" type="presOf" srcId="{C8ECA173-E430-494D-B938-58C5AC591CD5}" destId="{9A959EEB-CF8E-4B0B-804E-30173EA4FDD5}" srcOrd="0" destOrd="0" presId="urn:microsoft.com/office/officeart/2005/8/layout/vList2"/>
    <dgm:cxn modelId="{1F983218-4D77-461C-BCF2-BA88BD5D3FAD}" srcId="{C8ECA173-E430-494D-B938-58C5AC591CD5}" destId="{2D79BFF1-9E5E-4462-BC8C-B26445687BD4}" srcOrd="1" destOrd="0" parTransId="{3ED755BC-C0AE-411D-B65F-133159797DB2}" sibTransId="{68C8C27D-30EE-42DE-882D-FAEF8309E8DB}"/>
    <dgm:cxn modelId="{60DA0BF5-24A0-4E8B-A85D-346547F39CDF}" srcId="{C8ECA173-E430-494D-B938-58C5AC591CD5}" destId="{55D0C8D6-07D0-4D28-8A3C-0FD5EECDD7BA}" srcOrd="3" destOrd="0" parTransId="{F80B14EC-6D1B-4187-AE13-F331D3E8DA8E}" sibTransId="{A4FDCF63-8124-4A33-B4CC-A6028AE872D4}"/>
    <dgm:cxn modelId="{D2EB91D6-E49C-46C6-A273-6D5896DEE1BE}" srcId="{C8ECA173-E430-494D-B938-58C5AC591CD5}" destId="{A4724F78-0F3C-4074-A1A5-45AB10F3AD42}" srcOrd="2" destOrd="0" parTransId="{1422B95F-B05D-498E-94BF-C1C66C4CB274}" sibTransId="{0A62993A-2274-4E12-94B1-CD241A75823D}"/>
    <dgm:cxn modelId="{5CD36DB6-11F7-419B-8D66-9D8D7DC494EB}" type="presOf" srcId="{2D79BFF1-9E5E-4462-BC8C-B26445687BD4}" destId="{3FECB8AF-6CFA-4D03-AD6B-E7FE5636A651}" srcOrd="0" destOrd="0" presId="urn:microsoft.com/office/officeart/2005/8/layout/vList2"/>
    <dgm:cxn modelId="{383905EA-09D3-4089-94E6-687410433901}" type="presParOf" srcId="{9A959EEB-CF8E-4B0B-804E-30173EA4FDD5}" destId="{B25895A1-28E2-401D-B8AA-52130CE026B7}" srcOrd="0" destOrd="0" presId="urn:microsoft.com/office/officeart/2005/8/layout/vList2"/>
    <dgm:cxn modelId="{749E336F-30E8-4EB1-879A-8BBACC0C959B}" type="presParOf" srcId="{9A959EEB-CF8E-4B0B-804E-30173EA4FDD5}" destId="{A2D695CE-4358-49F9-B5D4-C95942B56328}" srcOrd="1" destOrd="0" presId="urn:microsoft.com/office/officeart/2005/8/layout/vList2"/>
    <dgm:cxn modelId="{A5D10432-3731-4A51-8FF3-66FF848CBC23}" type="presParOf" srcId="{9A959EEB-CF8E-4B0B-804E-30173EA4FDD5}" destId="{3FECB8AF-6CFA-4D03-AD6B-E7FE5636A651}" srcOrd="2" destOrd="0" presId="urn:microsoft.com/office/officeart/2005/8/layout/vList2"/>
    <dgm:cxn modelId="{D3858882-F0CF-4C8A-9D34-5A8A4AFF0844}" type="presParOf" srcId="{9A959EEB-CF8E-4B0B-804E-30173EA4FDD5}" destId="{340F9D67-38D5-4F9F-AD0B-04D9E3F57401}" srcOrd="3" destOrd="0" presId="urn:microsoft.com/office/officeart/2005/8/layout/vList2"/>
    <dgm:cxn modelId="{DD4A25EB-861D-4B1B-868B-1CA2C36C5AFF}" type="presParOf" srcId="{9A959EEB-CF8E-4B0B-804E-30173EA4FDD5}" destId="{46F77910-C4EB-447D-B520-D6EB71188D13}" srcOrd="4" destOrd="0" presId="urn:microsoft.com/office/officeart/2005/8/layout/vList2"/>
    <dgm:cxn modelId="{40FC51BC-BF6E-4048-8869-0F494D0E916A}" type="presParOf" srcId="{9A959EEB-CF8E-4B0B-804E-30173EA4FDD5}" destId="{9FECE413-D663-4F68-8A9D-D74803C92D92}" srcOrd="5" destOrd="0" presId="urn:microsoft.com/office/officeart/2005/8/layout/vList2"/>
    <dgm:cxn modelId="{71597766-5002-450A-9533-591B6364AC9F}" type="presParOf" srcId="{9A959EEB-CF8E-4B0B-804E-30173EA4FDD5}" destId="{623B5265-24E6-44C2-AED9-DCEF778DD07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4D780-B8B2-473B-854C-8C5202CD6F9F}">
      <dsp:nvSpPr>
        <dsp:cNvPr id="0" name=""/>
        <dsp:cNvSpPr/>
      </dsp:nvSpPr>
      <dsp:spPr>
        <a:xfrm>
          <a:off x="0" y="0"/>
          <a:ext cx="8804187" cy="981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Разработка и утверждение программ в соответствии с требованиями законодательства</a:t>
          </a:r>
          <a:endParaRPr lang="ru-RU" sz="20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8734" y="28734"/>
        <a:ext cx="7630769" cy="923586"/>
      </dsp:txXfrm>
    </dsp:sp>
    <dsp:sp modelId="{C407E07D-5B1C-411E-858C-05363B88A2A1}">
      <dsp:nvSpPr>
        <dsp:cNvPr id="0" name=""/>
        <dsp:cNvSpPr/>
      </dsp:nvSpPr>
      <dsp:spPr>
        <a:xfrm>
          <a:off x="657455" y="929680"/>
          <a:ext cx="8804187" cy="13563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Рассмотрение программ на Экспертном совете по качеству дополнительного образования </a:t>
          </a:r>
        </a:p>
      </dsp:txBody>
      <dsp:txXfrm>
        <a:off x="697180" y="969405"/>
        <a:ext cx="7429596" cy="1276868"/>
      </dsp:txXfrm>
    </dsp:sp>
    <dsp:sp modelId="{3AA3E557-1668-4C43-8A54-2A9D992E12DF}">
      <dsp:nvSpPr>
        <dsp:cNvPr id="0" name=""/>
        <dsp:cNvSpPr/>
      </dsp:nvSpPr>
      <dsp:spPr>
        <a:xfrm>
          <a:off x="1290875" y="2306811"/>
          <a:ext cx="8804187" cy="981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Утверждение на Ученом совете институтов и школ ДПО</a:t>
          </a:r>
          <a:endParaRPr lang="ru-RU" sz="20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319609" y="2335545"/>
        <a:ext cx="7451578" cy="923586"/>
      </dsp:txXfrm>
    </dsp:sp>
    <dsp:sp modelId="{9C533394-C416-4E5F-9DCD-5D3E6B00BAEC}">
      <dsp:nvSpPr>
        <dsp:cNvPr id="0" name=""/>
        <dsp:cNvSpPr/>
      </dsp:nvSpPr>
      <dsp:spPr>
        <a:xfrm>
          <a:off x="1972366" y="3351937"/>
          <a:ext cx="8804187" cy="981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Систематический мониторинг реализуемых ДПП</a:t>
          </a:r>
          <a:endParaRPr lang="ru-RU" sz="20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001100" y="3380671"/>
        <a:ext cx="7451578" cy="923586"/>
      </dsp:txXfrm>
    </dsp:sp>
    <dsp:sp modelId="{A3289926-3F79-4C29-9CF2-ED8784B8E251}">
      <dsp:nvSpPr>
        <dsp:cNvPr id="0" name=""/>
        <dsp:cNvSpPr/>
      </dsp:nvSpPr>
      <dsp:spPr>
        <a:xfrm>
          <a:off x="2629822" y="4469250"/>
          <a:ext cx="8804187" cy="981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Размещение ДПП на сайте Финуниверситета в соответствии с требованиями законодательства</a:t>
          </a:r>
          <a:endParaRPr lang="ru-RU" sz="20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2658556" y="4497984"/>
        <a:ext cx="7451578" cy="923586"/>
      </dsp:txXfrm>
    </dsp:sp>
    <dsp:sp modelId="{D560A21D-542D-42D8-98BB-D835CCE54153}">
      <dsp:nvSpPr>
        <dsp:cNvPr id="0" name=""/>
        <dsp:cNvSpPr/>
      </dsp:nvSpPr>
      <dsp:spPr>
        <a:xfrm>
          <a:off x="8166502" y="716715"/>
          <a:ext cx="637685" cy="637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8309981" y="716715"/>
        <a:ext cx="350727" cy="479858"/>
      </dsp:txXfrm>
    </dsp:sp>
    <dsp:sp modelId="{9D093B7A-3C28-4ECF-8786-2862967C95BD}">
      <dsp:nvSpPr>
        <dsp:cNvPr id="0" name=""/>
        <dsp:cNvSpPr/>
      </dsp:nvSpPr>
      <dsp:spPr>
        <a:xfrm>
          <a:off x="8836481" y="2059494"/>
          <a:ext cx="637685" cy="637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8979960" y="2059494"/>
        <a:ext cx="350727" cy="479858"/>
      </dsp:txXfrm>
    </dsp:sp>
    <dsp:sp modelId="{A44C184A-977D-4ACB-AAC0-A673709D3BEF}">
      <dsp:nvSpPr>
        <dsp:cNvPr id="0" name=""/>
        <dsp:cNvSpPr/>
      </dsp:nvSpPr>
      <dsp:spPr>
        <a:xfrm>
          <a:off x="9493937" y="3122883"/>
          <a:ext cx="637685" cy="637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9637416" y="3122883"/>
        <a:ext cx="350727" cy="479858"/>
      </dsp:txXfrm>
    </dsp:sp>
    <dsp:sp modelId="{AE7E12C9-A98D-434F-AB95-0ABB603F4214}">
      <dsp:nvSpPr>
        <dsp:cNvPr id="0" name=""/>
        <dsp:cNvSpPr/>
      </dsp:nvSpPr>
      <dsp:spPr>
        <a:xfrm>
          <a:off x="10119419" y="4251083"/>
          <a:ext cx="637685" cy="637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10262898" y="4251083"/>
        <a:ext cx="350727" cy="479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F6C04-ABA8-489E-9B83-8B3D4F5D8388}">
      <dsp:nvSpPr>
        <dsp:cNvPr id="0" name=""/>
        <dsp:cNvSpPr/>
      </dsp:nvSpPr>
      <dsp:spPr>
        <a:xfrm rot="16200000">
          <a:off x="-1010348" y="1787889"/>
          <a:ext cx="5823284" cy="2247504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A7478"/>
              </a:solidFill>
              <a:latin typeface="Georgia" panose="02040502050405020303" pitchFamily="18" charset="0"/>
            </a:rPr>
            <a:t>лучшее структурное подразделение, реализующее программы ДПО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2A7478"/>
              </a:solidFill>
              <a:latin typeface="Georgia" panose="02040502050405020303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rgbClr val="2A7478"/>
              </a:solidFill>
              <a:latin typeface="Georgia" panose="02040502050405020303" pitchFamily="18" charset="0"/>
            </a:rPr>
            <a:t>Высшая школа государственного управления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none" kern="1200" dirty="0" smtClean="0">
            <a:solidFill>
              <a:srgbClr val="2A7478"/>
            </a:solidFill>
            <a:latin typeface="Georgia" panose="02040502050405020303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u="none" kern="1200" dirty="0">
            <a:solidFill>
              <a:srgbClr val="2A7478"/>
            </a:solidFill>
            <a:latin typeface="Georgia" panose="02040502050405020303" pitchFamily="18" charset="0"/>
          </a:endParaRPr>
        </a:p>
      </dsp:txBody>
      <dsp:txXfrm rot="5400000">
        <a:off x="777542" y="1164656"/>
        <a:ext cx="2247504" cy="3493970"/>
      </dsp:txXfrm>
    </dsp:sp>
    <dsp:sp modelId="{8EAD4AE4-FDC6-4A12-BE72-6A7B36451A77}">
      <dsp:nvSpPr>
        <dsp:cNvPr id="0" name=""/>
        <dsp:cNvSpPr/>
      </dsp:nvSpPr>
      <dsp:spPr>
        <a:xfrm rot="16200000">
          <a:off x="1336862" y="1658104"/>
          <a:ext cx="5823284" cy="2507075"/>
        </a:xfrm>
        <a:prstGeom prst="flowChartManualOperation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лучший проект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по ДПО</a:t>
          </a:r>
          <a:endParaRPr lang="ru-RU" sz="1600" b="1" u="none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u="none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u="none" kern="1200" dirty="0" smtClean="0">
              <a:solidFill>
                <a:schemeClr val="tx1"/>
              </a:solidFill>
              <a:latin typeface="Georgia" panose="02040502050405020303" pitchFamily="18" charset="0"/>
            </a:rPr>
            <a:t>«Содействие повышению уровня финансовой грамотности населения и развития финансового образования в Российской Федерации»</a:t>
          </a: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none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tx1"/>
              </a:solidFill>
              <a:latin typeface="Georgia" panose="02040502050405020303" pitchFamily="18" charset="0"/>
            </a:rPr>
            <a:t>(ВШГУ) </a:t>
          </a:r>
        </a:p>
      </dsp:txBody>
      <dsp:txXfrm rot="5400000">
        <a:off x="2994966" y="1164657"/>
        <a:ext cx="2507075" cy="3493970"/>
      </dsp:txXfrm>
    </dsp:sp>
    <dsp:sp modelId="{D6649C20-8CE3-4927-8D3A-72796A3A1D87}">
      <dsp:nvSpPr>
        <dsp:cNvPr id="0" name=""/>
        <dsp:cNvSpPr/>
      </dsp:nvSpPr>
      <dsp:spPr>
        <a:xfrm rot="16200000">
          <a:off x="3641899" y="1852517"/>
          <a:ext cx="5823284" cy="2118249"/>
        </a:xfrm>
        <a:prstGeom prst="flowChartManualOperation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лучший филиал, реализующий ДПП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Georgia" panose="02040502050405020303" pitchFamily="18" charset="0"/>
            </a:rPr>
            <a:t>ВО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Уфимский филиал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Georgia" panose="02040502050405020303" pitchFamily="18" charset="0"/>
            </a:rPr>
            <a:t>СПО - </a:t>
          </a:r>
          <a:r>
            <a:rPr lang="ru-RU" sz="16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Благовещенский филиал</a:t>
          </a:r>
          <a:endParaRPr lang="ru-RU" sz="16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5400000">
        <a:off x="5494416" y="1164657"/>
        <a:ext cx="2118249" cy="3493970"/>
      </dsp:txXfrm>
    </dsp:sp>
    <dsp:sp modelId="{4BC95D2A-50A0-41AA-A9FB-A58BAB42CAE0}">
      <dsp:nvSpPr>
        <dsp:cNvPr id="0" name=""/>
        <dsp:cNvSpPr/>
      </dsp:nvSpPr>
      <dsp:spPr>
        <a:xfrm rot="16200000">
          <a:off x="5710899" y="1852517"/>
          <a:ext cx="5823284" cy="2118249"/>
        </a:xfrm>
        <a:prstGeom prst="flowChartManualOperation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лучшая программа профессиональной переподготовки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«Главный бухгалтер коммерческой организации», 260  ч. (ИПКС)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 «Менеджер социальной сферы», 504 ч. (НОЦ РПКК )</a:t>
          </a:r>
          <a:endParaRPr lang="ru-RU" sz="1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5400000">
        <a:off x="7563416" y="1164657"/>
        <a:ext cx="2118249" cy="3493970"/>
      </dsp:txXfrm>
    </dsp:sp>
    <dsp:sp modelId="{9F87A2E1-C29B-4340-B3FD-A3C97DD4A5F2}">
      <dsp:nvSpPr>
        <dsp:cNvPr id="0" name=""/>
        <dsp:cNvSpPr/>
      </dsp:nvSpPr>
      <dsp:spPr>
        <a:xfrm rot="16200000">
          <a:off x="7739254" y="1852517"/>
          <a:ext cx="5823284" cy="2118249"/>
        </a:xfrm>
        <a:prstGeom prst="flowChartManualOperation">
          <a:avLst/>
        </a:prstGeom>
        <a:solidFill>
          <a:srgbClr val="FF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лучшая программа повышения квалификации»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100" b="1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«Международные стандарты финансовой отчётности. Полный курс», 128 ч., (ИПКС)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100" b="1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«Контрактная система в сфере закупок товаров, работ, услуг для обеспечения государственных и муниципальных нужд»,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120 ч. (Смоленский филиал)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100" b="1" kern="1200" dirty="0" smtClean="0">
            <a:solidFill>
              <a:schemeClr val="tx1"/>
            </a:solidFill>
            <a:latin typeface="Georgia" panose="02040502050405020303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«Управление государственными и муниципальными закупками», 120 ч. (Курский филиал) </a:t>
          </a:r>
          <a:endParaRPr lang="ru-RU" sz="11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5400000">
        <a:off x="9591771" y="1164657"/>
        <a:ext cx="2118249" cy="3493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8845-447E-418D-9C49-E315EB4C0CE4}">
      <dsp:nvSpPr>
        <dsp:cNvPr id="0" name=""/>
        <dsp:cNvSpPr/>
      </dsp:nvSpPr>
      <dsp:spPr>
        <a:xfrm>
          <a:off x="2764220" y="408785"/>
          <a:ext cx="1833219" cy="318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81"/>
              </a:lnTo>
              <a:lnTo>
                <a:pt x="1833219" y="159081"/>
              </a:lnTo>
              <a:lnTo>
                <a:pt x="1833219" y="318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1179C-3F74-4582-827E-676A6974F703}">
      <dsp:nvSpPr>
        <dsp:cNvPr id="0" name=""/>
        <dsp:cNvSpPr/>
      </dsp:nvSpPr>
      <dsp:spPr>
        <a:xfrm>
          <a:off x="2718500" y="408785"/>
          <a:ext cx="91440" cy="31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1216A-C12C-434F-B192-243BFFE7D915}">
      <dsp:nvSpPr>
        <dsp:cNvPr id="0" name=""/>
        <dsp:cNvSpPr/>
      </dsp:nvSpPr>
      <dsp:spPr>
        <a:xfrm>
          <a:off x="931001" y="408785"/>
          <a:ext cx="1833219" cy="318162"/>
        </a:xfrm>
        <a:custGeom>
          <a:avLst/>
          <a:gdLst/>
          <a:ahLst/>
          <a:cxnLst/>
          <a:rect l="0" t="0" r="0" b="0"/>
          <a:pathLst>
            <a:path>
              <a:moveTo>
                <a:pt x="1833219" y="0"/>
              </a:moveTo>
              <a:lnTo>
                <a:pt x="1833219" y="159081"/>
              </a:lnTo>
              <a:lnTo>
                <a:pt x="0" y="159081"/>
              </a:lnTo>
              <a:lnTo>
                <a:pt x="0" y="318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D4F21-45CB-491E-B8BC-A6A72679FD00}">
      <dsp:nvSpPr>
        <dsp:cNvPr id="0" name=""/>
        <dsp:cNvSpPr/>
      </dsp:nvSpPr>
      <dsp:spPr>
        <a:xfrm>
          <a:off x="1524373" y="765"/>
          <a:ext cx="2479694" cy="40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Georgia" panose="02040502050405020303" pitchFamily="18" charset="0"/>
            </a:rPr>
            <a:t>Организаторы:</a:t>
          </a:r>
          <a:endParaRPr lang="ru-RU" sz="1400" kern="1200" dirty="0">
            <a:latin typeface="Georgia" panose="02040502050405020303" pitchFamily="18" charset="0"/>
          </a:endParaRPr>
        </a:p>
      </dsp:txBody>
      <dsp:txXfrm>
        <a:off x="1524373" y="765"/>
        <a:ext cx="2479694" cy="408020"/>
      </dsp:txXfrm>
    </dsp:sp>
    <dsp:sp modelId="{3888CFC7-D7C5-4915-B59E-AA4DD80C3498}">
      <dsp:nvSpPr>
        <dsp:cNvPr id="0" name=""/>
        <dsp:cNvSpPr/>
      </dsp:nvSpPr>
      <dsp:spPr>
        <a:xfrm>
          <a:off x="173472" y="726947"/>
          <a:ext cx="1515057" cy="75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latin typeface="Georgia" panose="02040502050405020303" pitchFamily="18" charset="0"/>
            </a:rPr>
            <a:t>Финансовый университет при Правительстве РФ</a:t>
          </a:r>
          <a:endParaRPr lang="ru-RU" sz="1200" kern="1200" baseline="0" dirty="0">
            <a:latin typeface="Georgia" panose="02040502050405020303" pitchFamily="18" charset="0"/>
          </a:endParaRPr>
        </a:p>
      </dsp:txBody>
      <dsp:txXfrm>
        <a:off x="173472" y="726947"/>
        <a:ext cx="1515057" cy="757528"/>
      </dsp:txXfrm>
    </dsp:sp>
    <dsp:sp modelId="{05AEFC11-F203-4632-8E7B-ECC0BF2386AF}">
      <dsp:nvSpPr>
        <dsp:cNvPr id="0" name=""/>
        <dsp:cNvSpPr/>
      </dsp:nvSpPr>
      <dsp:spPr>
        <a:xfrm>
          <a:off x="2006691" y="726947"/>
          <a:ext cx="1515057" cy="75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anose="02040502050405020303" pitchFamily="18" charset="0"/>
            </a:rPr>
            <a:t>Московский  международный салон образования (ММСО</a:t>
          </a:r>
          <a:r>
            <a:rPr lang="ru-RU" sz="900" b="1" kern="1200" dirty="0" smtClean="0">
              <a:latin typeface="Georgia" panose="02040502050405020303" pitchFamily="18" charset="0"/>
            </a:rPr>
            <a:t>)</a:t>
          </a:r>
          <a:endParaRPr lang="ru-RU" sz="900" kern="1200" dirty="0">
            <a:latin typeface="Georgia" panose="02040502050405020303" pitchFamily="18" charset="0"/>
          </a:endParaRPr>
        </a:p>
      </dsp:txBody>
      <dsp:txXfrm>
        <a:off x="2006691" y="726947"/>
        <a:ext cx="1515057" cy="757528"/>
      </dsp:txXfrm>
    </dsp:sp>
    <dsp:sp modelId="{14306A12-102B-425E-B241-9F949E2885CA}">
      <dsp:nvSpPr>
        <dsp:cNvPr id="0" name=""/>
        <dsp:cNvSpPr/>
      </dsp:nvSpPr>
      <dsp:spPr>
        <a:xfrm>
          <a:off x="3839911" y="726947"/>
          <a:ext cx="1515057" cy="75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 panose="02040502050405020303" pitchFamily="18" charset="0"/>
            </a:rPr>
            <a:t>Институт непрерывного образования ЮНЕСКО</a:t>
          </a:r>
          <a:endParaRPr lang="ru-RU" sz="1200" kern="1200" dirty="0">
            <a:latin typeface="Georgia" panose="02040502050405020303" pitchFamily="18" charset="0"/>
          </a:endParaRPr>
        </a:p>
      </dsp:txBody>
      <dsp:txXfrm>
        <a:off x="3839911" y="726947"/>
        <a:ext cx="1515057" cy="757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4D5AE-69EA-464A-B1CF-0FCB3488B43A}">
      <dsp:nvSpPr>
        <dsp:cNvPr id="0" name=""/>
        <dsp:cNvSpPr/>
      </dsp:nvSpPr>
      <dsp:spPr>
        <a:xfrm>
          <a:off x="0" y="0"/>
          <a:ext cx="5157787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anose="02040502050405020303" pitchFamily="18" charset="0"/>
            </a:rPr>
            <a:t>10 апреля 2019 г. </a:t>
          </a:r>
          <a:endParaRPr lang="ru-RU" sz="1800" b="1" kern="1200" dirty="0">
            <a:latin typeface="Georgia" panose="02040502050405020303" pitchFamily="18" charset="0"/>
          </a:endParaRPr>
        </a:p>
      </dsp:txBody>
      <dsp:txXfrm>
        <a:off x="20561" y="20561"/>
        <a:ext cx="5116665" cy="380078"/>
      </dsp:txXfrm>
    </dsp:sp>
    <dsp:sp modelId="{465B3C63-0773-484B-98D4-658EF2BEBE9D}">
      <dsp:nvSpPr>
        <dsp:cNvPr id="0" name=""/>
        <dsp:cNvSpPr/>
      </dsp:nvSpPr>
      <dsp:spPr>
        <a:xfrm>
          <a:off x="0" y="476633"/>
          <a:ext cx="5157787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Панельная дискуссия на площадке ММСО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20561" y="497194"/>
        <a:ext cx="5116665" cy="380078"/>
      </dsp:txXfrm>
    </dsp:sp>
    <dsp:sp modelId="{5E3C0170-B67F-4C82-AA66-192E2F86CA0E}">
      <dsp:nvSpPr>
        <dsp:cNvPr id="0" name=""/>
        <dsp:cNvSpPr/>
      </dsp:nvSpPr>
      <dsp:spPr>
        <a:xfrm>
          <a:off x="0" y="949673"/>
          <a:ext cx="5157787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Ключевые темы: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20561" y="970234"/>
        <a:ext cx="5116665" cy="380078"/>
      </dsp:txXfrm>
    </dsp:sp>
    <dsp:sp modelId="{10279037-3B9E-4CAF-8869-1B25CFCA4BF3}">
      <dsp:nvSpPr>
        <dsp:cNvPr id="0" name=""/>
        <dsp:cNvSpPr/>
      </dsp:nvSpPr>
      <dsp:spPr>
        <a:xfrm>
          <a:off x="0" y="1370873"/>
          <a:ext cx="5157787" cy="231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6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Georgia" panose="02040502050405020303" pitchFamily="18" charset="0"/>
            </a:rPr>
            <a:t>Непрерывное образование и развитие человеческого капитала</a:t>
          </a:r>
          <a:endParaRPr lang="ru-RU" sz="1600" kern="1200" dirty="0"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Georgia" panose="02040502050405020303" pitchFamily="18" charset="0"/>
            </a:rPr>
            <a:t>Непрерывное образование глазами ключевых провайдеров: университеты, корпоративные университеты, образовательные организации</a:t>
          </a:r>
          <a:endParaRPr lang="ru-RU" sz="1600" kern="1200" dirty="0"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Georgia" panose="02040502050405020303" pitchFamily="18" charset="0"/>
            </a:rPr>
            <a:t>LLL </a:t>
          </a:r>
          <a:r>
            <a:rPr lang="ru-RU" sz="1600" kern="1200" dirty="0" smtClean="0">
              <a:latin typeface="Georgia" panose="02040502050405020303" pitchFamily="18" charset="0"/>
            </a:rPr>
            <a:t>и зарубежный опыт</a:t>
          </a:r>
          <a:endParaRPr lang="ru-RU" sz="1600" kern="1200" dirty="0"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Georgia" panose="02040502050405020303" pitchFamily="18" charset="0"/>
            </a:rPr>
            <a:t>Запросы работодателей к компетенциям работников</a:t>
          </a:r>
          <a:endParaRPr lang="ru-RU" sz="1600" kern="1200" dirty="0">
            <a:latin typeface="Georgia" panose="02040502050405020303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Georgia" panose="02040502050405020303" pitchFamily="18" charset="0"/>
            </a:rPr>
            <a:t>Счастье в 50+: предложения, от которых нельзя  отказаться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0" y="1370873"/>
        <a:ext cx="5157787" cy="2310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895A1-28E2-401D-B8AA-52130CE026B7}">
      <dsp:nvSpPr>
        <dsp:cNvPr id="0" name=""/>
        <dsp:cNvSpPr/>
      </dsp:nvSpPr>
      <dsp:spPr>
        <a:xfrm>
          <a:off x="0" y="137860"/>
          <a:ext cx="5183188" cy="820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Georgia" panose="02040502050405020303" pitchFamily="18" charset="0"/>
            </a:rPr>
            <a:t>11 апреля 2019 г.</a:t>
          </a:r>
          <a:endParaRPr lang="ru-RU" sz="2200" b="1" kern="1200" dirty="0">
            <a:latin typeface="Georgia" panose="02040502050405020303" pitchFamily="18" charset="0"/>
          </a:endParaRPr>
        </a:p>
      </dsp:txBody>
      <dsp:txXfrm>
        <a:off x="40052" y="177912"/>
        <a:ext cx="5103084" cy="740358"/>
      </dsp:txXfrm>
    </dsp:sp>
    <dsp:sp modelId="{3FECB8AF-6CFA-4D03-AD6B-E7FE5636A651}">
      <dsp:nvSpPr>
        <dsp:cNvPr id="0" name=""/>
        <dsp:cNvSpPr/>
      </dsp:nvSpPr>
      <dsp:spPr>
        <a:xfrm>
          <a:off x="0" y="990151"/>
          <a:ext cx="5183188" cy="820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Georgia" panose="02040502050405020303" pitchFamily="18" charset="0"/>
            </a:rPr>
            <a:t>Финансовый университет при Правительстве РФ</a:t>
          </a:r>
          <a:endParaRPr lang="ru-RU" sz="2200" kern="1200" dirty="0">
            <a:latin typeface="Georgia" panose="02040502050405020303" pitchFamily="18" charset="0"/>
          </a:endParaRPr>
        </a:p>
      </dsp:txBody>
      <dsp:txXfrm>
        <a:off x="40052" y="1030203"/>
        <a:ext cx="5103084" cy="740358"/>
      </dsp:txXfrm>
    </dsp:sp>
    <dsp:sp modelId="{46F77910-C4EB-447D-B520-D6EB71188D13}">
      <dsp:nvSpPr>
        <dsp:cNvPr id="0" name=""/>
        <dsp:cNvSpPr/>
      </dsp:nvSpPr>
      <dsp:spPr>
        <a:xfrm>
          <a:off x="0" y="1873973"/>
          <a:ext cx="5183188" cy="820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Georgia" panose="02040502050405020303" pitchFamily="18" charset="0"/>
            </a:rPr>
            <a:t>Пленарное заседание: </a:t>
          </a:r>
          <a:r>
            <a:rPr lang="ru-RU" sz="2200" u="sng" kern="1200" dirty="0" smtClean="0">
              <a:latin typeface="Georgia" panose="02040502050405020303" pitchFamily="18" charset="0"/>
            </a:rPr>
            <a:t>Непрерывное образование: аргументы и факты</a:t>
          </a:r>
          <a:endParaRPr lang="ru-RU" sz="2200" u="sng" kern="1200" dirty="0">
            <a:latin typeface="Georgia" panose="02040502050405020303" pitchFamily="18" charset="0"/>
          </a:endParaRPr>
        </a:p>
      </dsp:txBody>
      <dsp:txXfrm>
        <a:off x="40052" y="1914025"/>
        <a:ext cx="5103084" cy="740358"/>
      </dsp:txXfrm>
    </dsp:sp>
    <dsp:sp modelId="{623B5265-24E6-44C2-AED9-DCEF778DD07A}">
      <dsp:nvSpPr>
        <dsp:cNvPr id="0" name=""/>
        <dsp:cNvSpPr/>
      </dsp:nvSpPr>
      <dsp:spPr>
        <a:xfrm>
          <a:off x="0" y="2757796"/>
          <a:ext cx="5183188" cy="820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Georgia" panose="02040502050405020303" pitchFamily="18" charset="0"/>
            </a:rPr>
            <a:t>Круглый стол: </a:t>
          </a:r>
          <a:r>
            <a:rPr lang="ru-RU" sz="2200" u="sng" kern="1200" dirty="0" smtClean="0">
              <a:latin typeface="Georgia" panose="02040502050405020303" pitchFamily="18" charset="0"/>
            </a:rPr>
            <a:t>Сетевой серебряный университет: проект миллионов</a:t>
          </a:r>
          <a:endParaRPr lang="ru-RU" sz="2200" u="sng" kern="1200" dirty="0">
            <a:latin typeface="Georgia" panose="02040502050405020303" pitchFamily="18" charset="0"/>
          </a:endParaRPr>
        </a:p>
      </dsp:txBody>
      <dsp:txXfrm>
        <a:off x="40052" y="2797848"/>
        <a:ext cx="5103084" cy="740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AE6D7-A984-4094-B01E-B783339E1A0F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AD21E-E1C3-43F3-99C8-91D381FAF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1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DFCB2D-64B3-4FAE-B32F-A424AFF262A9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1989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2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.ru/en/Cont-edu/Pages/courses.aspx" TargetMode="External"/><Relationship Id="rId3" Type="http://schemas.openxmlformats.org/officeDocument/2006/relationships/video" Target="https://www.youtube.com/embed/WvQHMy_AlK8" TargetMode="Externa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swwIG6OeFLI" TargetMode="External"/><Relationship Id="rId1" Type="http://schemas.openxmlformats.org/officeDocument/2006/relationships/video" Target="https://www.youtube.com/embed/wAfPmazCmd0" TargetMode="External"/><Relationship Id="rId6" Type="http://schemas.openxmlformats.org/officeDocument/2006/relationships/image" Target="../media/image11.jpeg"/><Relationship Id="rId11" Type="http://schemas.openxmlformats.org/officeDocument/2006/relationships/hyperlink" Target="https://www.youtube.com/channel/UCVJG1gaRm52xBMpOFvexjKg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3.tiff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www.fa.ru/en/Cont-edu/Documents/%D0%BA%D0%B0%D1%82%D0%B0%D0%BB%D0%BE%D0%B3%20%D0%94%D0%9F%D0%9E_ENG8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54" y="1692165"/>
            <a:ext cx="10896877" cy="3809919"/>
          </a:xfrm>
        </p:spPr>
        <p:txBody>
          <a:bodyPr/>
          <a:lstStyle/>
          <a:p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Отчёт </a:t>
            </a:r>
            <a: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 итогах деятельности  </a:t>
            </a:r>
            <a:b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институтов и школ дополнительного профессионального образования </a:t>
            </a:r>
            <a:b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 2018 году и задачах на 2019 год</a:t>
            </a:r>
            <a:r>
              <a:rPr lang="ru-RU" sz="7200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7200" dirty="0">
              <a:latin typeface="Georgia" panose="02040502050405020303" pitchFamily="18" charset="0"/>
              <a:cs typeface="Georgia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875263" y="4629726"/>
            <a:ext cx="8880528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6654" y="4907598"/>
            <a:ext cx="7243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Е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.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А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.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Диденко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к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.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т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.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н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., 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доцент,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п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роректор по дополнительному профессиональному образованию</a:t>
            </a:r>
            <a:endParaRPr lang="ru-RU" sz="2800" dirty="0">
              <a:solidFill>
                <a:schemeClr val="bg1"/>
              </a:solidFill>
              <a:latin typeface="Georgia" panose="02040502050405020303" pitchFamily="18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4" y="1488669"/>
            <a:ext cx="3928115" cy="2971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55"/>
            <a:ext cx="10647947" cy="377403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Внешняя оценка качества ДПП. 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Профессионально-общественная аккредитация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244" y="1356623"/>
            <a:ext cx="7289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2018 г. </a:t>
            </a:r>
            <a:r>
              <a:rPr lang="ru-RU" sz="20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- аккредитована </a:t>
            </a:r>
            <a:r>
              <a:rPr lang="ru-RU" sz="2000" dirty="0">
                <a:solidFill>
                  <a:srgbClr val="2A7478"/>
                </a:solidFill>
                <a:latin typeface="Georgia" panose="02040502050405020303" pitchFamily="18" charset="0"/>
              </a:rPr>
              <a:t>программа профессиональной переподготовки </a:t>
            </a:r>
            <a:r>
              <a:rPr lang="ru-RU" sz="20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Института </a:t>
            </a:r>
            <a:r>
              <a:rPr lang="ru-RU" sz="2000" dirty="0">
                <a:solidFill>
                  <a:srgbClr val="2A7478"/>
                </a:solidFill>
                <a:latin typeface="Georgia" panose="02040502050405020303" pitchFamily="18" charset="0"/>
              </a:rPr>
              <a:t>повышения квалификации специалистов </a:t>
            </a:r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«Главный бухгалтер коммерческой организации», 260 часов.</a:t>
            </a:r>
            <a:endParaRPr lang="ru-RU" sz="2000" b="1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887" y="3458231"/>
            <a:ext cx="625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2019 г. - </a:t>
            </a:r>
            <a:r>
              <a:rPr lang="ru-RU" sz="20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запланировано проведение аккредитации </a:t>
            </a:r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6 </a:t>
            </a:r>
            <a:r>
              <a:rPr lang="ru-RU" sz="20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программ ДПО: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248" y="4461397"/>
            <a:ext cx="48863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Управление </a:t>
            </a:r>
            <a:r>
              <a:rPr lang="ru-RU" sz="1400" b="1" i="1" dirty="0">
                <a:solidFill>
                  <a:srgbClr val="2A7478"/>
                </a:solidFill>
                <a:latin typeface="Georgia" panose="02040502050405020303" pitchFamily="18" charset="0"/>
              </a:rPr>
              <a:t>административно-хозяйственной </a:t>
            </a:r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деятельностью</a:t>
            </a:r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36 часов (ВШГУ)</a:t>
            </a:r>
          </a:p>
          <a:p>
            <a:endParaRPr lang="ru-RU" sz="1400" i="1" dirty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Административно-хозяйственная </a:t>
            </a:r>
            <a:r>
              <a:rPr lang="ru-RU" sz="1400" b="1" i="1" dirty="0">
                <a:solidFill>
                  <a:srgbClr val="2A7478"/>
                </a:solidFill>
                <a:latin typeface="Georgia" panose="02040502050405020303" pitchFamily="18" charset="0"/>
              </a:rPr>
              <a:t>деятельность в сфере управления объектами </a:t>
            </a:r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недвижимости</a:t>
            </a:r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36 часов (ВШГУ)</a:t>
            </a:r>
            <a:endParaRPr lang="ru-RU" sz="1400" i="1" dirty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2A74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887" y="4460627"/>
            <a:ext cx="5875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Внутренний </a:t>
            </a:r>
            <a:r>
              <a:rPr lang="ru-RU" sz="1400" b="1" i="1" dirty="0">
                <a:solidFill>
                  <a:srgbClr val="2A7478"/>
                </a:solidFill>
                <a:latin typeface="Georgia" panose="02040502050405020303" pitchFamily="18" charset="0"/>
              </a:rPr>
              <a:t>аудит и </a:t>
            </a:r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контроль</a:t>
            </a:r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, </a:t>
            </a:r>
            <a:r>
              <a:rPr lang="ru-RU" sz="1400" i="1" dirty="0">
                <a:solidFill>
                  <a:srgbClr val="2A7478"/>
                </a:solidFill>
                <a:latin typeface="Georgia" panose="02040502050405020303" pitchFamily="18" charset="0"/>
              </a:rPr>
              <a:t>260 </a:t>
            </a:r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часов (ИПКС)</a:t>
            </a:r>
            <a:endParaRPr lang="ru-RU" sz="1400" i="1" dirty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endParaRPr lang="ru-RU" sz="1400" b="1" i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Арбитражное </a:t>
            </a:r>
            <a:r>
              <a:rPr lang="ru-RU" sz="1400" b="1" i="1" dirty="0">
                <a:solidFill>
                  <a:srgbClr val="2A7478"/>
                </a:solidFill>
                <a:latin typeface="Georgia" panose="02040502050405020303" pitchFamily="18" charset="0"/>
              </a:rPr>
              <a:t>управление при </a:t>
            </a:r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банкротстве</a:t>
            </a:r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576 часов (НОЦРПКиК)</a:t>
            </a:r>
            <a:endParaRPr lang="ru-RU" sz="1400" i="1" dirty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endParaRPr lang="ru-RU" sz="1400" b="1" i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Менеджер </a:t>
            </a:r>
            <a:r>
              <a:rPr lang="ru-RU" sz="1400" b="1" i="1" dirty="0">
                <a:solidFill>
                  <a:srgbClr val="2A7478"/>
                </a:solidFill>
                <a:latin typeface="Georgia" panose="02040502050405020303" pitchFamily="18" charset="0"/>
              </a:rPr>
              <a:t>социальной </a:t>
            </a:r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сферы</a:t>
            </a:r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, </a:t>
            </a:r>
            <a:r>
              <a:rPr lang="ru-RU" sz="1400" i="1" dirty="0">
                <a:solidFill>
                  <a:srgbClr val="2A7478"/>
                </a:solidFill>
                <a:latin typeface="Georgia" panose="02040502050405020303" pitchFamily="18" charset="0"/>
              </a:rPr>
              <a:t>504 </a:t>
            </a:r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часа (НОЦРКиК)</a:t>
            </a:r>
            <a:endParaRPr lang="ru-RU" sz="1400" i="1" dirty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endParaRPr lang="ru-RU" sz="1400" b="1" i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Бухгалтерский </a:t>
            </a:r>
            <a:r>
              <a:rPr lang="ru-RU" sz="1400" b="1" i="1" dirty="0">
                <a:solidFill>
                  <a:srgbClr val="2A7478"/>
                </a:solidFill>
                <a:latin typeface="Georgia" panose="02040502050405020303" pitchFamily="18" charset="0"/>
              </a:rPr>
              <a:t>учет, анализ и </a:t>
            </a:r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аудит</a:t>
            </a:r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ru-RU" sz="1400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502 часа (Барнаульский филиал)</a:t>
            </a:r>
            <a:endParaRPr lang="ru-RU" sz="1400" b="1" i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2A7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505" y="1300736"/>
            <a:ext cx="4370690" cy="288169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11 программ повышения квалификации на английском 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языке размещены на сайте </a:t>
            </a: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coursesinrussia.com</a:t>
            </a:r>
            <a:endParaRPr lang="ru-RU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Каталог 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ДПП на английском </a:t>
            </a:r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языке размещен </a:t>
            </a:r>
            <a:r>
              <a:rPr lang="ru-RU" b="1" dirty="0">
                <a:solidFill>
                  <a:schemeClr val="tx1"/>
                </a:solidFill>
                <a:latin typeface="Georgia" panose="02040502050405020303" pitchFamily="18" charset="0"/>
              </a:rPr>
              <a:t>на англоязычной версии сайта Финуниверситета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+mn-lt"/>
            </a:endParaRPr>
          </a:p>
          <a:p>
            <a:endParaRPr lang="ru-RU" sz="2600" b="1" dirty="0" smtClean="0">
              <a:solidFill>
                <a:schemeClr val="tx1"/>
              </a:solidFill>
            </a:endParaRP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505" y="566530"/>
            <a:ext cx="10391775" cy="456154"/>
          </a:xfrm>
        </p:spPr>
        <p:txBody>
          <a:bodyPr/>
          <a:lstStyle/>
          <a:p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Реализация федерального проекта </a:t>
            </a:r>
            <a:r>
              <a:rPr lang="ru-RU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«Экспорт образования</a:t>
            </a: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» </a:t>
            </a:r>
            <a:endParaRPr lang="ru-RU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500902" y="1300735"/>
            <a:ext cx="7463936" cy="85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Промо-ролики размещены на канале </a:t>
            </a:r>
            <a:r>
              <a:rPr lang="en-US" sz="19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Youtube</a:t>
            </a:r>
            <a:r>
              <a:rPr lang="ru-RU" sz="19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и англоязычной версии сайта Финуниверситета</a:t>
            </a:r>
            <a:endParaRPr lang="en-US" sz="19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sz="2400" dirty="0"/>
          </a:p>
        </p:txBody>
      </p:sp>
      <p:pic>
        <p:nvPicPr>
          <p:cNvPr id="5" name="wAfPmazCmd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14271" y="2138970"/>
            <a:ext cx="2697948" cy="1692259"/>
          </a:xfrm>
          <a:prstGeom prst="rect">
            <a:avLst/>
          </a:prstGeom>
        </p:spPr>
      </p:pic>
      <p:pic>
        <p:nvPicPr>
          <p:cNvPr id="7" name="swwIG6OeFLI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596802" y="2121000"/>
            <a:ext cx="2735228" cy="1692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0195" y="3907519"/>
            <a:ext cx="359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 Antiqua" panose="02040602050305030304" pitchFamily="18" charset="0"/>
              </a:rPr>
              <a:t>Taxtation of International Companies. </a:t>
            </a:r>
            <a:endParaRPr lang="ru-RU" sz="1200" dirty="0" smtClean="0">
              <a:latin typeface="Book Antiqua" panose="02040602050305030304" pitchFamily="18" charset="0"/>
            </a:endParaRPr>
          </a:p>
          <a:p>
            <a:r>
              <a:rPr lang="en-US" sz="1200" dirty="0" smtClean="0">
                <a:latin typeface="Book Antiqua" panose="02040602050305030304" pitchFamily="18" charset="0"/>
              </a:rPr>
              <a:t>Doing </a:t>
            </a:r>
            <a:r>
              <a:rPr lang="en-US" sz="1200" dirty="0">
                <a:latin typeface="Book Antiqua" panose="02040602050305030304" pitchFamily="18" charset="0"/>
              </a:rPr>
              <a:t>Business in Russia |Dr. Victor </a:t>
            </a:r>
            <a:r>
              <a:rPr lang="en-US" sz="1200" dirty="0" smtClean="0">
                <a:latin typeface="Book Antiqua" panose="02040602050305030304" pitchFamily="18" charset="0"/>
              </a:rPr>
              <a:t>Matchekhin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3515" y="3907519"/>
            <a:ext cx="360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 Antiqua" panose="02040602050305030304" pitchFamily="18" charset="0"/>
              </a:rPr>
              <a:t>Corporate Financial Reporting in the Russian Federation| Lelya Pashtova| Elena Kornilova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9724" y="6216169"/>
            <a:ext cx="35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 Antiqua" panose="02040602050305030304" pitchFamily="18" charset="0"/>
              </a:rPr>
              <a:t>Financial Reporting and Audit in </a:t>
            </a:r>
            <a:r>
              <a:rPr lang="en-US" sz="1200" dirty="0" err="1">
                <a:latin typeface="Book Antiqua" panose="02040602050305030304" pitchFamily="18" charset="0"/>
              </a:rPr>
              <a:t>Russia|Alexander</a:t>
            </a:r>
            <a:r>
              <a:rPr lang="en-US" sz="1200" dirty="0">
                <a:latin typeface="Book Antiqua" panose="02040602050305030304" pitchFamily="18" charset="0"/>
              </a:rPr>
              <a:t> Storchak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pic>
        <p:nvPicPr>
          <p:cNvPr id="14" name="WvQHMy_AlK8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8596802" y="4428148"/>
            <a:ext cx="2767853" cy="17290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8937" y="5750767"/>
            <a:ext cx="53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www.fa.ru/en/Cont-edu/Pages/courses.aspx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0" y="4351049"/>
            <a:ext cx="1763421" cy="24621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68937" y="4935813"/>
            <a:ext cx="4750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</a:t>
            </a:r>
            <a:r>
              <a:rPr lang="ru-RU" dirty="0" smtClean="0">
                <a:hlinkClick r:id="rId11"/>
              </a:rPr>
              <a:t>www.youtube.com/channel/UCVJG1gaRm52xBMpOFvexjKg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8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35429" y="1034717"/>
          <a:ext cx="11756571" cy="582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26217" y="565413"/>
            <a:ext cx="10391775" cy="377403"/>
          </a:xfrm>
        </p:spPr>
        <p:txBody>
          <a:bodyPr/>
          <a:lstStyle/>
          <a:p>
            <a:r>
              <a:rPr lang="ru-RU" sz="2400" dirty="0" smtClean="0">
                <a:latin typeface="Georgia" panose="02040502050405020303" pitchFamily="18" charset="0"/>
              </a:rPr>
              <a:t>ПЕРВЫЙ КОНКУРС «ЛИДЕР ДПО» в 2018 году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3210"/>
            <a:ext cx="3875314" cy="19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66377" y="1561477"/>
            <a:ext cx="9118949" cy="1144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2A7478"/>
                </a:solidFill>
                <a:latin typeface="Georgia" panose="02040502050405020303" pitchFamily="18" charset="0"/>
              </a:rPr>
              <a:t>Вариативность схем управления </a:t>
            </a:r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снижает результативность </a:t>
            </a:r>
            <a:r>
              <a:rPr lang="ru-RU" sz="2000" b="1" dirty="0">
                <a:solidFill>
                  <a:srgbClr val="2A7478"/>
                </a:solidFill>
                <a:latin typeface="Georgia" panose="02040502050405020303" pitchFamily="18" charset="0"/>
              </a:rPr>
              <a:t>деятельности структурных подразделений, реализующих дополнительные образовательные программы, ведёт к </a:t>
            </a:r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их самоизоляции</a:t>
            </a:r>
            <a:endParaRPr lang="ru-RU" sz="2000" b="1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217" y="565413"/>
            <a:ext cx="9030517" cy="377403"/>
          </a:xfrm>
        </p:spPr>
        <p:txBody>
          <a:bodyPr/>
          <a:lstStyle/>
          <a:p>
            <a:r>
              <a:rPr lang="ru-RU" sz="2400" dirty="0" smtClean="0">
                <a:latin typeface="Georgia" panose="02040502050405020303" pitchFamily="18" charset="0"/>
              </a:rPr>
              <a:t>ПРОБЛЕМЫ И РИСКИ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2198318" y="3324283"/>
            <a:ext cx="9526045" cy="998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2A7478"/>
                </a:solidFill>
                <a:latin typeface="Georgia" panose="02040502050405020303" pitchFamily="18" charset="0"/>
              </a:rPr>
              <a:t>Недостаточное маркетинговое сопровождение деятельности структурных подразделений, реализующих дополнительные профессиональные программы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55517" y="4713549"/>
            <a:ext cx="7791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ru-RU" sz="2000" b="1" dirty="0">
                <a:solidFill>
                  <a:srgbClr val="2A7478"/>
                </a:solidFill>
                <a:latin typeface="Georgia" panose="02040502050405020303" pitchFamily="18" charset="0"/>
              </a:rPr>
              <a:t>Организация учёта документов о квалификации, выданных структурными подразделениями Финуниверситета, в Федеральном реестре документов об образовании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982" y="1070708"/>
            <a:ext cx="1365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1</a:t>
            </a:r>
            <a:endParaRPr lang="ru-RU" sz="10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3709" y="2890298"/>
            <a:ext cx="1365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2</a:t>
            </a:r>
            <a:endParaRPr lang="ru-RU" sz="10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65962" y="4282662"/>
            <a:ext cx="1365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3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val="35747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27758" y="1497935"/>
            <a:ext cx="6340139" cy="1001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Повысить эффективность планирования и исполнения плана поступлений от оказания платных образовательных услуг</a:t>
            </a:r>
            <a:endParaRPr lang="ru-RU" sz="2000" b="1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217" y="565413"/>
            <a:ext cx="9030517" cy="377403"/>
          </a:xfrm>
        </p:spPr>
        <p:txBody>
          <a:bodyPr/>
          <a:lstStyle/>
          <a:p>
            <a:r>
              <a:rPr lang="ru-RU" sz="2400" dirty="0" smtClean="0">
                <a:latin typeface="Georgia" panose="02040502050405020303" pitchFamily="18" charset="0"/>
              </a:rPr>
              <a:t>ЗАДАЧИ НА 2019 ГОД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327758" y="2676403"/>
            <a:ext cx="6183385" cy="114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2A7478"/>
                </a:solidFill>
                <a:latin typeface="Georgia" panose="02040502050405020303" pitchFamily="18" charset="0"/>
              </a:rPr>
              <a:t>Вывести на рынок образовательных услуг новые ДПП, </a:t>
            </a:r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согласованные </a:t>
            </a:r>
            <a:r>
              <a:rPr lang="ru-RU" sz="2000" b="1" dirty="0">
                <a:solidFill>
                  <a:srgbClr val="2A7478"/>
                </a:solidFill>
                <a:latin typeface="Georgia" panose="02040502050405020303" pitchFamily="18" charset="0"/>
              </a:rPr>
              <a:t>с целями и задачами </a:t>
            </a:r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федеральных проектов </a:t>
            </a:r>
            <a:r>
              <a:rPr lang="ru-RU" sz="2000" b="1" dirty="0">
                <a:solidFill>
                  <a:srgbClr val="2A7478"/>
                </a:solidFill>
                <a:latin typeface="Georgia" panose="02040502050405020303" pitchFamily="18" charset="0"/>
              </a:rPr>
              <a:t>«Новые возможности для каждого</a:t>
            </a:r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» и «Старшее поколение»</a:t>
            </a:r>
            <a:endParaRPr lang="ru-RU" sz="2000" b="1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7758" y="4102865"/>
            <a:ext cx="6627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A7478"/>
                </a:solidFill>
                <a:latin typeface="Georgia" panose="02040502050405020303" pitchFamily="18" charset="0"/>
              </a:rPr>
              <a:t>Увеличить на 15% количество ДПП, согласованных с целями и задачами федерального проекта «Экспорт образования»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4829" y="1295420"/>
            <a:ext cx="1365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1</a:t>
            </a:r>
            <a:endParaRPr lang="ru-RU" sz="5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829" y="2426274"/>
            <a:ext cx="1365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2</a:t>
            </a:r>
            <a:endParaRPr lang="ru-RU" sz="5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4829" y="3859242"/>
            <a:ext cx="1365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3</a:t>
            </a:r>
            <a:endParaRPr lang="ru-RU" sz="5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27758" y="5235641"/>
            <a:ext cx="6627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A7478"/>
                </a:solidFill>
                <a:latin typeface="Georgia" panose="02040502050405020303" pitchFamily="18" charset="0"/>
              </a:rPr>
              <a:t>Вывести на рынок образовательных услуг новые ДПП, согласованные с целями и задачами федерального проекта </a:t>
            </a:r>
            <a:r>
              <a:rPr lang="ru-RU" sz="2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«Цифровая образовательная среда»</a:t>
            </a:r>
            <a:endParaRPr lang="ru-RU" sz="2000" b="1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829" y="4992018"/>
            <a:ext cx="1365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4</a:t>
            </a:r>
            <a:endParaRPr lang="ru-RU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8112034" y="1672046"/>
            <a:ext cx="3722915" cy="4308872"/>
          </a:xfrm>
          <a:prstGeom prst="rect">
            <a:avLst/>
          </a:prstGeom>
          <a:solidFill>
            <a:srgbClr val="337D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71463" algn="ctr"/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Инструменты</a:t>
            </a:r>
          </a:p>
          <a:p>
            <a:pPr marL="271463"/>
            <a:endParaRPr lang="ru-RU" sz="14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71463"/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Расширение ассортимента ДПП</a:t>
            </a:r>
          </a:p>
          <a:p>
            <a:pPr marL="271463"/>
            <a:endParaRPr lang="ru-RU" sz="14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71463"/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Новые сегменты рынка образовательных услуг</a:t>
            </a:r>
          </a:p>
          <a:p>
            <a:pPr marL="271463"/>
            <a:endParaRPr lang="ru-RU" sz="14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71463"/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Новая экспертная площадка — международная научно-практическая конференция </a:t>
            </a:r>
            <a:r>
              <a:rPr lang="ru-RU" sz="1400" b="1" i="1" dirty="0">
                <a:solidFill>
                  <a:schemeClr val="bg1"/>
                </a:solidFill>
                <a:latin typeface="Georgia" panose="02040502050405020303" pitchFamily="18" charset="0"/>
              </a:rPr>
              <a:t>«Экосистема непрерывного профессионального образования: будущее и цели устойчивого развития</a:t>
            </a:r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»</a:t>
            </a:r>
          </a:p>
          <a:p>
            <a:pPr marL="271463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71463"/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Новая форма реализации ДПП — «Сетевой серебряный университет»</a:t>
            </a:r>
          </a:p>
          <a:p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957" y="599677"/>
            <a:ext cx="10391775" cy="377403"/>
          </a:xfrm>
        </p:spPr>
        <p:txBody>
          <a:bodyPr/>
          <a:lstStyle/>
          <a:p>
            <a:r>
              <a:rPr lang="ru-RU" sz="2000" dirty="0" smtClean="0">
                <a:latin typeface="Georgia" panose="02040502050405020303" pitchFamily="18" charset="0"/>
              </a:rPr>
              <a:t>Проект «Подготовка управленческих кадров в Республике Крым»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8470" y="1783677"/>
            <a:ext cx="9619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ПРОГРАММА ПРОФЕССИОНАЛЬНОЙ ПЕРЕПОДГОТОВКИ </a:t>
            </a:r>
          </a:p>
          <a:p>
            <a:r>
              <a:rPr lang="ru-RU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«</a:t>
            </a:r>
            <a:r>
              <a:rPr lang="ru-RU" b="1" dirty="0">
                <a:solidFill>
                  <a:srgbClr val="2A7478"/>
                </a:solidFill>
                <a:latin typeface="Georgia" panose="02040502050405020303" pitchFamily="18" charset="0"/>
              </a:rPr>
              <a:t>СОВРЕМЕННЫЕ ПОДХОДЫ К УПРАВЛЕНИЮ РЕГИОНОМ», </a:t>
            </a:r>
            <a:r>
              <a:rPr lang="ru-RU" dirty="0">
                <a:solidFill>
                  <a:srgbClr val="2A7478"/>
                </a:solidFill>
                <a:latin typeface="Georgia" panose="02040502050405020303" pitchFamily="18" charset="0"/>
              </a:rPr>
              <a:t>500 часов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4574" y="2854444"/>
            <a:ext cx="8740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научный </a:t>
            </a:r>
            <a:r>
              <a:rPr lang="ru-RU" dirty="0">
                <a:solidFill>
                  <a:srgbClr val="2A7478"/>
                </a:solidFill>
                <a:latin typeface="Georgia" panose="02040502050405020303" pitchFamily="18" charset="0"/>
              </a:rPr>
              <a:t>руководитель </a:t>
            </a:r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– </a:t>
            </a:r>
            <a:r>
              <a:rPr lang="ru-RU" dirty="0">
                <a:solidFill>
                  <a:srgbClr val="2A7478"/>
                </a:solidFill>
                <a:latin typeface="Georgia" panose="02040502050405020303" pitchFamily="18" charset="0"/>
              </a:rPr>
              <a:t>зав. кафедры ГМУ Финуниверситета Прокофьев С.Е.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24574" y="2522588"/>
            <a:ext cx="8841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реализует </a:t>
            </a:r>
            <a:r>
              <a:rPr lang="ru-RU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Высшая школа </a:t>
            </a:r>
            <a:r>
              <a:rPr lang="ru-RU" b="1" dirty="0">
                <a:solidFill>
                  <a:srgbClr val="2A7478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управления </a:t>
            </a:r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(</a:t>
            </a:r>
            <a:r>
              <a:rPr lang="ru-RU" dirty="0" err="1" smtClean="0">
                <a:solidFill>
                  <a:srgbClr val="2A7478"/>
                </a:solidFill>
                <a:latin typeface="Georgia" panose="02040502050405020303" pitchFamily="18" charset="0"/>
              </a:rPr>
              <a:t>Шевалкин</a:t>
            </a:r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 И.С.)</a:t>
            </a:r>
            <a:r>
              <a:rPr lang="ru-RU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 </a:t>
            </a:r>
            <a:endParaRPr lang="ru-RU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505" y="1090212"/>
            <a:ext cx="11050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A7478"/>
                </a:solidFill>
                <a:latin typeface="Georgia" panose="02040502050405020303" pitchFamily="18" charset="0"/>
              </a:rPr>
              <a:t>в рамках Федеральной целевой программы </a:t>
            </a:r>
            <a:endParaRPr lang="ru-RU" sz="1600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«</a:t>
            </a:r>
            <a:r>
              <a:rPr lang="ru-RU" sz="1600" dirty="0">
                <a:solidFill>
                  <a:srgbClr val="2A7478"/>
                </a:solidFill>
                <a:latin typeface="Georgia" panose="02040502050405020303" pitchFamily="18" charset="0"/>
              </a:rPr>
              <a:t>Социально-экономическое развитие Республики Крым и г. Севастополя до 2022 года</a:t>
            </a:r>
            <a:r>
              <a:rPr lang="ru-RU" sz="16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»</a:t>
            </a:r>
            <a:endParaRPr lang="ru-RU" sz="1600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4053" y="4408192"/>
            <a:ext cx="2009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слушателей</a:t>
            </a:r>
            <a:endParaRPr lang="ru-RU" sz="2000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5710" y="3139083"/>
            <a:ext cx="7585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  </a:t>
            </a:r>
            <a:r>
              <a:rPr lang="ru-RU" sz="6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5</a:t>
            </a:r>
            <a:endParaRPr lang="ru-RU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423" y="5877881"/>
            <a:ext cx="7003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A7478"/>
                </a:solidFill>
                <a:latin typeface="Georgia" panose="02040502050405020303" pitchFamily="18" charset="0"/>
              </a:rPr>
              <a:t>предстоит новый конкурс на подготовку управленческих команд Республики Крым (1130 слушателей)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72505" y="3609198"/>
            <a:ext cx="18517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  </a:t>
            </a:r>
            <a:r>
              <a:rPr lang="ru-RU" sz="44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4000</a:t>
            </a:r>
            <a:endParaRPr lang="ru-RU" sz="4400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98527" y="4021199"/>
            <a:ext cx="2009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потоков</a:t>
            </a:r>
            <a:endParaRPr lang="ru-RU" sz="2000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4482" y="3127993"/>
            <a:ext cx="7585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  </a:t>
            </a:r>
            <a:r>
              <a:rPr lang="ru-RU" sz="6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5</a:t>
            </a:r>
            <a:endParaRPr lang="ru-RU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99792" y="3982359"/>
            <a:ext cx="2009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A7478"/>
                </a:solidFill>
                <a:latin typeface="Georgia" panose="02040502050405020303" pitchFamily="18" charset="0"/>
              </a:rPr>
              <a:t>у</a:t>
            </a:r>
            <a:r>
              <a:rPr lang="ru-RU" sz="20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чебных модулей</a:t>
            </a:r>
            <a:endParaRPr lang="ru-RU" sz="2000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983" y="3756677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ПРОЕКТ</a:t>
            </a:r>
            <a:endParaRPr lang="ru-RU" sz="4000" b="1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1103" y="5011795"/>
            <a:ext cx="389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A7478"/>
                </a:solidFill>
                <a:latin typeface="Georgia" panose="02040502050405020303" pitchFamily="18" charset="0"/>
              </a:rPr>
              <a:t>совместно с Крымским федеральным университетом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35430" y="3507071"/>
            <a:ext cx="3186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A7478"/>
                </a:solidFill>
                <a:latin typeface="Georgia" panose="02040502050405020303" pitchFamily="18" charset="0"/>
              </a:rPr>
              <a:t>Ведущие преподаватели Кафедры ГМУ (Прокофьев С.Е.), Департамента общественных финансов (Солянникова С.П.), эксперты-практики из регионов и федерального центра</a:t>
            </a:r>
            <a:endParaRPr lang="ru-RU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3045" y="6031769"/>
            <a:ext cx="212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A7478"/>
                </a:solidFill>
                <a:latin typeface="Georgia" panose="02040502050405020303" pitchFamily="18" charset="0"/>
              </a:rPr>
              <a:t>реальные </a:t>
            </a:r>
            <a:r>
              <a:rPr lang="ru-RU" sz="2000" dirty="0">
                <a:solidFill>
                  <a:srgbClr val="2A7478"/>
                </a:solidFill>
                <a:latin typeface="Georgia" panose="02040502050405020303" pitchFamily="18" charset="0"/>
              </a:rPr>
              <a:t>кейсы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794166" y="4196428"/>
            <a:ext cx="1034520" cy="18766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>
            <a:off x="1347307" y="4818390"/>
            <a:ext cx="2494921" cy="672117"/>
          </a:xfrm>
          <a:prstGeom prst="bentConnector3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594767" y="4956200"/>
            <a:ext cx="6140663" cy="25635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402633" y="4351800"/>
            <a:ext cx="6547" cy="589258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318470" y="4421309"/>
            <a:ext cx="0" cy="153816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1318470" y="5719681"/>
            <a:ext cx="6904553" cy="507715"/>
          </a:xfrm>
          <a:prstGeom prst="bentConnector3">
            <a:avLst>
              <a:gd name="adj1" fmla="val 90706"/>
            </a:avLst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7912019" y="4655778"/>
            <a:ext cx="3674" cy="28528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6725229" y="2084496"/>
            <a:ext cx="4794684" cy="1499641"/>
            <a:chOff x="38242" y="1852"/>
            <a:chExt cx="3297332" cy="1222751"/>
          </a:xfrm>
          <a:solidFill>
            <a:schemeClr val="accent1"/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8242" y="1852"/>
              <a:ext cx="3297332" cy="1222751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12309" y="129666"/>
              <a:ext cx="3062475" cy="9661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ru-RU" sz="1400" b="1" dirty="0" smtClean="0">
                  <a:solidFill>
                    <a:srgbClr val="2A7478"/>
                  </a:solidFill>
                  <a:latin typeface="Georgia" panose="02040502050405020303" pitchFamily="18" charset="0"/>
                </a:rPr>
                <a:t>На создание инструментов </a:t>
              </a:r>
            </a:p>
            <a:p>
              <a:pPr algn="ctr" defTabSz="889000">
                <a:spcBef>
                  <a:spcPct val="0"/>
                </a:spcBef>
              </a:pPr>
              <a:r>
                <a:rPr lang="ru-RU" sz="1400" b="1" dirty="0" smtClean="0">
                  <a:solidFill>
                    <a:srgbClr val="2A7478"/>
                  </a:solidFill>
                  <a:latin typeface="Georgia" panose="02040502050405020303" pitchFamily="18" charset="0"/>
                </a:rPr>
                <a:t>и инфраструктуры непрерывного образования предусмотрено </a:t>
              </a:r>
            </a:p>
            <a:p>
              <a:pPr algn="ctr" defTabSz="889000">
                <a:spcBef>
                  <a:spcPct val="0"/>
                </a:spcBef>
              </a:pPr>
              <a:r>
                <a:rPr lang="ru-RU" sz="1400" b="1" dirty="0" smtClean="0">
                  <a:solidFill>
                    <a:srgbClr val="2A7478"/>
                  </a:solidFill>
                  <a:latin typeface="Georgia" panose="02040502050405020303" pitchFamily="18" charset="0"/>
                </a:rPr>
                <a:t>7,5 млрд. рублей</a:t>
              </a:r>
              <a:endParaRPr lang="ru-RU" sz="1400" b="1" dirty="0">
                <a:solidFill>
                  <a:srgbClr val="2A7478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574" y="603945"/>
            <a:ext cx="9030517" cy="377403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Образовательный консорциум «Сетевой серебряный университет»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9622" y="1335966"/>
            <a:ext cx="2817728" cy="2062103"/>
          </a:xfrm>
          <a:prstGeom prst="rect">
            <a:avLst/>
          </a:prstGeom>
          <a:solidFill>
            <a:srgbClr val="337D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71463" algn="ctr"/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Цель:</a:t>
            </a:r>
          </a:p>
          <a:p>
            <a:pPr marL="271463" algn="ctr"/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обеспечить </a:t>
            </a:r>
          </a:p>
          <a:p>
            <a:pPr marL="271463" algn="ctr"/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конкурентные преимущества ДПП Финуниверситета </a:t>
            </a:r>
          </a:p>
          <a:p>
            <a:pPr marL="271463" algn="ctr"/>
            <a:r>
              <a:rPr lang="ru-RU" sz="1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для доступа к ресурсам федеральных проектов </a:t>
            </a:r>
          </a:p>
          <a:p>
            <a:pPr marL="271463" algn="ctr"/>
            <a:r>
              <a:rPr lang="ru-RU" b="1" i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2019-2024 гг.</a:t>
            </a:r>
          </a:p>
          <a:p>
            <a:pPr marL="271463" algn="ctr"/>
            <a:endParaRPr lang="ru-RU" sz="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728230" y="1322562"/>
            <a:ext cx="4819166" cy="878348"/>
            <a:chOff x="38242" y="1852"/>
            <a:chExt cx="3297332" cy="1222751"/>
          </a:xfrm>
          <a:solidFill>
            <a:schemeClr val="accent1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8242" y="1852"/>
              <a:ext cx="3297332" cy="12227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12309" y="129666"/>
              <a:ext cx="3062475" cy="9661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ru-RU" sz="1600" b="1" dirty="0" smtClean="0">
                  <a:latin typeface="Georgia" panose="02040502050405020303" pitchFamily="18" charset="0"/>
                </a:rPr>
                <a:t>федеральный </a:t>
              </a:r>
              <a:r>
                <a:rPr lang="ru-RU" sz="1600" b="1" dirty="0">
                  <a:latin typeface="Georgia" panose="02040502050405020303" pitchFamily="18" charset="0"/>
                </a:rPr>
                <a:t>проект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«НОВЫЕ ВОЗМОЖНОСТИ ДЛЯ КАЖДОГО»</a:t>
              </a:r>
              <a:endParaRPr lang="ru-RU" sz="1600" b="1" kern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 flipV="1">
            <a:off x="1903063" y="3647890"/>
            <a:ext cx="7870524" cy="18762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5177339" y="4041603"/>
            <a:ext cx="2691919" cy="1065154"/>
            <a:chOff x="101273" y="41296"/>
            <a:chExt cx="3297332" cy="1222751"/>
          </a:xfrm>
          <a:noFill/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01273" y="41296"/>
              <a:ext cx="3297332" cy="1222751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12309" y="129666"/>
              <a:ext cx="3062475" cy="9661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ru-RU" sz="1400" b="1" kern="1200" dirty="0" smtClean="0">
                  <a:solidFill>
                    <a:srgbClr val="2A7478"/>
                  </a:solidFill>
                  <a:latin typeface="Georgia" panose="02040502050405020303" pitchFamily="18" charset="0"/>
                </a:rPr>
                <a:t>Сетевой серебряный университет  обеспечит сетевое взаимодействие </a:t>
              </a:r>
              <a:endParaRPr lang="ru-RU" sz="1400" b="1" dirty="0">
                <a:solidFill>
                  <a:srgbClr val="2A7478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68020" y="4294221"/>
            <a:ext cx="169992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Филиалы Финуниверситета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99178" y="4971330"/>
            <a:ext cx="1878190" cy="6691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Региональные образовательные организации</a:t>
            </a:r>
            <a:endParaRPr lang="ru-RU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73757" y="5204361"/>
            <a:ext cx="159533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eorgia" panose="02040502050405020303" pitchFamily="18" charset="0"/>
              </a:rPr>
              <a:t>Корпоративные университеты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69258" y="4137739"/>
            <a:ext cx="170931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Структурные подразделения Финуниверситета</a:t>
            </a:r>
            <a:endParaRPr lang="ru-RU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9897" y="5204361"/>
            <a:ext cx="1360449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Иные субъекты</a:t>
            </a:r>
            <a:endParaRPr lang="ru-RU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68020" y="3860914"/>
            <a:ext cx="6118194" cy="1809419"/>
          </a:xfrm>
          <a:prstGeom prst="roundRect">
            <a:avLst/>
          </a:prstGeom>
          <a:noFill/>
          <a:ln w="412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05388" y="3683130"/>
            <a:ext cx="306263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Заказчики:</a:t>
            </a:r>
          </a:p>
          <a:p>
            <a:endParaRPr lang="ru-RU" sz="800" b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Минтруд России</a:t>
            </a:r>
          </a:p>
          <a:p>
            <a:endParaRPr lang="ru-RU" sz="800" b="1" i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Региональные органы исполнительной власти, уполномоченные в сфере труда и занятости</a:t>
            </a:r>
          </a:p>
          <a:p>
            <a:endParaRPr lang="ru-RU" sz="800" b="1" i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Корпорации</a:t>
            </a:r>
            <a:endParaRPr lang="ru-RU" sz="1400" b="1" i="1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86214" y="3647890"/>
            <a:ext cx="1996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Потребители:</a:t>
            </a:r>
          </a:p>
          <a:p>
            <a:pPr algn="r"/>
            <a:endParaRPr lang="ru-RU" sz="800" b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pPr algn="r"/>
            <a:endParaRPr lang="ru-RU" sz="800" b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Работодатели</a:t>
            </a:r>
          </a:p>
          <a:p>
            <a:pPr algn="r"/>
            <a:endParaRPr lang="ru-RU" sz="800" b="1" i="1" dirty="0" smtClean="0">
              <a:solidFill>
                <a:srgbClr val="2A7478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4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Физические лица</a:t>
            </a:r>
          </a:p>
          <a:p>
            <a:pPr algn="r"/>
            <a:endParaRPr lang="ru-RU" sz="1400" b="1" i="1" dirty="0">
              <a:solidFill>
                <a:srgbClr val="2A7478"/>
              </a:solidFill>
              <a:latin typeface="Georgia" panose="02040502050405020303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112398" y="2065071"/>
            <a:ext cx="2289805" cy="1499641"/>
            <a:chOff x="38242" y="1852"/>
            <a:chExt cx="3297332" cy="1222751"/>
          </a:xfrm>
          <a:solidFill>
            <a:schemeClr val="accent1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8242" y="1852"/>
              <a:ext cx="3297332" cy="1222751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12309" y="129666"/>
              <a:ext cx="3062475" cy="9661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ru-RU" sz="1400" b="1" dirty="0" smtClean="0">
                  <a:solidFill>
                    <a:srgbClr val="2A7478"/>
                  </a:solidFill>
                  <a:latin typeface="Georgia" panose="02040502050405020303" pitchFamily="18" charset="0"/>
                </a:rPr>
                <a:t>Ежегодно </a:t>
              </a:r>
            </a:p>
            <a:p>
              <a:pPr algn="ctr" defTabSz="889000">
                <a:spcBef>
                  <a:spcPct val="0"/>
                </a:spcBef>
              </a:pPr>
              <a:r>
                <a:rPr lang="ru-RU" sz="1400" b="1" dirty="0" smtClean="0">
                  <a:solidFill>
                    <a:srgbClr val="2A7478"/>
                  </a:solidFill>
                  <a:latin typeface="Georgia" panose="02040502050405020303" pitchFamily="18" charset="0"/>
                </a:rPr>
                <a:t>для обучения</a:t>
              </a:r>
            </a:p>
            <a:p>
              <a:pPr algn="ctr" defTabSz="889000">
                <a:spcBef>
                  <a:spcPct val="0"/>
                </a:spcBef>
              </a:pPr>
              <a:r>
                <a:rPr lang="ru-RU" sz="1400" b="1" dirty="0" smtClean="0">
                  <a:solidFill>
                    <a:srgbClr val="2A7478"/>
                  </a:solidFill>
                  <a:latin typeface="Georgia" panose="02040502050405020303" pitchFamily="18" charset="0"/>
                </a:rPr>
                <a:t> 75 тысяч человек  предусмотрено </a:t>
              </a:r>
            </a:p>
            <a:p>
              <a:pPr algn="ctr" defTabSz="889000">
                <a:spcBef>
                  <a:spcPct val="0"/>
                </a:spcBef>
              </a:pPr>
              <a:r>
                <a:rPr lang="ru-RU" sz="1400" b="1" dirty="0" smtClean="0">
                  <a:solidFill>
                    <a:srgbClr val="2A7478"/>
                  </a:solidFill>
                  <a:latin typeface="Georgia" panose="02040502050405020303" pitchFamily="18" charset="0"/>
                </a:rPr>
                <a:t>5 178 млн. рублей</a:t>
              </a:r>
              <a:endParaRPr lang="ru-RU" sz="1400" b="1" dirty="0">
                <a:solidFill>
                  <a:srgbClr val="2A7478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85697" y="1322561"/>
            <a:ext cx="2683046" cy="921651"/>
            <a:chOff x="38242" y="1852"/>
            <a:chExt cx="3297332" cy="1222751"/>
          </a:xfrm>
          <a:solidFill>
            <a:schemeClr val="accent1"/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8242" y="1852"/>
              <a:ext cx="3297332" cy="12227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12309" y="129666"/>
              <a:ext cx="3062475" cy="9661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ru-RU" sz="1600" b="1" kern="1200" dirty="0" smtClean="0">
                  <a:latin typeface="Georgia" panose="02040502050405020303" pitchFamily="18" charset="0"/>
                </a:rPr>
                <a:t>федеральный проект </a:t>
              </a:r>
            </a:p>
            <a:p>
              <a:pPr algn="ctr" defTabSz="889000"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«СТАРШЕЕ ПОКОЛЕНИЕ»</a:t>
              </a:r>
              <a:endParaRPr lang="ru-RU" sz="16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8" name="Загнутый угол 37"/>
          <p:cNvSpPr/>
          <p:nvPr/>
        </p:nvSpPr>
        <p:spPr>
          <a:xfrm>
            <a:off x="405388" y="5889124"/>
            <a:ext cx="4031988" cy="968876"/>
          </a:xfrm>
          <a:prstGeom prst="foldedCorner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ru-RU" sz="13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Консолидация образовательных и материальных ресурсов, научно-педагогических кадров, технологий для решения государственной задачи</a:t>
            </a:r>
          </a:p>
          <a:p>
            <a:pPr algn="ctr"/>
            <a:endParaRPr lang="ru-RU" sz="13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416" y="5889124"/>
            <a:ext cx="2705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Зачем нужен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Сетевой серебряный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университет</a:t>
            </a:r>
            <a:endParaRPr lang="ru-RU" sz="1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7869258" y="5904082"/>
            <a:ext cx="4031988" cy="953918"/>
          </a:xfrm>
          <a:prstGeom prst="foldedCorner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ru-RU" sz="13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Оперативное реагирование на запросы работодателей и населения в образовательных услугах для старшего поколения</a:t>
            </a:r>
          </a:p>
          <a:p>
            <a:pPr algn="ctr"/>
            <a:endParaRPr lang="ru-RU" sz="13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973444" y="5756157"/>
            <a:ext cx="2352907" cy="1017563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4431636" y="6259640"/>
            <a:ext cx="544562" cy="529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329195" y="6238231"/>
            <a:ext cx="544562" cy="529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/>
          </p:nvPr>
        </p:nvGraphicFramePr>
        <p:xfrm>
          <a:off x="147145" y="1124607"/>
          <a:ext cx="5528441" cy="1485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241340"/>
              </p:ext>
            </p:extLst>
          </p:nvPr>
        </p:nvGraphicFramePr>
        <p:xfrm>
          <a:off x="517799" y="2772843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75586" y="1334813"/>
            <a:ext cx="6516414" cy="1891862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ru-RU" sz="4800" u="sng" dirty="0" smtClean="0">
                <a:solidFill>
                  <a:srgbClr val="2A7478"/>
                </a:solidFill>
                <a:latin typeface="Georgia" panose="02040502050405020303" pitchFamily="18" charset="0"/>
              </a:rPr>
              <a:t>Зарубежные спикеры: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David </a:t>
            </a:r>
            <a:r>
              <a:rPr lang="en-US" sz="4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Atchoarena</a:t>
            </a:r>
            <a:r>
              <a:rPr lang="ru-RU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директор института непрерывного образования ЮНЕСКО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Steven Duggan</a:t>
            </a:r>
            <a:r>
              <a:rPr lang="ru-RU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консультант по стратегии развития Министерства образования и компетенций Ирландии</a:t>
            </a:r>
            <a:endParaRPr lang="ru-RU" sz="4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Georgia" panose="02040502050405020303" pitchFamily="18" charset="0"/>
              </a:rPr>
              <a:t>Tapio</a:t>
            </a: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Varis</a:t>
            </a:r>
            <a:r>
              <a:rPr lang="ru-RU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профессор Университета Тампере, руководитель кафедры ЮНЕСКО по глобальному электронному обучению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Alaistair</a:t>
            </a:r>
            <a:r>
              <a:rPr lang="en-US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Clarck</a:t>
            </a:r>
            <a:r>
              <a:rPr lang="en-US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</a:t>
            </a:r>
            <a:r>
              <a:rPr lang="ru-RU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профессор университета </a:t>
            </a:r>
            <a:r>
              <a:rPr lang="en-US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Derby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Dae</a:t>
            </a:r>
            <a:r>
              <a:rPr lang="en-US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Joon</a:t>
            </a:r>
            <a:r>
              <a:rPr lang="en-US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Hwang</a:t>
            </a:r>
            <a:r>
              <a:rPr lang="ru-RU" sz="4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профессор, глава Генерального секретариата Корейского совета по университетскому образованию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020839" y="2935837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340" y="491841"/>
            <a:ext cx="10391775" cy="377403"/>
          </a:xfrm>
        </p:spPr>
        <p:txBody>
          <a:bodyPr/>
          <a:lstStyle/>
          <a:p>
            <a:pPr marL="0" indent="0"/>
            <a:r>
              <a:rPr lang="ru-RU" dirty="0"/>
              <a:t>Международная научно-практическая конференция «Экосистема непрерывного профессионального образования: будущее и цели устойчивого развития»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2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35197" y="535704"/>
            <a:ext cx="6272464" cy="6222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3227300" y="3157762"/>
            <a:ext cx="6272464" cy="188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«</a:t>
            </a:r>
            <a:r>
              <a:rPr lang="ru-RU" sz="1800" b="1" i="1" dirty="0" smtClean="0">
                <a:solidFill>
                  <a:srgbClr val="2A7478"/>
                </a:solidFill>
                <a:latin typeface="Georgia" panose="02040502050405020303" pitchFamily="18" charset="0"/>
              </a:rPr>
              <a:t>Вера в успех — должностная обязанность каждого работника дополнительного профессионального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9030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6113" r="6161" b="13454"/>
          <a:stretch/>
        </p:blipFill>
        <p:spPr>
          <a:xfrm>
            <a:off x="2028496" y="0"/>
            <a:ext cx="6390289" cy="4076563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10752" r="8051" b="37896"/>
          <a:stretch/>
        </p:blipFill>
        <p:spPr>
          <a:xfrm>
            <a:off x="2070536" y="4076563"/>
            <a:ext cx="6306207" cy="265911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040413" y="6653048"/>
            <a:ext cx="3363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69324" y="6663558"/>
            <a:ext cx="59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9943" y="570563"/>
            <a:ext cx="8356896" cy="377403"/>
          </a:xfrm>
        </p:spPr>
        <p:txBody>
          <a:bodyPr/>
          <a:lstStyle/>
          <a:p>
            <a:r>
              <a:rPr lang="ru-RU" sz="1600" dirty="0" smtClean="0">
                <a:latin typeface="Georgia" panose="02040502050405020303" pitchFamily="18" charset="0"/>
              </a:rPr>
              <a:t>ИСПОЛНЕНИЕ ПЛАНА ПОСТУПЛЕНИЙ В 2018 ГОДУ </a:t>
            </a:r>
            <a:r>
              <a:rPr lang="ru-RU" sz="1600" dirty="0">
                <a:latin typeface="Georgia" panose="02040502050405020303" pitchFamily="18" charset="0"/>
              </a:rPr>
              <a:t>— 99,4%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843" t="944" r="4241" b="1436"/>
          <a:stretch/>
        </p:blipFill>
        <p:spPr>
          <a:xfrm>
            <a:off x="29980" y="1154242"/>
            <a:ext cx="8319541" cy="560632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8036537" y="1675007"/>
            <a:ext cx="2540604" cy="865798"/>
            <a:chOff x="38242" y="1852"/>
            <a:chExt cx="3297332" cy="1222751"/>
          </a:xfrm>
          <a:solidFill>
            <a:schemeClr val="accent1">
              <a:alpha val="50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242" y="1852"/>
              <a:ext cx="3297332" cy="12227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97932" y="61542"/>
              <a:ext cx="3177952" cy="11033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spcBef>
                  <a:spcPct val="0"/>
                </a:spcBef>
              </a:pPr>
              <a:r>
                <a:rPr lang="ru-RU" sz="1200" b="1" kern="1200" dirty="0" smtClean="0">
                  <a:latin typeface="Georgia" panose="02040502050405020303" pitchFamily="18" charset="0"/>
                </a:rPr>
                <a:t>приносящая доход деятельность (Москва)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Georgia" panose="02040502050405020303" pitchFamily="18" charset="0"/>
                </a:rPr>
                <a:t>2 764 млн. руб.</a:t>
              </a:r>
              <a:endParaRPr lang="ru-RU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072481" y="2705774"/>
            <a:ext cx="2504660" cy="499568"/>
            <a:chOff x="38242" y="1852"/>
            <a:chExt cx="3297332" cy="1222751"/>
          </a:xfrm>
          <a:solidFill>
            <a:schemeClr val="accent1">
              <a:alpha val="5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8242" y="1852"/>
              <a:ext cx="3297332" cy="12227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97932" y="61542"/>
              <a:ext cx="3177952" cy="11033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</a:pPr>
              <a:r>
                <a:rPr lang="ru-RU" sz="1200" b="1" dirty="0" smtClean="0">
                  <a:latin typeface="Georgia" panose="02040502050405020303" pitchFamily="18" charset="0"/>
                </a:rPr>
                <a:t>НПР (Москва) </a:t>
              </a:r>
              <a:r>
                <a:rPr lang="ru-RU" b="1" dirty="0" smtClean="0">
                  <a:latin typeface="Georgia" panose="02040502050405020303" pitchFamily="18" charset="0"/>
                </a:rPr>
                <a:t>1052</a:t>
              </a:r>
              <a:endParaRPr lang="ru-RU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082529" y="3875594"/>
            <a:ext cx="2494612" cy="1240996"/>
            <a:chOff x="38242" y="1852"/>
            <a:chExt cx="3297332" cy="1222751"/>
          </a:xfrm>
          <a:solidFill>
            <a:schemeClr val="accent1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2" y="1852"/>
              <a:ext cx="3297332" cy="12227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12309" y="129666"/>
              <a:ext cx="3062475" cy="9661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spcBef>
                  <a:spcPct val="0"/>
                </a:spcBef>
              </a:pPr>
              <a:r>
                <a:rPr lang="ru-RU" sz="1200" b="1" kern="1200" dirty="0" smtClean="0">
                  <a:latin typeface="Georgia" panose="02040502050405020303" pitchFamily="18" charset="0"/>
                </a:rPr>
                <a:t>приносящая доход деятельность </a:t>
              </a:r>
              <a:r>
                <a:rPr lang="ru-RU" sz="1200" b="1" dirty="0" smtClean="0">
                  <a:latin typeface="Georgia" panose="02040502050405020303" pitchFamily="18" charset="0"/>
                </a:rPr>
                <a:t>Институтов</a:t>
              </a:r>
              <a:r>
                <a:rPr lang="ru-RU" sz="1200" b="1" dirty="0">
                  <a:latin typeface="Georgia" panose="02040502050405020303" pitchFamily="18" charset="0"/>
                </a:rPr>
                <a:t>, </a:t>
              </a:r>
              <a:r>
                <a:rPr lang="ru-RU" sz="1200" b="1" dirty="0" smtClean="0">
                  <a:latin typeface="Georgia" panose="02040502050405020303" pitchFamily="18" charset="0"/>
                </a:rPr>
                <a:t>школ ДПО</a:t>
              </a:r>
              <a:r>
                <a:rPr lang="ru-RU" sz="1200" b="1" dirty="0">
                  <a:latin typeface="Georgia" panose="02040502050405020303" pitchFamily="18" charset="0"/>
                </a:rPr>
                <a:t>, </a:t>
              </a:r>
              <a:r>
                <a:rPr lang="ru-RU" sz="1200" b="1" dirty="0" smtClean="0">
                  <a:latin typeface="Georgia" panose="02040502050405020303" pitchFamily="18" charset="0"/>
                </a:rPr>
                <a:t>курирует проректор </a:t>
              </a:r>
              <a:r>
                <a:rPr lang="ru-RU" sz="1200" b="1" dirty="0">
                  <a:latin typeface="Georgia" panose="02040502050405020303" pitchFamily="18" charset="0"/>
                </a:rPr>
                <a:t>по </a:t>
              </a:r>
              <a:r>
                <a:rPr lang="ru-RU" sz="1200" b="1" dirty="0" smtClean="0">
                  <a:latin typeface="Georgia" panose="02040502050405020303" pitchFamily="18" charset="0"/>
                </a:rPr>
                <a:t>ДПО</a:t>
              </a:r>
              <a:endParaRPr lang="ru-RU" sz="1200" b="1" dirty="0">
                <a:latin typeface="Georgia" panose="02040502050405020303" pitchFamily="18" charset="0"/>
              </a:endParaRP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Georgia" panose="02040502050405020303" pitchFamily="18" charset="0"/>
                </a:rPr>
                <a:t>273 млн. руб.</a:t>
              </a:r>
              <a:endParaRPr lang="ru-RU" b="1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117822" y="5327380"/>
            <a:ext cx="2494612" cy="993907"/>
            <a:chOff x="38242" y="1852"/>
            <a:chExt cx="3297332" cy="1222751"/>
          </a:xfrm>
          <a:solidFill>
            <a:schemeClr val="accent1"/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8242" y="1852"/>
              <a:ext cx="3297332" cy="122275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12309" y="129666"/>
              <a:ext cx="3062475" cy="1094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spcBef>
                  <a:spcPct val="0"/>
                </a:spcBef>
              </a:pPr>
              <a:r>
                <a:rPr lang="ru-RU" sz="1200" b="1" kern="1200" dirty="0" smtClean="0">
                  <a:latin typeface="Georgia" panose="02040502050405020303" pitchFamily="18" charset="0"/>
                </a:rPr>
                <a:t>всего работников </a:t>
              </a:r>
              <a:r>
                <a:rPr lang="ru-RU" sz="1200" b="1" dirty="0" smtClean="0">
                  <a:latin typeface="Georgia" panose="02040502050405020303" pitchFamily="18" charset="0"/>
                </a:rPr>
                <a:t>Институтов</a:t>
              </a:r>
              <a:r>
                <a:rPr lang="ru-RU" sz="1200" b="1" dirty="0">
                  <a:latin typeface="Georgia" panose="02040502050405020303" pitchFamily="18" charset="0"/>
                </a:rPr>
                <a:t>, </a:t>
              </a:r>
              <a:r>
                <a:rPr lang="ru-RU" sz="1200" b="1" dirty="0" smtClean="0">
                  <a:latin typeface="Georgia" panose="02040502050405020303" pitchFamily="18" charset="0"/>
                </a:rPr>
                <a:t>школ </a:t>
              </a:r>
              <a:r>
                <a:rPr lang="ru-RU" sz="1200" b="1" dirty="0">
                  <a:latin typeface="Georgia" panose="02040502050405020303" pitchFamily="18" charset="0"/>
                </a:rPr>
                <a:t>ДПО, </a:t>
              </a:r>
              <a:r>
                <a:rPr lang="ru-RU" sz="1200" b="1" dirty="0" smtClean="0">
                  <a:latin typeface="Georgia" panose="02040502050405020303" pitchFamily="18" charset="0"/>
                </a:rPr>
                <a:t>курирует проректор </a:t>
              </a:r>
              <a:r>
                <a:rPr lang="ru-RU" sz="1200" b="1" dirty="0">
                  <a:latin typeface="Georgia" panose="02040502050405020303" pitchFamily="18" charset="0"/>
                </a:rPr>
                <a:t>по ДПО </a:t>
              </a:r>
              <a:r>
                <a:rPr lang="ru-RU" sz="1200" b="1" dirty="0" smtClean="0">
                  <a:latin typeface="Georgia" panose="02040502050405020303" pitchFamily="18" charset="0"/>
                </a:rPr>
                <a:t>— </a:t>
              </a:r>
              <a:r>
                <a:rPr lang="ru-RU" b="1" dirty="0" smtClean="0">
                  <a:latin typeface="Georgia" panose="02040502050405020303" pitchFamily="18" charset="0"/>
                </a:rPr>
                <a:t>36</a:t>
              </a:r>
              <a:endParaRPr lang="ru-RU" b="1" kern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5" name="Овал 4"/>
          <p:cNvSpPr/>
          <p:nvPr/>
        </p:nvSpPr>
        <p:spPr>
          <a:xfrm>
            <a:off x="10942428" y="2021718"/>
            <a:ext cx="1099930" cy="115706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2,6</a:t>
            </a:r>
            <a:r>
              <a:rPr lang="ru-RU" sz="1200" b="1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900" b="1" dirty="0" smtClean="0">
                <a:latin typeface="Georgia" panose="02040502050405020303" pitchFamily="18" charset="0"/>
              </a:rPr>
              <a:t>млн. руб. </a:t>
            </a:r>
          </a:p>
          <a:p>
            <a:pPr algn="ctr"/>
            <a:r>
              <a:rPr lang="ru-RU" sz="900" b="1" dirty="0" smtClean="0">
                <a:latin typeface="Georgia" panose="02040502050405020303" pitchFamily="18" charset="0"/>
              </a:rPr>
              <a:t>на 1 НПР</a:t>
            </a:r>
            <a:endParaRPr lang="ru-RU" sz="900" b="1" dirty="0">
              <a:latin typeface="Georgia" panose="02040502050405020303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970693" y="4649831"/>
            <a:ext cx="1099930" cy="115706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7,5</a:t>
            </a:r>
            <a:r>
              <a:rPr lang="ru-RU" sz="1200" b="1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900" b="1" dirty="0" smtClean="0">
                <a:latin typeface="Georgia" panose="02040502050405020303" pitchFamily="18" charset="0"/>
              </a:rPr>
              <a:t>млн. руб. </a:t>
            </a:r>
          </a:p>
          <a:p>
            <a:pPr algn="ctr"/>
            <a:r>
              <a:rPr lang="ru-RU" sz="900" b="1" dirty="0" smtClean="0">
                <a:latin typeface="Georgia" panose="02040502050405020303" pitchFamily="18" charset="0"/>
              </a:rPr>
              <a:t>на 1 НПР</a:t>
            </a:r>
            <a:endParaRPr lang="ru-RU" sz="900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84279" y="3712820"/>
            <a:ext cx="81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×</a:t>
            </a:r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2,9</a:t>
            </a:r>
          </a:p>
        </p:txBody>
      </p:sp>
      <p:sp>
        <p:nvSpPr>
          <p:cNvPr id="21" name="Овал 20"/>
          <p:cNvSpPr/>
          <p:nvPr/>
        </p:nvSpPr>
        <p:spPr>
          <a:xfrm>
            <a:off x="11118072" y="3507092"/>
            <a:ext cx="947422" cy="90062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580844" y="224631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2A7478">
                    <a:alpha val="50000"/>
                  </a:srgbClr>
                </a:solidFill>
              </a:rPr>
              <a:t>=</a:t>
            </a:r>
            <a:endParaRPr lang="ru-RU" sz="4000" b="1" dirty="0">
              <a:solidFill>
                <a:srgbClr val="2A7478">
                  <a:alpha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16897" y="485076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2A7478"/>
                </a:solidFill>
              </a:rPr>
              <a:t>=</a:t>
            </a:r>
            <a:endParaRPr lang="ru-RU" sz="4000" b="1" dirty="0">
              <a:solidFill>
                <a:srgbClr val="2A7478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7927208" y="2620131"/>
            <a:ext cx="2714384" cy="4599"/>
          </a:xfrm>
          <a:prstGeom prst="line">
            <a:avLst/>
          </a:prstGeom>
          <a:ln w="444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7967619" y="5228365"/>
            <a:ext cx="2714384" cy="459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9735" r="13409" b="14420"/>
          <a:stretch/>
        </p:blipFill>
        <p:spPr>
          <a:xfrm>
            <a:off x="1702677" y="0"/>
            <a:ext cx="6106510" cy="39556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0881" r="12995" b="28429"/>
          <a:stretch/>
        </p:blipFill>
        <p:spPr>
          <a:xfrm>
            <a:off x="2075792" y="3705069"/>
            <a:ext cx="5812221" cy="315293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262649" y="6784428"/>
            <a:ext cx="4729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02776"/>
              </p:ext>
            </p:extLst>
          </p:nvPr>
        </p:nvGraphicFramePr>
        <p:xfrm>
          <a:off x="345313" y="1926055"/>
          <a:ext cx="11643613" cy="46763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7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622">
                  <a:extLst>
                    <a:ext uri="{9D8B030D-6E8A-4147-A177-3AD203B41FA5}">
                      <a16:colId xmlns:a16="http://schemas.microsoft.com/office/drawing/2014/main" val="302618620"/>
                    </a:ext>
                  </a:extLst>
                </a:gridCol>
                <a:gridCol w="1654720">
                  <a:extLst>
                    <a:ext uri="{9D8B030D-6E8A-4147-A177-3AD203B41FA5}">
                      <a16:colId xmlns:a16="http://schemas.microsoft.com/office/drawing/2014/main" val="3949466375"/>
                    </a:ext>
                  </a:extLst>
                </a:gridCol>
              </a:tblGrid>
              <a:tr h="642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Виды деятельности / поступлений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План, млн.руб.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Факт, млн.руб.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Отклонение, млн.руб.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плана, %</a:t>
                      </a:r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Образовательная деятельность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2 352,3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2 38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Основные профессиональные образовательные программы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1 976,1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2 03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9187"/>
                  </a:ext>
                </a:extLst>
              </a:tr>
              <a:tr h="752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Дополнительные образовательные  программы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376,2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350,2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-26,0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240837"/>
                  </a:ext>
                </a:extLst>
              </a:tr>
              <a:tr h="752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Научно-исследовательская деятельность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156,6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154,8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-1,8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Прочие виды деятельности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192,2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Прочие поступления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-5,9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84,3</a:t>
                      </a: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5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2 718,5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2 764,0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1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01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75650" y="623728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3C7F2D-4F4F-4E71-BAF9-2AFB015E95A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994" y="-15541"/>
            <a:ext cx="1724227" cy="6112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3590" y="1195721"/>
            <a:ext cx="8567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ru-RU" b="1" dirty="0">
                <a:solidFill>
                  <a:srgbClr val="00808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Структура поступления средств от приносящей доход деятельности </a:t>
            </a:r>
          </a:p>
          <a:p>
            <a:pPr algn="ctr">
              <a:tabLst>
                <a:tab pos="0" algn="l"/>
              </a:tabLst>
              <a:defRPr/>
            </a:pPr>
            <a:r>
              <a:rPr lang="ru-RU" b="1" dirty="0">
                <a:solidFill>
                  <a:srgbClr val="00808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(г. Москва) за 2018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504" y="4653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0" algn="l"/>
              </a:tabLst>
              <a:defRPr/>
            </a:pPr>
            <a:r>
              <a:rPr lang="ru-RU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Выполнение плана финансово-хозяйственной деятельности Финуниверситета (Москва) за 2018 г.</a:t>
            </a:r>
          </a:p>
        </p:txBody>
      </p:sp>
    </p:spTree>
    <p:extLst>
      <p:ext uri="{BB962C8B-B14F-4D97-AF65-F5344CB8AC3E}">
        <p14:creationId xmlns:p14="http://schemas.microsoft.com/office/powerpoint/2010/main" val="40601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484" y="575923"/>
            <a:ext cx="10391775" cy="377403"/>
          </a:xfrm>
        </p:spPr>
        <p:txBody>
          <a:bodyPr/>
          <a:lstStyle/>
          <a:p>
            <a:r>
              <a:rPr lang="ru-RU" sz="1600" dirty="0" smtClean="0">
                <a:latin typeface="Georgia" panose="02040502050405020303" pitchFamily="18" charset="0"/>
              </a:rPr>
              <a:t>Итоги реализации дополнительных образовательных программ в 2018 году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3697"/>
          <a:stretch/>
        </p:blipFill>
        <p:spPr>
          <a:xfrm>
            <a:off x="7047617" y="1214529"/>
            <a:ext cx="4945092" cy="5643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93" t="3322" r="38647"/>
          <a:stretch/>
        </p:blipFill>
        <p:spPr>
          <a:xfrm>
            <a:off x="0" y="1601391"/>
            <a:ext cx="4875853" cy="4588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09" y="1601391"/>
            <a:ext cx="2894408" cy="2859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885" y="4329362"/>
            <a:ext cx="3092972" cy="3059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3560" y="169034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Georgia" panose="02040502050405020303" pitchFamily="18" charset="0"/>
              </a:rPr>
              <a:t>(человек)</a:t>
            </a:r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95264"/>
            <a:ext cx="10391775" cy="571536"/>
          </a:xfrm>
        </p:spPr>
        <p:txBody>
          <a:bodyPr/>
          <a:lstStyle/>
          <a:p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Структурные подразделения Финуниверситета,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реализующие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дополнительные образовательные программы в 2018 году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8044" y="10369545"/>
            <a:ext cx="874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27 филиалов Финансового </a:t>
            </a:r>
            <a:r>
              <a:rPr lang="ru-RU" sz="2400" b="1" dirty="0" smtClean="0"/>
              <a:t>университета </a:t>
            </a:r>
            <a:r>
              <a:rPr lang="ru-RU" sz="1400" b="1" dirty="0" smtClean="0"/>
              <a:t>(в части реализации программ ДПО)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28066"/>
              </p:ext>
            </p:extLst>
          </p:nvPr>
        </p:nvGraphicFramePr>
        <p:xfrm>
          <a:off x="269505" y="1355558"/>
          <a:ext cx="11469077" cy="5308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3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309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Куратор </a:t>
                      </a:r>
                    </a:p>
                    <a:p>
                      <a:pPr lvl="0"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(проректор/директор)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2A7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Структурное подразделение (руководитель)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2A7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03">
                <a:tc rowSpan="8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Диденко Е.А.</a:t>
                      </a:r>
                      <a:endParaRPr lang="ru-RU" dirty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solidFill>
                          <a:schemeClr val="bg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352425" indent="0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Высшая школа государственного управления (Шевалкин И.С.)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2A7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30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2425" indent="0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Институт повышения квалификации специалистов (Кабалинова В.И.)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A7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01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24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Международная школа бизнеса (Щенникова Е.С.)</a:t>
                      </a:r>
                    </a:p>
                  </a:txBody>
                  <a:tcPr>
                    <a:solidFill>
                      <a:srgbClr val="2A7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86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24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Научно-образовательный центр развития профессиональных компетенций и квалификаций (Олейниченко О.И.)</a:t>
                      </a:r>
                    </a:p>
                  </a:txBody>
                  <a:tcPr>
                    <a:solidFill>
                      <a:srgbClr val="2A7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503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1" kern="12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524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525" algn="l"/>
                        </a:tabLst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Международная бизнес-школа туризма (Пирогова О.В.)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503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24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Высшая школа государственных закупок  (Серединцев Д.С.)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616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24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Институт цифровых компетенций (Резниченко С.А.)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kern="12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503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24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Высшая школа спортивного менеджмента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503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Центр дополнительного профессионального образования </a:t>
                      </a:r>
                    </a:p>
                    <a:p>
                      <a:pPr marL="3524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(Куликова С.А.)</a:t>
                      </a:r>
                    </a:p>
                  </a:txBody>
                  <a:tcPr>
                    <a:solidFill>
                      <a:srgbClr val="2A7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7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495264"/>
            <a:ext cx="10391775" cy="571536"/>
          </a:xfrm>
        </p:spPr>
        <p:txBody>
          <a:bodyPr/>
          <a:lstStyle/>
          <a:p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Структурные подразделения Финуниверситета,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реализующие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дополнительные образовательные программы в 2018 году</a:t>
            </a:r>
            <a:endParaRPr lang="ru-RU" sz="16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40874"/>
              </p:ext>
            </p:extLst>
          </p:nvPr>
        </p:nvGraphicFramePr>
        <p:xfrm>
          <a:off x="272525" y="1282374"/>
          <a:ext cx="11685012" cy="5555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349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Куратор </a:t>
                      </a:r>
                    </a:p>
                    <a:p>
                      <a:pPr lvl="0"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(проректор/ директор)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Структурное подразделение (руководитель)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Брюховецкая С.В.</a:t>
                      </a:r>
                      <a:endParaRPr lang="ru-RU" sz="14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Подготовительные курсы Управления по обеспечению приемной кампании </a:t>
                      </a:r>
                    </a:p>
                    <a:p>
                      <a:pPr rtl="0"/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(Тагиева С.С.)</a:t>
                      </a:r>
                      <a:endParaRPr lang="ru-RU" sz="14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Зубец А.Н. 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2A74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Базовые кафедры:</a:t>
                      </a:r>
                    </a:p>
                    <a:p>
                      <a:pPr rtl="0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«Ипотечное жилищное кредитование и страхование» (Цыганов А.А.)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  <a:p>
                      <a:pPr rtl="0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«Государственно-частное партнерство» (Дмитриев В.А.)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27 филиалов Финуниверситета</a:t>
                      </a:r>
                    </a:p>
                  </a:txBody>
                  <a:tcPr>
                    <a:solidFill>
                      <a:srgbClr val="2A7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Кузнецов О.В.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Агентство проектного управления (Гаркуша Н.С.)</a:t>
                      </a:r>
                      <a:endParaRPr lang="ru-RU" sz="1400" dirty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Линников А.С.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2A74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Подготовительный факультет (Братарчук Т.В.)</a:t>
                      </a:r>
                    </a:p>
                  </a:txBody>
                  <a:tcPr>
                    <a:solidFill>
                      <a:srgbClr val="2A7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Маркина Е.В.</a:t>
                      </a:r>
                      <a:endParaRPr lang="ru-RU" sz="14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Центры в составе Департаментов:</a:t>
                      </a:r>
                    </a:p>
                    <a:p>
                      <a:pPr rtl="0"/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Центр инновационных языковых стратегий (Мельничук М.В.)</a:t>
                      </a:r>
                      <a:endParaRPr lang="ru-RU" sz="14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  <a:p>
                      <a:pPr rtl="0"/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НОЦ налоговой политики и налогового администрирования (Грундел Л.П.)</a:t>
                      </a:r>
                      <a:endParaRPr lang="ru-RU" sz="14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  <a:p>
                      <a:pPr rtl="0"/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НОЦ логистика и управление цепями поставок (Дербеденев В.А.)</a:t>
                      </a:r>
                      <a:endParaRPr lang="ru-RU" sz="14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  <a:p>
                      <a:pPr rtl="0"/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НОЦ непрерывного образования и финансового консалтинга (Алейникова М.Ю</a:t>
                      </a:r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.)</a:t>
                      </a:r>
                    </a:p>
                    <a:p>
                      <a:pPr rtl="0"/>
                      <a:r>
                        <a:rPr lang="ru-RU" sz="1400" b="1" kern="1200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Интернациональная бизнес-школа (Мостовщиков А.А.)</a:t>
                      </a:r>
                    </a:p>
                    <a:p>
                      <a:pPr rtl="0"/>
                      <a:r>
                        <a:rPr lang="ru-RU" sz="1400" b="1" kern="1200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Бизнес-школа Финуниверситета (Институт) (Юшкова С.Д.)</a:t>
                      </a:r>
                    </a:p>
                    <a:p>
                      <a:pPr rtl="0"/>
                      <a:r>
                        <a:rPr lang="ru-RU" sz="1400" b="1" kern="1200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Научно-образовательный центр финансовых технологий (Трофимов Д.В.)</a:t>
                      </a:r>
                      <a:endParaRPr lang="ru-RU" sz="1400" b="1" kern="12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Сухов Э.В.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2A74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Институт повышения квалификации и профессиональной переподготовки работников  (Бабаджан Н.А.) </a:t>
                      </a:r>
                      <a:endParaRPr lang="ru-RU" sz="14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2A7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?</a:t>
                      </a:r>
                      <a:endParaRPr lang="ru-RU" sz="1400" b="1" dirty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A7478"/>
                          </a:solidFill>
                          <a:latin typeface="Georgia" panose="02040502050405020303" pitchFamily="18" charset="0"/>
                        </a:rPr>
                        <a:t>Лондонский образовательный проект (руководитель Шептун А.А.)</a:t>
                      </a:r>
                      <a:endParaRPr lang="ru-RU" sz="1400" dirty="0" smtClean="0">
                        <a:solidFill>
                          <a:srgbClr val="2A7478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3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293635"/>
              </p:ext>
            </p:extLst>
          </p:nvPr>
        </p:nvGraphicFramePr>
        <p:xfrm>
          <a:off x="-2" y="2823800"/>
          <a:ext cx="12192002" cy="40168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95552">
                  <a:extLst>
                    <a:ext uri="{9D8B030D-6E8A-4147-A177-3AD203B41FA5}">
                      <a16:colId xmlns:a16="http://schemas.microsoft.com/office/drawing/2014/main" val="3015978715"/>
                    </a:ext>
                  </a:extLst>
                </a:gridCol>
                <a:gridCol w="5079750">
                  <a:extLst>
                    <a:ext uri="{9D8B030D-6E8A-4147-A177-3AD203B41FA5}">
                      <a16:colId xmlns:a16="http://schemas.microsoft.com/office/drawing/2014/main" val="222704611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4612972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20004232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1133252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66307100"/>
                    </a:ext>
                  </a:extLst>
                </a:gridCol>
                <a:gridCol w="1048126">
                  <a:extLst>
                    <a:ext uri="{9D8B030D-6E8A-4147-A177-3AD203B41FA5}">
                      <a16:colId xmlns:a16="http://schemas.microsoft.com/office/drawing/2014/main" val="3879715256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2166199360"/>
                    </a:ext>
                  </a:extLst>
                </a:gridCol>
              </a:tblGrid>
              <a:tr h="20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effectLst/>
                        </a:rPr>
                        <a:t>Высшая школа государственного управления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153600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153070,7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5833,6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158904,3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103,5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2579623999"/>
                  </a:ext>
                </a:extLst>
              </a:tr>
              <a:tr h="20244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Международная школа бизнеса (институт)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64350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36692,0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36692,0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3606021057"/>
                  </a:ext>
                </a:extLst>
              </a:tr>
              <a:tr h="202441">
                <a:tc v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МШБ кафедра  " Технология ХВ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RL"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1688,3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1688,3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276734279"/>
                  </a:ext>
                </a:extLst>
              </a:tr>
              <a:tr h="245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Институт повышения квалификации специалистов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30901,2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31101,3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31101,3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39634370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НОЦ развития профессиональных компетенций и квалификаций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23293,8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26023,5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33023,5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341965215"/>
                  </a:ext>
                </a:extLst>
              </a:tr>
              <a:tr h="20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Высшая школа финансовых технологий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1058,9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1058,9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1974498461"/>
                  </a:ext>
                </a:extLst>
              </a:tr>
              <a:tr h="20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Международная 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бизнес-школа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туризма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3720,0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8500,0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12220,0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100,6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3901603377"/>
                  </a:ext>
                </a:extLst>
              </a:tr>
              <a:tr h="2639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Ин-тут повышен. квал-ции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проф.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переподготовки работников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7452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7088,2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7088,2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95,1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431141095"/>
                  </a:ext>
                </a:extLst>
              </a:tr>
              <a:tr h="2269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НОЦ налоговой политики  и налогового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администрирования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3284,7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3284,7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164,2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29897545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НОЦ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непрерывного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образования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 финансового консалтинга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999,9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101,2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3694494881"/>
                  </a:ext>
                </a:extLst>
              </a:tr>
              <a:tr h="22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Ипотечное жилищное кредитование  и страхование (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баз. каф.)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3085,7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3143,9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3143,9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101,9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183076473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Государственно-частное партнерство (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баз. Каф.)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3668,3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2358491712"/>
                  </a:ext>
                </a:extLst>
              </a:tr>
              <a:tr h="20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Центр инновационных языковых стратегий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8994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9756,3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9756,3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108,5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3256390712"/>
                  </a:ext>
                </a:extLst>
              </a:tr>
              <a:tr h="20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Лондонский образовательный  проект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9028,4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6835,0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6835,0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1680789981"/>
                  </a:ext>
                </a:extLst>
              </a:tr>
              <a:tr h="20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Подготовительный факультет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10233,6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14219,2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3302,5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17521,7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3180264564"/>
                  </a:ext>
                </a:extLst>
              </a:tr>
              <a:tr h="20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НОКЦ Логистика и управление цепями поставок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850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1732879353"/>
                  </a:ext>
                </a:extLst>
              </a:tr>
              <a:tr h="20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Отдел подготовительного обучения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41165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38445,1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38445,1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294612707"/>
                  </a:ext>
                </a:extLst>
              </a:tr>
              <a:tr h="20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Агентство проектного управления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4683,7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4683,7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26" marR="3926" marT="3926" marB="0" anchor="b"/>
                </a:tc>
                <a:extLst>
                  <a:ext uri="{0D108BD9-81ED-4DB2-BD59-A6C34878D82A}">
                    <a16:rowId xmlns:a16="http://schemas.microsoft.com/office/drawing/2014/main" val="32493571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457200"/>
            <a:ext cx="9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Исполнение плана по поступлениям структурными подразделениями ДПО г. Москвы за 2018 год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60422"/>
              </p:ext>
            </p:extLst>
          </p:nvPr>
        </p:nvGraphicFramePr>
        <p:xfrm>
          <a:off x="-2" y="1361313"/>
          <a:ext cx="12192002" cy="14708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93778">
                  <a:extLst>
                    <a:ext uri="{9D8B030D-6E8A-4147-A177-3AD203B41FA5}">
                      <a16:colId xmlns:a16="http://schemas.microsoft.com/office/drawing/2014/main" val="411050942"/>
                    </a:ext>
                  </a:extLst>
                </a:gridCol>
                <a:gridCol w="5068824">
                  <a:extLst>
                    <a:ext uri="{9D8B030D-6E8A-4147-A177-3AD203B41FA5}">
                      <a16:colId xmlns:a16="http://schemas.microsoft.com/office/drawing/2014/main" val="404691517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0685609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23432920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977425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066284411"/>
                    </a:ext>
                  </a:extLst>
                </a:gridCol>
                <a:gridCol w="1060826">
                  <a:extLst>
                    <a:ext uri="{9D8B030D-6E8A-4147-A177-3AD203B41FA5}">
                      <a16:colId xmlns:a16="http://schemas.microsoft.com/office/drawing/2014/main" val="1425827445"/>
                    </a:ext>
                  </a:extLst>
                </a:gridCol>
                <a:gridCol w="1326774">
                  <a:extLst>
                    <a:ext uri="{9D8B030D-6E8A-4147-A177-3AD203B41FA5}">
                      <a16:colId xmlns:a16="http://schemas.microsoft.com/office/drawing/2014/main" val="757937170"/>
                    </a:ext>
                  </a:extLst>
                </a:gridCol>
              </a:tblGrid>
              <a:tr h="5267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Georgia" panose="02040502050405020303" pitchFamily="18" charset="0"/>
                        </a:rPr>
                        <a:t> № п/п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Georgia" panose="02040502050405020303" pitchFamily="18" charset="0"/>
                        </a:rPr>
                        <a:t>Наименование структурных подразделений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Реализация дополнительных образовательных программ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Прочие поступления средств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Всего </a:t>
                      </a:r>
                      <a:r>
                        <a:rPr lang="ru-RU" sz="1200" b="1" u="none" strike="noStrike" dirty="0" smtClean="0">
                          <a:effectLst/>
                          <a:latin typeface="Georgia" panose="02040502050405020303" pitchFamily="18" charset="0"/>
                        </a:rPr>
                        <a:t>поступило средств,                      тыс. руб</a:t>
                      </a:r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Выполнение плана  за 2018 г. с учетом субсидии и НИР , 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039824"/>
                  </a:ext>
                </a:extLst>
              </a:tr>
              <a:tr h="834112"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Georgia" panose="02040502050405020303" pitchFamily="18" charset="0"/>
                        </a:rPr>
                        <a:t>план                                              поступлений                            </a:t>
                      </a:r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на 2018 год,                         тыс</a:t>
                      </a:r>
                      <a:r>
                        <a:rPr lang="ru-RU" sz="1200" b="1" u="none" strike="noStrike" dirty="0" smtClean="0">
                          <a:effectLst/>
                          <a:latin typeface="Georgia" panose="02040502050405020303" pitchFamily="18" charset="0"/>
                        </a:rPr>
                        <a:t>. руб</a:t>
                      </a:r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Georgia" panose="02040502050405020303" pitchFamily="18" charset="0"/>
                        </a:rPr>
                        <a:t>кассовые </a:t>
                      </a:r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поступления                                                   на 31.12. 2018 г,                                                тыс</a:t>
                      </a:r>
                      <a:r>
                        <a:rPr lang="ru-RU" sz="1200" b="1" u="none" strike="noStrike" dirty="0" smtClean="0">
                          <a:effectLst/>
                          <a:latin typeface="Georgia" panose="02040502050405020303" pitchFamily="18" charset="0"/>
                        </a:rPr>
                        <a:t>. руб</a:t>
                      </a:r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Georgia" panose="02040502050405020303" pitchFamily="18" charset="0"/>
                        </a:rPr>
                        <a:t>СУБСИДИЯ </a:t>
                      </a:r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(госзаказ), </a:t>
                      </a:r>
                      <a:r>
                        <a:rPr lang="ru-RU" sz="1200" b="1" u="none" strike="noStrike" dirty="0" smtClean="0">
                          <a:effectLst/>
                          <a:latin typeface="Georgia" panose="02040502050405020303" pitchFamily="18" charset="0"/>
                        </a:rPr>
                        <a:t>                      тыс. руб</a:t>
                      </a:r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НИР, </a:t>
                      </a:r>
                      <a:r>
                        <a:rPr lang="ru-RU" sz="1200" b="1" u="none" strike="noStrike" dirty="0" smtClean="0">
                          <a:effectLst/>
                          <a:latin typeface="Georgia" panose="02040502050405020303" pitchFamily="18" charset="0"/>
                        </a:rPr>
                        <a:t>                       тыс. руб</a:t>
                      </a:r>
                      <a:r>
                        <a:rPr lang="ru-RU" sz="1200" b="1" u="none" strike="noStrike" dirty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926" marR="3926" marT="39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40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8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822998"/>
              </p:ext>
            </p:extLst>
          </p:nvPr>
        </p:nvGraphicFramePr>
        <p:xfrm>
          <a:off x="168439" y="966991"/>
          <a:ext cx="5594684" cy="5937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382">
                  <a:extLst>
                    <a:ext uri="{9D8B030D-6E8A-4147-A177-3AD203B41FA5}">
                      <a16:colId xmlns:a16="http://schemas.microsoft.com/office/drawing/2014/main" val="1782018594"/>
                    </a:ext>
                  </a:extLst>
                </a:gridCol>
                <a:gridCol w="2255821">
                  <a:extLst>
                    <a:ext uri="{9D8B030D-6E8A-4147-A177-3AD203B41FA5}">
                      <a16:colId xmlns:a16="http://schemas.microsoft.com/office/drawing/2014/main" val="1128316037"/>
                    </a:ext>
                  </a:extLst>
                </a:gridCol>
                <a:gridCol w="708339">
                  <a:extLst>
                    <a:ext uri="{9D8B030D-6E8A-4147-A177-3AD203B41FA5}">
                      <a16:colId xmlns:a16="http://schemas.microsoft.com/office/drawing/2014/main" val="2322798783"/>
                    </a:ext>
                  </a:extLst>
                </a:gridCol>
                <a:gridCol w="1284616">
                  <a:extLst>
                    <a:ext uri="{9D8B030D-6E8A-4147-A177-3AD203B41FA5}">
                      <a16:colId xmlns:a16="http://schemas.microsoft.com/office/drawing/2014/main" val="1415072470"/>
                    </a:ext>
                  </a:extLst>
                </a:gridCol>
                <a:gridCol w="1092526">
                  <a:extLst>
                    <a:ext uri="{9D8B030D-6E8A-4147-A177-3AD203B41FA5}">
                      <a16:colId xmlns:a16="http://schemas.microsoft.com/office/drawing/2014/main" val="1567105058"/>
                    </a:ext>
                  </a:extLst>
                </a:gridCol>
              </a:tblGrid>
              <a:tr h="730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Филиал 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 План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на </a:t>
                      </a:r>
                      <a:r>
                        <a:rPr lang="ru-RU" sz="1200" b="1" u="none" strike="noStrike" dirty="0">
                          <a:effectLst/>
                        </a:rPr>
                        <a:t>2018  год,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Кассовые 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поступления 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 </a:t>
                      </a:r>
                      <a:r>
                        <a:rPr lang="ru-RU" sz="1200" b="1" u="none" strike="noStrike" dirty="0">
                          <a:effectLst/>
                        </a:rPr>
                        <a:t>31.12. 2018 г.,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тыс. руб</a:t>
                      </a:r>
                      <a:r>
                        <a:rPr lang="ru-RU" sz="1200" b="1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Выполнение 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за </a:t>
                      </a:r>
                      <a:r>
                        <a:rPr lang="ru-RU" sz="1200" b="1" u="none" strike="noStrike" dirty="0">
                          <a:effectLst/>
                        </a:rPr>
                        <a:t>2018 год, 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285194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Уфимский (Сафуанов Р.М.)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 </a:t>
                      </a:r>
                      <a:r>
                        <a:rPr lang="ru-RU" sz="1400" u="none" strike="noStrike" dirty="0" smtClean="0">
                          <a:effectLst/>
                        </a:rPr>
                        <a:t>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11 990,8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282716207"/>
                  </a:ext>
                </a:extLst>
              </a:tr>
              <a:tr h="427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Санкт-Петербургский 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(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Путихин Ю.Е.)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 </a:t>
                      </a:r>
                      <a:r>
                        <a:rPr lang="ru-RU" sz="1400" u="none" strike="noStrike" dirty="0" smtClean="0">
                          <a:effectLst/>
                        </a:rPr>
                        <a:t>170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 </a:t>
                      </a:r>
                      <a:r>
                        <a:rPr lang="ru-RU" sz="1400" u="none" strike="noStrike" dirty="0" smtClean="0">
                          <a:effectLst/>
                        </a:rPr>
                        <a:t>819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126,7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2190969001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Тульский (Кузнецов Г.В.)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</a:rPr>
                        <a:t>604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3 631,4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658030833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Смоленский (Земляк С.В.)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</a:rPr>
                        <a:t>414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</a:rPr>
                        <a:t>597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1587796727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Омский (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Ковалев В.А.)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</a:rPr>
                        <a:t>026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</a:rPr>
                        <a:t>026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531945715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Липецкий (Нестерова Н.Н.)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383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2 974,4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2037687463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Уральский ( Якушев А.А.)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2 773,6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1929184106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Орловский (Матвеев В.В.)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2 743,6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4270923769"/>
                  </a:ext>
                </a:extLst>
              </a:tr>
              <a:tr h="427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Владимирский 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(Никерова Т.А.)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623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2 380,8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2228442647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Калужский (Пирогова Т.А.)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1 963,5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485117429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Курский (Дремова Л.А.)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1 906,6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971717419"/>
                  </a:ext>
                </a:extLst>
              </a:tr>
              <a:tr h="427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Краснодарский 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(Соболев Э.В.)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1 784,8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501426992"/>
                  </a:ext>
                </a:extLst>
              </a:tr>
              <a:tr h="427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Пензенский 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(Бондаренко В.В.)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1 736,4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1849002130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Алтайский (Иванова В.А.)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1 640,7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679954616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Ярославский (Кваша В.А.)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054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2919570113"/>
                  </a:ext>
                </a:extLst>
              </a:tr>
              <a:tr h="427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Новороссийский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(Сейфиева Е.Н.)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1 188,2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421432078"/>
                  </a:ext>
                </a:extLst>
              </a:tr>
              <a:tr h="4278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Владикавказский 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(Урумова З.С.)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795474969"/>
                  </a:ext>
                </a:extLst>
              </a:tr>
              <a:tr h="2161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по  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53 472,8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860698"/>
                  </a:ext>
                </a:extLst>
              </a:tr>
            </a:tbl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668894"/>
              </p:ext>
            </p:extLst>
          </p:nvPr>
        </p:nvGraphicFramePr>
        <p:xfrm>
          <a:off x="5763123" y="966991"/>
          <a:ext cx="6003758" cy="3132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909">
                  <a:extLst>
                    <a:ext uri="{9D8B030D-6E8A-4147-A177-3AD203B41FA5}">
                      <a16:colId xmlns:a16="http://schemas.microsoft.com/office/drawing/2014/main" val="1782018594"/>
                    </a:ext>
                  </a:extLst>
                </a:gridCol>
                <a:gridCol w="2795229">
                  <a:extLst>
                    <a:ext uri="{9D8B030D-6E8A-4147-A177-3AD203B41FA5}">
                      <a16:colId xmlns:a16="http://schemas.microsoft.com/office/drawing/2014/main" val="1128316037"/>
                    </a:ext>
                  </a:extLst>
                </a:gridCol>
                <a:gridCol w="848357">
                  <a:extLst>
                    <a:ext uri="{9D8B030D-6E8A-4147-A177-3AD203B41FA5}">
                      <a16:colId xmlns:a16="http://schemas.microsoft.com/office/drawing/2014/main" val="2322798783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1415072470"/>
                    </a:ext>
                  </a:extLst>
                </a:gridCol>
                <a:gridCol w="950492">
                  <a:extLst>
                    <a:ext uri="{9D8B030D-6E8A-4147-A177-3AD203B41FA5}">
                      <a16:colId xmlns:a16="http://schemas.microsoft.com/office/drawing/2014/main" val="1567105058"/>
                    </a:ext>
                  </a:extLst>
                </a:gridCol>
              </a:tblGrid>
              <a:tr h="678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Филиал СПО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 План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 </a:t>
                      </a:r>
                      <a:r>
                        <a:rPr lang="ru-RU" sz="1200" b="1" u="none" strike="noStrike" dirty="0">
                          <a:effectLst/>
                        </a:rPr>
                        <a:t>2018  год,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Кассовые 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поступления 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 </a:t>
                      </a:r>
                      <a:r>
                        <a:rPr lang="ru-RU" sz="1200" b="1" u="none" strike="noStrike" dirty="0">
                          <a:effectLst/>
                        </a:rPr>
                        <a:t>31.12. 2018 г.,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тыс. руб</a:t>
                      </a:r>
                      <a:r>
                        <a:rPr lang="ru-RU" sz="1200" b="1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Выполнение 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за </a:t>
                      </a:r>
                      <a:r>
                        <a:rPr lang="ru-RU" sz="1200" b="1" u="none" strike="noStrike" dirty="0">
                          <a:effectLst/>
                        </a:rPr>
                        <a:t>2018 год, 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285194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Звенигородский (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Нечаева Л.Н.)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4 876,2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2570785050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Самарский (Жирнова Т.В.)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629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2 482,7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80520220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Бузулукский (Щавелева Н.Н.)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1 897,7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996548514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Благовещенский (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Ширяева Т.Н.)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1 634,1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1304873768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Сургутский (Осьмак А.И.)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1103746516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Пермский (Гоголев А.М.)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1 445,9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1648645905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Шадринский (Коровина В.И.)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1 376,4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4193157057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Красноярский (Маковозов М.Г.)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1 280,2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285939704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Махачкалинский (Бексултанов Б.А.)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3476866489"/>
                  </a:ext>
                </a:extLst>
              </a:tr>
              <a:tr h="172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Канашский (Дегтеренко О.А.)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/>
                </a:tc>
                <a:extLst>
                  <a:ext uri="{0D108BD9-81ED-4DB2-BD59-A6C34878D82A}">
                    <a16:rowId xmlns:a16="http://schemas.microsoft.com/office/drawing/2014/main" val="1012581103"/>
                  </a:ext>
                </a:extLst>
              </a:tr>
              <a:tr h="1728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Всего по  СПО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17 064,0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17 109,5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4127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01415"/>
              </p:ext>
            </p:extLst>
          </p:nvPr>
        </p:nvGraphicFramePr>
        <p:xfrm>
          <a:off x="5763120" y="4099567"/>
          <a:ext cx="6003761" cy="360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190">
                  <a:extLst>
                    <a:ext uri="{9D8B030D-6E8A-4147-A177-3AD203B41FA5}">
                      <a16:colId xmlns:a16="http://schemas.microsoft.com/office/drawing/2014/main" val="1514997468"/>
                    </a:ext>
                  </a:extLst>
                </a:gridCol>
                <a:gridCol w="2804866">
                  <a:extLst>
                    <a:ext uri="{9D8B030D-6E8A-4147-A177-3AD203B41FA5}">
                      <a16:colId xmlns:a16="http://schemas.microsoft.com/office/drawing/2014/main" val="3302143544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3457038462"/>
                    </a:ext>
                  </a:extLst>
                </a:gridCol>
                <a:gridCol w="1191127">
                  <a:extLst>
                    <a:ext uri="{9D8B030D-6E8A-4147-A177-3AD203B41FA5}">
                      <a16:colId xmlns:a16="http://schemas.microsoft.com/office/drawing/2014/main" val="848700152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3719487798"/>
                    </a:ext>
                  </a:extLst>
                </a:gridCol>
              </a:tblGrid>
              <a:tr h="3609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Всего по филиалам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71 024,0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70 582,3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99,4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8" marR="4508" marT="45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1987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151" y="505326"/>
            <a:ext cx="842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Исполнение плана по ДПО филиалами в 2018 году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8995" y="1471449"/>
            <a:ext cx="11214538" cy="5002924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Новые размеры ставок </a:t>
            </a:r>
            <a:r>
              <a:rPr lang="ru-RU" sz="2600" b="1" dirty="0">
                <a:solidFill>
                  <a:schemeClr val="tx1"/>
                </a:solidFill>
                <a:latin typeface="Georgia" panose="02040502050405020303" pitchFamily="18" charset="0"/>
              </a:rPr>
              <a:t>почасовой оплаты труда </a:t>
            </a:r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профессорско-преподавательского состава, работников Финуниверситета и приглашенных специалистов в подразделениях, оказывающих дополнительные образовательные </a:t>
            </a:r>
            <a:r>
              <a:rPr lang="ru-RU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услуги (приказ </a:t>
            </a:r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Финуниверситета от 06.06.2018 № </a:t>
            </a:r>
            <a:r>
              <a:rPr lang="ru-RU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1263/о)</a:t>
            </a:r>
            <a:endParaRPr lang="ru-RU" sz="2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Georgia" panose="02040502050405020303" pitchFamily="18" charset="0"/>
              </a:rPr>
              <a:t>Порядок организации планирования поступлений и выплат </a:t>
            </a:r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структурными подразделениями Финуниверситета, реализующими программы дополнительного образования, на финансовый </a:t>
            </a:r>
            <a:r>
              <a:rPr lang="ru-RU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год (утверждён приказом </a:t>
            </a:r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Финуниверситета от 01.10.2018 № </a:t>
            </a:r>
            <a:r>
              <a:rPr lang="ru-RU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1799/о)</a:t>
            </a:r>
            <a:endParaRPr lang="ru-RU" sz="2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Georgia" panose="02040502050405020303" pitchFamily="18" charset="0"/>
              </a:rPr>
              <a:t>Положение об организации и осуществлении образовательной деятельности</a:t>
            </a:r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 по дополнительным профессиональным программам в Финансовом </a:t>
            </a:r>
            <a:r>
              <a:rPr lang="ru-RU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университете (утверждено приказом </a:t>
            </a:r>
            <a:r>
              <a:rPr lang="ru-RU" sz="2600" dirty="0">
                <a:solidFill>
                  <a:schemeClr val="tx1"/>
                </a:solidFill>
                <a:latin typeface="Georgia" panose="02040502050405020303" pitchFamily="18" charset="0"/>
              </a:rPr>
              <a:t>Финуниверситета от 29.12.2018 № </a:t>
            </a:r>
            <a:r>
              <a:rPr lang="ru-RU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2548/о)</a:t>
            </a:r>
            <a:endParaRPr lang="ru-RU" sz="2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995" y="617965"/>
            <a:ext cx="10391775" cy="377403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НОВЫЕ ЛОКАЛЬНЫЕ НОРМАТИВНЫЕ АКТЫ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56937" y="1239253"/>
          <a:ext cx="11434010" cy="545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315" y="565413"/>
            <a:ext cx="10391775" cy="377403"/>
          </a:xfrm>
        </p:spPr>
        <p:txBody>
          <a:bodyPr/>
          <a:lstStyle/>
          <a:p>
            <a:r>
              <a:rPr lang="ru-RU" sz="2400" dirty="0" smtClean="0">
                <a:latin typeface="Georgia" panose="02040502050405020303" pitchFamily="18" charset="0"/>
              </a:rPr>
              <a:t>Внутренняя оценка качества ДПП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Finuniver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Shablon_Finuniver.potx</Template>
  <TotalTime>1833</TotalTime>
  <Words>2202</Words>
  <Application>Microsoft Office PowerPoint</Application>
  <PresentationFormat>Широкоэкранный</PresentationFormat>
  <Paragraphs>630</Paragraphs>
  <Slides>21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Georgia</vt:lpstr>
      <vt:lpstr>Times New Roman</vt:lpstr>
      <vt:lpstr>Wingdings</vt:lpstr>
      <vt:lpstr>Shablon_Finuniver</vt:lpstr>
      <vt:lpstr>Отчёт  об итогах деятельности   институтов и школ дополнительного профессионального образования  в 2018 году и задачах на 2019 год </vt:lpstr>
      <vt:lpstr>ИСПОЛНЕНИЕ ПЛАНА ПОСТУПЛЕНИЙ В 2018 ГОДУ — 99,4%</vt:lpstr>
      <vt:lpstr>Итоги реализации дополнительных образовательных программ в 2018 году</vt:lpstr>
      <vt:lpstr>Структурные подразделения Финуниверситета, реализующие дополнительные образовательные программы в 2018 году</vt:lpstr>
      <vt:lpstr>Структурные подразделения Финуниверситета, реализующие дополнительные образовательные программы в 2018 году</vt:lpstr>
      <vt:lpstr>Презентация PowerPoint</vt:lpstr>
      <vt:lpstr>Презентация PowerPoint</vt:lpstr>
      <vt:lpstr>НОВЫЕ ЛОКАЛЬНЫЕ НОРМАТИВНЫЕ АКТЫ</vt:lpstr>
      <vt:lpstr>Внутренняя оценка качества ДПП</vt:lpstr>
      <vt:lpstr>Внешняя оценка качества ДПП.  Профессионально-общественная аккредитация </vt:lpstr>
      <vt:lpstr>Реализация федерального проекта «Экспорт образования» </vt:lpstr>
      <vt:lpstr>ПЕРВЫЙ КОНКУРС «ЛИДЕР ДПО» в 2018 году</vt:lpstr>
      <vt:lpstr>ПРОБЛЕМЫ И РИСКИ</vt:lpstr>
      <vt:lpstr>ЗАДАЧИ НА 2019 ГОД</vt:lpstr>
      <vt:lpstr>Проект «Подготовка управленческих кадров в Республике Крым»</vt:lpstr>
      <vt:lpstr>Образовательный консорциум «Сетевой серебряный университет»</vt:lpstr>
      <vt:lpstr>Международная научно-практическая конференция «Экосистема непрерывного профессионального образования: будущее и цели устойчивого развития»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Лада Вячеславовна</dc:creator>
  <cp:lastModifiedBy>Самсонова Ольга Владимировна</cp:lastModifiedBy>
  <cp:revision>987</cp:revision>
  <cp:lastPrinted>2019-03-22T10:55:47Z</cp:lastPrinted>
  <dcterms:created xsi:type="dcterms:W3CDTF">2017-04-24T10:32:51Z</dcterms:created>
  <dcterms:modified xsi:type="dcterms:W3CDTF">2019-03-26T10:03:29Z</dcterms:modified>
</cp:coreProperties>
</file>