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0"/>
  </p:notesMasterIdLst>
  <p:sldIdLst>
    <p:sldId id="256" r:id="rId5"/>
    <p:sldId id="552" r:id="rId6"/>
    <p:sldId id="562" r:id="rId7"/>
    <p:sldId id="549" r:id="rId8"/>
    <p:sldId id="551" r:id="rId9"/>
    <p:sldId id="556" r:id="rId10"/>
    <p:sldId id="559" r:id="rId11"/>
    <p:sldId id="564" r:id="rId12"/>
    <p:sldId id="560" r:id="rId13"/>
    <p:sldId id="563" r:id="rId14"/>
    <p:sldId id="565" r:id="rId15"/>
    <p:sldId id="566" r:id="rId16"/>
    <p:sldId id="568" r:id="rId17"/>
    <p:sldId id="306" r:id="rId18"/>
    <p:sldId id="309" r:id="rId1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A80000"/>
    <a:srgbClr val="256569"/>
    <a:srgbClr val="DDF2F3"/>
    <a:srgbClr val="B2E2E4"/>
    <a:srgbClr val="A9DEE1"/>
    <a:srgbClr val="A1B296"/>
    <a:srgbClr val="90D5D8"/>
    <a:srgbClr val="F5C7F5"/>
    <a:srgbClr val="5D86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2" autoAdjust="0"/>
    <p:restoredTop sz="90138" autoAdjust="0"/>
  </p:normalViewPr>
  <p:slideViewPr>
    <p:cSldViewPr snapToGrid="0">
      <p:cViewPr varScale="1">
        <p:scale>
          <a:sx n="73" d="100"/>
          <a:sy n="73" d="100"/>
        </p:scale>
        <p:origin x="1404" y="54"/>
      </p:cViewPr>
      <p:guideLst>
        <p:guide orient="horz" pos="2183"/>
        <p:guide pos="29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1E2A16-52FD-467F-A7EB-42C8FE54285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62B1DC-0E23-43A3-84A9-297D8087F41E}">
      <dgm:prSet phldrT="[Текст]" custT="1"/>
      <dgm:spPr>
        <a:solidFill>
          <a:schemeClr val="bg1"/>
        </a:solidFill>
      </dgm:spPr>
      <dgm:t>
        <a:bodyPr/>
        <a:lstStyle/>
        <a:p>
          <a:endParaRPr lang="ru-RU" sz="1800" b="1" dirty="0" smtClean="0">
            <a:solidFill>
              <a:schemeClr val="tx1"/>
            </a:solidFill>
            <a:latin typeface="&quot;Times New Roman&quot;"/>
          </a:endParaRPr>
        </a:p>
        <a:p>
          <a:r>
            <a:rPr lang="ru-RU" sz="1800" b="1" dirty="0" smtClean="0">
              <a:solidFill>
                <a:schemeClr val="tx1"/>
              </a:solidFill>
              <a:latin typeface="&quot;Times New Roman&quot;"/>
            </a:rPr>
            <a:t>Англоязычная образовательная среда – искусственно созданное окружение как в аудитории, так и вне ее, в рамках которого происходит общение обучающихся на английском языке: </a:t>
          </a:r>
          <a:endParaRPr lang="ru-RU" sz="1800" dirty="0">
            <a:solidFill>
              <a:schemeClr val="tx1"/>
            </a:solidFill>
          </a:endParaRPr>
        </a:p>
      </dgm:t>
    </dgm:pt>
    <dgm:pt modelId="{F1C201DC-9B94-4D70-A906-E02861ED7383}" type="parTrans" cxnId="{F659A285-8499-4B53-BEB6-9AEA31383500}">
      <dgm:prSet/>
      <dgm:spPr/>
      <dgm:t>
        <a:bodyPr/>
        <a:lstStyle/>
        <a:p>
          <a:endParaRPr lang="ru-RU"/>
        </a:p>
      </dgm:t>
    </dgm:pt>
    <dgm:pt modelId="{BA4D401B-BB6C-4316-8190-AA7C5820DE2C}" type="sibTrans" cxnId="{F659A285-8499-4B53-BEB6-9AEA31383500}">
      <dgm:prSet/>
      <dgm:spPr/>
      <dgm:t>
        <a:bodyPr/>
        <a:lstStyle/>
        <a:p>
          <a:endParaRPr lang="ru-RU"/>
        </a:p>
      </dgm:t>
    </dgm:pt>
    <dgm:pt modelId="{E22C9C93-3BA2-4053-922A-E653AEFF4369}">
      <dgm:prSet phldrT="[Текст]" custT="1"/>
      <dgm:spPr/>
      <dgm:t>
        <a:bodyPr/>
        <a:lstStyle/>
        <a:p>
          <a:pPr algn="just">
            <a:lnSpc>
              <a:spcPct val="90000"/>
            </a:lnSpc>
          </a:pPr>
          <a:r>
            <a:rPr lang="ru-RU" sz="1800" b="1" dirty="0" smtClean="0">
              <a:latin typeface="&quot;Times New Roman&quot;"/>
            </a:rPr>
            <a:t>аудиторные занятия по изучению английского языка; английский язык – предмет изучения</a:t>
          </a:r>
          <a:endParaRPr lang="ru-RU" sz="1800" dirty="0">
            <a:latin typeface="&quot;Times New Roman&quot;"/>
          </a:endParaRPr>
        </a:p>
      </dgm:t>
    </dgm:pt>
    <dgm:pt modelId="{91E42B86-BEFE-4CF1-B4CE-117D841573F5}" type="parTrans" cxnId="{5EDF0988-9AE6-46B7-9BC9-6CEC177C4239}">
      <dgm:prSet/>
      <dgm:spPr/>
      <dgm:t>
        <a:bodyPr/>
        <a:lstStyle/>
        <a:p>
          <a:endParaRPr lang="ru-RU"/>
        </a:p>
      </dgm:t>
    </dgm:pt>
    <dgm:pt modelId="{44829186-E65C-420C-B179-D59156B9518C}" type="sibTrans" cxnId="{5EDF0988-9AE6-46B7-9BC9-6CEC177C4239}">
      <dgm:prSet/>
      <dgm:spPr/>
      <dgm:t>
        <a:bodyPr/>
        <a:lstStyle/>
        <a:p>
          <a:endParaRPr lang="ru-RU"/>
        </a:p>
      </dgm:t>
    </dgm:pt>
    <dgm:pt modelId="{EA502F90-6ED0-44FB-99DA-CE919D6D7888}">
      <dgm:prSet custT="1"/>
      <dgm:spPr/>
      <dgm:t>
        <a:bodyPr/>
        <a:lstStyle/>
        <a:p>
          <a:pPr algn="just">
            <a:lnSpc>
              <a:spcPct val="90000"/>
            </a:lnSpc>
          </a:pPr>
          <a:endParaRPr lang="ru-RU" sz="1800" b="1" dirty="0" smtClean="0">
            <a:latin typeface="&quot;Times New Roman&quot;"/>
          </a:endParaRPr>
        </a:p>
      </dgm:t>
    </dgm:pt>
    <dgm:pt modelId="{A6578316-3FA2-4C07-8AB3-CEB4C9E389A9}" type="parTrans" cxnId="{993FC15F-9942-48AB-9A5B-1E08C587F95A}">
      <dgm:prSet/>
      <dgm:spPr/>
      <dgm:t>
        <a:bodyPr/>
        <a:lstStyle/>
        <a:p>
          <a:endParaRPr lang="ru-RU"/>
        </a:p>
      </dgm:t>
    </dgm:pt>
    <dgm:pt modelId="{596D0076-C9BB-4F02-B4A3-47B9125B993A}" type="sibTrans" cxnId="{993FC15F-9942-48AB-9A5B-1E08C587F95A}">
      <dgm:prSet/>
      <dgm:spPr/>
      <dgm:t>
        <a:bodyPr/>
        <a:lstStyle/>
        <a:p>
          <a:endParaRPr lang="ru-RU"/>
        </a:p>
      </dgm:t>
    </dgm:pt>
    <dgm:pt modelId="{8A11E66E-9F09-40AD-AA94-38D7B914B3EE}">
      <dgm:prSet custT="1"/>
      <dgm:spPr/>
      <dgm:t>
        <a:bodyPr/>
        <a:lstStyle/>
        <a:p>
          <a:pPr algn="just">
            <a:lnSpc>
              <a:spcPct val="90000"/>
            </a:lnSpc>
          </a:pPr>
          <a:r>
            <a:rPr lang="ru-RU" sz="1800" b="1" dirty="0" smtClean="0">
              <a:latin typeface="&quot;Times New Roman&quot;"/>
            </a:rPr>
            <a:t>аудиторные занятия по изучению профильных дисциплин на английском языке; английский язык – средство изучения</a:t>
          </a:r>
        </a:p>
      </dgm:t>
    </dgm:pt>
    <dgm:pt modelId="{4EE81AB4-5EB5-4987-9523-39FC5B6F02B1}" type="parTrans" cxnId="{BC9363A8-1FE5-4B22-AEFE-5FF18A223F1E}">
      <dgm:prSet/>
      <dgm:spPr/>
      <dgm:t>
        <a:bodyPr/>
        <a:lstStyle/>
        <a:p>
          <a:endParaRPr lang="ru-RU"/>
        </a:p>
      </dgm:t>
    </dgm:pt>
    <dgm:pt modelId="{3D9FF829-82B6-4E71-B4C6-50B446C73CED}" type="sibTrans" cxnId="{BC9363A8-1FE5-4B22-AEFE-5FF18A223F1E}">
      <dgm:prSet/>
      <dgm:spPr/>
      <dgm:t>
        <a:bodyPr/>
        <a:lstStyle/>
        <a:p>
          <a:endParaRPr lang="ru-RU"/>
        </a:p>
      </dgm:t>
    </dgm:pt>
    <dgm:pt modelId="{57D62699-5DE8-4DB3-8BE5-8B4F7D454D6A}">
      <dgm:prSet custT="1"/>
      <dgm:spPr/>
      <dgm:t>
        <a:bodyPr/>
        <a:lstStyle/>
        <a:p>
          <a:pPr algn="just">
            <a:lnSpc>
              <a:spcPct val="90000"/>
            </a:lnSpc>
          </a:pPr>
          <a:endParaRPr lang="ru-RU" sz="1800" b="1" dirty="0" smtClean="0">
            <a:latin typeface="&quot;Times New Roman&quot;"/>
          </a:endParaRPr>
        </a:p>
      </dgm:t>
    </dgm:pt>
    <dgm:pt modelId="{BCDC01D5-DB9B-4535-ABC9-0630840C56E4}" type="parTrans" cxnId="{488E60D6-F2A3-4273-88B9-A3FFE9FC8B14}">
      <dgm:prSet/>
      <dgm:spPr/>
      <dgm:t>
        <a:bodyPr/>
        <a:lstStyle/>
        <a:p>
          <a:endParaRPr lang="ru-RU"/>
        </a:p>
      </dgm:t>
    </dgm:pt>
    <dgm:pt modelId="{4DA4E6FE-0C4E-4EF5-86B3-598BBF8BFD46}" type="sibTrans" cxnId="{488E60D6-F2A3-4273-88B9-A3FFE9FC8B14}">
      <dgm:prSet/>
      <dgm:spPr/>
      <dgm:t>
        <a:bodyPr/>
        <a:lstStyle/>
        <a:p>
          <a:endParaRPr lang="ru-RU"/>
        </a:p>
      </dgm:t>
    </dgm:pt>
    <dgm:pt modelId="{1EBD4979-AD9E-4BD9-9B13-5FBA9A8378EE}">
      <dgm:prSet custT="1"/>
      <dgm:spPr/>
      <dgm:t>
        <a:bodyPr/>
        <a:lstStyle/>
        <a:p>
          <a:pPr algn="just">
            <a:lnSpc>
              <a:spcPct val="90000"/>
            </a:lnSpc>
          </a:pPr>
          <a:r>
            <a:rPr lang="ru-RU" sz="1800" b="1" dirty="0" smtClean="0">
              <a:latin typeface="&quot;Times New Roman&quot;"/>
            </a:rPr>
            <a:t>внеаудиторные виды работ на английском языке (СРС, НИРС, творческие конкурсы, дискуссионный клуб, интернационализация кампуса и т.д.); английский язык – средство международного общения</a:t>
          </a:r>
        </a:p>
      </dgm:t>
    </dgm:pt>
    <dgm:pt modelId="{458C5107-71CD-454C-86E3-923088CA1023}" type="parTrans" cxnId="{DB3C22E0-9E14-4EDA-B608-B7DB26363F50}">
      <dgm:prSet/>
      <dgm:spPr/>
      <dgm:t>
        <a:bodyPr/>
        <a:lstStyle/>
        <a:p>
          <a:endParaRPr lang="ru-RU"/>
        </a:p>
      </dgm:t>
    </dgm:pt>
    <dgm:pt modelId="{57330AA3-B007-4573-8BAC-08E56B5119F8}" type="sibTrans" cxnId="{DB3C22E0-9E14-4EDA-B608-B7DB26363F50}">
      <dgm:prSet/>
      <dgm:spPr/>
      <dgm:t>
        <a:bodyPr/>
        <a:lstStyle/>
        <a:p>
          <a:endParaRPr lang="ru-RU"/>
        </a:p>
      </dgm:t>
    </dgm:pt>
    <dgm:pt modelId="{5B950EEF-025B-4461-B825-D062FE870436}">
      <dgm:prSet custT="1"/>
      <dgm:spPr>
        <a:noFill/>
      </dgm:spPr>
      <dgm:t>
        <a:bodyPr/>
        <a:lstStyle/>
        <a:p>
          <a:pPr>
            <a:lnSpc>
              <a:spcPct val="90000"/>
            </a:lnSpc>
          </a:pPr>
          <a:endParaRPr lang="ru-RU" sz="1800" b="1" dirty="0">
            <a:latin typeface="&quot;Times New Roman&quot;"/>
          </a:endParaRPr>
        </a:p>
      </dgm:t>
    </dgm:pt>
    <dgm:pt modelId="{E07A88D2-78F8-42A2-8211-2B6B676EDE87}" type="parTrans" cxnId="{581C23F6-A626-43CB-ACDD-E3FD7B1C1CFE}">
      <dgm:prSet/>
      <dgm:spPr/>
      <dgm:t>
        <a:bodyPr/>
        <a:lstStyle/>
        <a:p>
          <a:endParaRPr lang="ru-RU"/>
        </a:p>
      </dgm:t>
    </dgm:pt>
    <dgm:pt modelId="{ABF3AB4B-3B21-4D1A-BB59-FFDA269BBE03}" type="sibTrans" cxnId="{581C23F6-A626-43CB-ACDD-E3FD7B1C1CFE}">
      <dgm:prSet/>
      <dgm:spPr/>
      <dgm:t>
        <a:bodyPr/>
        <a:lstStyle/>
        <a:p>
          <a:endParaRPr lang="ru-RU"/>
        </a:p>
      </dgm:t>
    </dgm:pt>
    <dgm:pt modelId="{F84D9A78-9DE5-46D8-958C-D4CBEC81E34A}">
      <dgm:prSet phldrT="[Текст]" custT="1"/>
      <dgm:spPr/>
      <dgm:t>
        <a:bodyPr/>
        <a:lstStyle/>
        <a:p>
          <a:pPr algn="just">
            <a:lnSpc>
              <a:spcPct val="30000"/>
            </a:lnSpc>
          </a:pPr>
          <a:endParaRPr lang="ru-RU" sz="1800" dirty="0">
            <a:latin typeface="&quot;Times New Roman&quot;"/>
          </a:endParaRPr>
        </a:p>
      </dgm:t>
    </dgm:pt>
    <dgm:pt modelId="{ECF8DD1E-9D32-4599-B6BF-CB79947455C9}" type="parTrans" cxnId="{71637669-DA15-4FB0-86F1-631FDD4814F3}">
      <dgm:prSet/>
      <dgm:spPr/>
      <dgm:t>
        <a:bodyPr/>
        <a:lstStyle/>
        <a:p>
          <a:endParaRPr lang="ru-RU"/>
        </a:p>
      </dgm:t>
    </dgm:pt>
    <dgm:pt modelId="{F09E1970-9E50-4364-832E-2ABCD60F4321}" type="sibTrans" cxnId="{71637669-DA15-4FB0-86F1-631FDD4814F3}">
      <dgm:prSet/>
      <dgm:spPr/>
      <dgm:t>
        <a:bodyPr/>
        <a:lstStyle/>
        <a:p>
          <a:endParaRPr lang="ru-RU"/>
        </a:p>
      </dgm:t>
    </dgm:pt>
    <dgm:pt modelId="{01415AAE-1204-40FD-B844-8A1163D8AEF3}">
      <dgm:prSet custT="1"/>
      <dgm:spPr/>
      <dgm:t>
        <a:bodyPr/>
        <a:lstStyle/>
        <a:p>
          <a:pPr algn="just">
            <a:lnSpc>
              <a:spcPct val="50000"/>
            </a:lnSpc>
          </a:pPr>
          <a:endParaRPr lang="ru-RU" sz="1800" b="1" dirty="0" smtClean="0">
            <a:latin typeface="&quot;Times New Roman&quot;"/>
          </a:endParaRPr>
        </a:p>
      </dgm:t>
    </dgm:pt>
    <dgm:pt modelId="{97F7F688-4EBB-4162-8E29-D0426A9BAE28}" type="parTrans" cxnId="{03B5A9B0-EB6E-44C9-8B8A-A0D00B9734D1}">
      <dgm:prSet/>
      <dgm:spPr/>
      <dgm:t>
        <a:bodyPr/>
        <a:lstStyle/>
        <a:p>
          <a:endParaRPr lang="ru-RU"/>
        </a:p>
      </dgm:t>
    </dgm:pt>
    <dgm:pt modelId="{2166E7C5-00E5-4F10-867E-E73D3CC96330}" type="sibTrans" cxnId="{03B5A9B0-EB6E-44C9-8B8A-A0D00B9734D1}">
      <dgm:prSet/>
      <dgm:spPr/>
      <dgm:t>
        <a:bodyPr/>
        <a:lstStyle/>
        <a:p>
          <a:endParaRPr lang="ru-RU"/>
        </a:p>
      </dgm:t>
    </dgm:pt>
    <dgm:pt modelId="{72C27C53-7E6F-4F47-A9F5-4A75422C0A79}" type="pres">
      <dgm:prSet presAssocID="{FE1E2A16-52FD-467F-A7EB-42C8FE54285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5E6B538-0E97-4DFD-8555-9A37CEE0E585}" type="pres">
      <dgm:prSet presAssocID="{A762B1DC-0E23-43A3-84A9-297D8087F41E}" presName="parentText" presStyleLbl="node1" presStyleIdx="0" presStyleCnt="2" custScaleY="12669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A8CF5C-D2A5-407F-80B3-42D16E90D7F6}" type="pres">
      <dgm:prSet presAssocID="{A762B1DC-0E23-43A3-84A9-297D8087F41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CADC7D-9AE4-4583-86F3-40D89F753D84}" type="pres">
      <dgm:prSet presAssocID="{5B950EEF-025B-4461-B825-D062FE87043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9363A8-1FE5-4B22-AEFE-5FF18A223F1E}" srcId="{A762B1DC-0E23-43A3-84A9-297D8087F41E}" destId="{8A11E66E-9F09-40AD-AA94-38D7B914B3EE}" srcOrd="3" destOrd="0" parTransId="{4EE81AB4-5EB5-4987-9523-39FC5B6F02B1}" sibTransId="{3D9FF829-82B6-4E71-B4C6-50B446C73CED}"/>
    <dgm:cxn modelId="{5EDF0988-9AE6-46B7-9BC9-6CEC177C4239}" srcId="{A762B1DC-0E23-43A3-84A9-297D8087F41E}" destId="{E22C9C93-3BA2-4053-922A-E653AEFF4369}" srcOrd="1" destOrd="0" parTransId="{91E42B86-BEFE-4CF1-B4CE-117D841573F5}" sibTransId="{44829186-E65C-420C-B179-D59156B9518C}"/>
    <dgm:cxn modelId="{F659A285-8499-4B53-BEB6-9AEA31383500}" srcId="{FE1E2A16-52FD-467F-A7EB-42C8FE54285A}" destId="{A762B1DC-0E23-43A3-84A9-297D8087F41E}" srcOrd="0" destOrd="0" parTransId="{F1C201DC-9B94-4D70-A906-E02861ED7383}" sibTransId="{BA4D401B-BB6C-4316-8190-AA7C5820DE2C}"/>
    <dgm:cxn modelId="{71637669-DA15-4FB0-86F1-631FDD4814F3}" srcId="{A762B1DC-0E23-43A3-84A9-297D8087F41E}" destId="{F84D9A78-9DE5-46D8-958C-D4CBEC81E34A}" srcOrd="0" destOrd="0" parTransId="{ECF8DD1E-9D32-4599-B6BF-CB79947455C9}" sibTransId="{F09E1970-9E50-4364-832E-2ABCD60F4321}"/>
    <dgm:cxn modelId="{EAA2F658-2CC5-4392-8ECE-B8B365FF2BCE}" type="presOf" srcId="{57D62699-5DE8-4DB3-8BE5-8B4F7D454D6A}" destId="{3AA8CF5C-D2A5-407F-80B3-42D16E90D7F6}" srcOrd="0" destOrd="4" presId="urn:microsoft.com/office/officeart/2005/8/layout/vList2"/>
    <dgm:cxn modelId="{8300D9C8-9342-44DD-A681-B4EDD0416979}" type="presOf" srcId="{EA502F90-6ED0-44FB-99DA-CE919D6D7888}" destId="{3AA8CF5C-D2A5-407F-80B3-42D16E90D7F6}" srcOrd="0" destOrd="2" presId="urn:microsoft.com/office/officeart/2005/8/layout/vList2"/>
    <dgm:cxn modelId="{DFFC8C4E-F4C1-4A29-8135-ABF5B32B21D9}" type="presOf" srcId="{01415AAE-1204-40FD-B844-8A1163D8AEF3}" destId="{3AA8CF5C-D2A5-407F-80B3-42D16E90D7F6}" srcOrd="0" destOrd="6" presId="urn:microsoft.com/office/officeart/2005/8/layout/vList2"/>
    <dgm:cxn modelId="{2DC1BBEA-CF53-4A51-8228-4F1C5E5D385E}" type="presOf" srcId="{5B950EEF-025B-4461-B825-D062FE870436}" destId="{00CADC7D-9AE4-4583-86F3-40D89F753D84}" srcOrd="0" destOrd="0" presId="urn:microsoft.com/office/officeart/2005/8/layout/vList2"/>
    <dgm:cxn modelId="{488E60D6-F2A3-4273-88B9-A3FFE9FC8B14}" srcId="{A762B1DC-0E23-43A3-84A9-297D8087F41E}" destId="{57D62699-5DE8-4DB3-8BE5-8B4F7D454D6A}" srcOrd="4" destOrd="0" parTransId="{BCDC01D5-DB9B-4535-ABC9-0630840C56E4}" sibTransId="{4DA4E6FE-0C4E-4EF5-86B3-598BBF8BFD46}"/>
    <dgm:cxn modelId="{581C23F6-A626-43CB-ACDD-E3FD7B1C1CFE}" srcId="{FE1E2A16-52FD-467F-A7EB-42C8FE54285A}" destId="{5B950EEF-025B-4461-B825-D062FE870436}" srcOrd="1" destOrd="0" parTransId="{E07A88D2-78F8-42A2-8211-2B6B676EDE87}" sibTransId="{ABF3AB4B-3B21-4D1A-BB59-FFDA269BBE03}"/>
    <dgm:cxn modelId="{17C4884D-1CE7-4A65-AD71-4F58544FC74F}" type="presOf" srcId="{1EBD4979-AD9E-4BD9-9B13-5FBA9A8378EE}" destId="{3AA8CF5C-D2A5-407F-80B3-42D16E90D7F6}" srcOrd="0" destOrd="5" presId="urn:microsoft.com/office/officeart/2005/8/layout/vList2"/>
    <dgm:cxn modelId="{DB3C22E0-9E14-4EDA-B608-B7DB26363F50}" srcId="{A762B1DC-0E23-43A3-84A9-297D8087F41E}" destId="{1EBD4979-AD9E-4BD9-9B13-5FBA9A8378EE}" srcOrd="5" destOrd="0" parTransId="{458C5107-71CD-454C-86E3-923088CA1023}" sibTransId="{57330AA3-B007-4573-8BAC-08E56B5119F8}"/>
    <dgm:cxn modelId="{03B5A9B0-EB6E-44C9-8B8A-A0D00B9734D1}" srcId="{A762B1DC-0E23-43A3-84A9-297D8087F41E}" destId="{01415AAE-1204-40FD-B844-8A1163D8AEF3}" srcOrd="6" destOrd="0" parTransId="{97F7F688-4EBB-4162-8E29-D0426A9BAE28}" sibTransId="{2166E7C5-00E5-4F10-867E-E73D3CC96330}"/>
    <dgm:cxn modelId="{0E402325-5C2E-4B4C-8C89-E895C967AC98}" type="presOf" srcId="{FE1E2A16-52FD-467F-A7EB-42C8FE54285A}" destId="{72C27C53-7E6F-4F47-A9F5-4A75422C0A79}" srcOrd="0" destOrd="0" presId="urn:microsoft.com/office/officeart/2005/8/layout/vList2"/>
    <dgm:cxn modelId="{993FC15F-9942-48AB-9A5B-1E08C587F95A}" srcId="{A762B1DC-0E23-43A3-84A9-297D8087F41E}" destId="{EA502F90-6ED0-44FB-99DA-CE919D6D7888}" srcOrd="2" destOrd="0" parTransId="{A6578316-3FA2-4C07-8AB3-CEB4C9E389A9}" sibTransId="{596D0076-C9BB-4F02-B4A3-47B9125B993A}"/>
    <dgm:cxn modelId="{0A6C52E8-32B7-4892-9826-72B3F1A4AA49}" type="presOf" srcId="{F84D9A78-9DE5-46D8-958C-D4CBEC81E34A}" destId="{3AA8CF5C-D2A5-407F-80B3-42D16E90D7F6}" srcOrd="0" destOrd="0" presId="urn:microsoft.com/office/officeart/2005/8/layout/vList2"/>
    <dgm:cxn modelId="{B8164893-26EA-403C-B8C4-B1F03279C789}" type="presOf" srcId="{E22C9C93-3BA2-4053-922A-E653AEFF4369}" destId="{3AA8CF5C-D2A5-407F-80B3-42D16E90D7F6}" srcOrd="0" destOrd="1" presId="urn:microsoft.com/office/officeart/2005/8/layout/vList2"/>
    <dgm:cxn modelId="{1388C076-81D7-4A4D-8F0F-73B2160D2C07}" type="presOf" srcId="{8A11E66E-9F09-40AD-AA94-38D7B914B3EE}" destId="{3AA8CF5C-D2A5-407F-80B3-42D16E90D7F6}" srcOrd="0" destOrd="3" presId="urn:microsoft.com/office/officeart/2005/8/layout/vList2"/>
    <dgm:cxn modelId="{2DD43DBF-E083-4513-B2CE-4D6D49F71C8C}" type="presOf" srcId="{A762B1DC-0E23-43A3-84A9-297D8087F41E}" destId="{05E6B538-0E97-4DFD-8555-9A37CEE0E585}" srcOrd="0" destOrd="0" presId="urn:microsoft.com/office/officeart/2005/8/layout/vList2"/>
    <dgm:cxn modelId="{9B652029-6138-4219-AA64-D4012D452DD5}" type="presParOf" srcId="{72C27C53-7E6F-4F47-A9F5-4A75422C0A79}" destId="{05E6B538-0E97-4DFD-8555-9A37CEE0E585}" srcOrd="0" destOrd="0" presId="urn:microsoft.com/office/officeart/2005/8/layout/vList2"/>
    <dgm:cxn modelId="{1538EB20-B7B4-4851-A362-FB24CE67CF60}" type="presParOf" srcId="{72C27C53-7E6F-4F47-A9F5-4A75422C0A79}" destId="{3AA8CF5C-D2A5-407F-80B3-42D16E90D7F6}" srcOrd="1" destOrd="0" presId="urn:microsoft.com/office/officeart/2005/8/layout/vList2"/>
    <dgm:cxn modelId="{C2C1D906-EA87-4223-8743-DFFCC994097C}" type="presParOf" srcId="{72C27C53-7E6F-4F47-A9F5-4A75422C0A79}" destId="{00CADC7D-9AE4-4583-86F3-40D89F753D8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E6B538-0E97-4DFD-8555-9A37CEE0E585}">
      <dsp:nvSpPr>
        <dsp:cNvPr id="0" name=""/>
        <dsp:cNvSpPr/>
      </dsp:nvSpPr>
      <dsp:spPr>
        <a:xfrm>
          <a:off x="0" y="19506"/>
          <a:ext cx="8641130" cy="1686112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 smtClean="0">
            <a:solidFill>
              <a:schemeClr val="tx1"/>
            </a:solidFill>
            <a:latin typeface="&quot;Times New Roman&quot;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&quot;Times New Roman&quot;"/>
            </a:rPr>
            <a:t>Англоязычная образовательная среда – искусственно созданное окружение как в аудитории, так и вне ее, в рамках которого происходит общение обучающихся на английском языке: 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82309" y="101815"/>
        <a:ext cx="8476512" cy="1521494"/>
      </dsp:txXfrm>
    </dsp:sp>
    <dsp:sp modelId="{3AA8CF5C-D2A5-407F-80B3-42D16E90D7F6}">
      <dsp:nvSpPr>
        <dsp:cNvPr id="0" name=""/>
        <dsp:cNvSpPr/>
      </dsp:nvSpPr>
      <dsp:spPr>
        <a:xfrm>
          <a:off x="0" y="1705619"/>
          <a:ext cx="8641130" cy="29600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6" tIns="22860" rIns="128016" bIns="22860" numCol="1" spcCol="1270" anchor="t" anchorCtr="0">
          <a:noAutofit/>
        </a:bodyPr>
        <a:lstStyle/>
        <a:p>
          <a:pPr marL="171450" lvl="1" indent="-171450" algn="just" defTabSz="800100">
            <a:lnSpc>
              <a:spcPct val="3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800" kern="1200" dirty="0">
            <a:latin typeface="&quot;Times New Roman&quot;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b="1" kern="1200" dirty="0" smtClean="0">
              <a:latin typeface="&quot;Times New Roman&quot;"/>
            </a:rPr>
            <a:t>аудиторные занятия по изучению английского языка; английский язык – предмет изучения</a:t>
          </a:r>
          <a:endParaRPr lang="ru-RU" sz="1800" kern="1200" dirty="0">
            <a:latin typeface="&quot;Times New Roman&quot;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800" b="1" kern="1200" dirty="0" smtClean="0">
            <a:latin typeface="&quot;Times New Roman&quot;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b="1" kern="1200" dirty="0" smtClean="0">
              <a:latin typeface="&quot;Times New Roman&quot;"/>
            </a:rPr>
            <a:t>аудиторные занятия по изучению профильных дисциплин на английском языке; английский язык – средство изучения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800" b="1" kern="1200" dirty="0" smtClean="0">
            <a:latin typeface="&quot;Times New Roman&quot;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b="1" kern="1200" dirty="0" smtClean="0">
              <a:latin typeface="&quot;Times New Roman&quot;"/>
            </a:rPr>
            <a:t>внеаудиторные виды работ на английском языке (СРС, НИРС, творческие конкурсы, дискуссионный клуб, интернационализация кампуса и т.д.); английский язык – средство международного общения</a:t>
          </a:r>
        </a:p>
        <a:p>
          <a:pPr marL="171450" lvl="1" indent="-171450" algn="just" defTabSz="800100">
            <a:lnSpc>
              <a:spcPct val="5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800" b="1" kern="1200" dirty="0" smtClean="0">
            <a:latin typeface="&quot;Times New Roman&quot;"/>
          </a:endParaRPr>
        </a:p>
      </dsp:txBody>
      <dsp:txXfrm>
        <a:off x="0" y="1705619"/>
        <a:ext cx="8641130" cy="2960099"/>
      </dsp:txXfrm>
    </dsp:sp>
    <dsp:sp modelId="{00CADC7D-9AE4-4583-86F3-40D89F753D84}">
      <dsp:nvSpPr>
        <dsp:cNvPr id="0" name=""/>
        <dsp:cNvSpPr/>
      </dsp:nvSpPr>
      <dsp:spPr>
        <a:xfrm>
          <a:off x="0" y="4665719"/>
          <a:ext cx="8641130" cy="1330875"/>
        </a:xfrm>
        <a:prstGeom prst="round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>
            <a:latin typeface="&quot;Times New Roman&quot;"/>
          </a:endParaRPr>
        </a:p>
      </dsp:txBody>
      <dsp:txXfrm>
        <a:off x="64968" y="4730687"/>
        <a:ext cx="8511194" cy="12009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28EF1-09E8-4748-B648-629612444941}" type="datetimeFigureOut">
              <a:rPr lang="ru-RU" smtClean="0"/>
              <a:pPr/>
              <a:t>31.07.2019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7612"/>
            <a:ext cx="5438775" cy="3907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E49FC-E019-46EC-AB41-BDD39F2AE4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534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E49FC-E019-46EC-AB41-BDD39F2AE49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210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E49FC-E019-46EC-AB41-BDD39F2AE49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936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E49FC-E019-46EC-AB41-BDD39F2AE49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531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E49FC-E019-46EC-AB41-BDD39F2AE498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455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E49FC-E019-46EC-AB41-BDD39F2AE498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690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E49FC-E019-46EC-AB41-BDD39F2AE498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775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E49FC-E019-46EC-AB41-BDD39F2AE498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285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E49FC-E019-46EC-AB41-BDD39F2AE498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040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31.07.2019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00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31.07.2019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39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31.07.2019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0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31.07.2019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70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31.07.2019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22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31.07.2019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69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31.07.2019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5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31.07.2019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33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31.07.2019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89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31.07.2019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32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31.07.2019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99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214AC-42D7-4112-B607-287FA1B3348F}" type="datetimeFigureOut">
              <a:rPr lang="ru-RU" smtClean="0"/>
              <a:pPr/>
              <a:t>31.07.2019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57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127289" y="107808"/>
            <a:ext cx="4028983" cy="12858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66775" y="2021037"/>
            <a:ext cx="741824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endParaRPr lang="ru-RU" altLang="ru-RU" sz="20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sz="28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 СТРАТЕГИЯ РАЗВИТИЯ ЯЗЫКОВОЙ ПОДГОТОВКИ ОБУЧАЮЩИХСЯ В ФИНУНИВЕРСИТЕТЕ</a:t>
            </a:r>
            <a:endParaRPr lang="ru-RU" sz="28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29026" y="4553212"/>
            <a:ext cx="35405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1600" b="1" dirty="0">
                <a:solidFill>
                  <a:schemeClr val="bg1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Руководитель Департамента </a:t>
            </a:r>
          </a:p>
          <a:p>
            <a:pPr>
              <a:spcBef>
                <a:spcPct val="0"/>
              </a:spcBef>
            </a:pPr>
            <a:r>
              <a:rPr lang="ru-RU" altLang="ru-RU" sz="1600" b="1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языковой подготовки</a:t>
            </a:r>
          </a:p>
          <a:p>
            <a:pPr>
              <a:spcBef>
                <a:spcPct val="0"/>
              </a:spcBef>
            </a:pPr>
            <a:r>
              <a:rPr lang="ru-RU" altLang="ru-RU" sz="1600" b="1" dirty="0" err="1" smtClean="0">
                <a:solidFill>
                  <a:schemeClr val="bg1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к.филол.н</a:t>
            </a:r>
            <a:r>
              <a:rPr lang="ru-RU" altLang="ru-RU" sz="1600" b="1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., доцент, профессор Климова И.И.</a:t>
            </a:r>
            <a:endParaRPr lang="ru-RU" altLang="ru-RU" sz="1600" b="1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27284" y="6167270"/>
            <a:ext cx="1938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Москва, 2019</a:t>
            </a:r>
            <a:endParaRPr lang="ru-RU" altLang="ru-RU" sz="2000" b="1" dirty="0">
              <a:solidFill>
                <a:schemeClr val="bg1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07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0" y="0"/>
            <a:ext cx="7062537" cy="534311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 ОБРАЗОВАНИЕ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062537" y="11986"/>
            <a:ext cx="1724227" cy="51033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 rot="169276">
            <a:off x="471119" y="2834371"/>
            <a:ext cx="847650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901477"/>
            <a:ext cx="90678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&quot;Times New Roman&quot;"/>
              </a:rPr>
              <a:t>Дальнейшее развитие и расширение перечня наиболее востребованных программ обучения иностранным языкам, направленных </a:t>
            </a:r>
            <a:r>
              <a:rPr lang="ru-RU" sz="1600" b="1" dirty="0">
                <a:latin typeface="&quot;Times New Roman&quot;"/>
              </a:rPr>
              <a:t>на развитие и совершенствование </a:t>
            </a:r>
            <a:r>
              <a:rPr lang="ru-RU" sz="1600" b="1" dirty="0" smtClean="0">
                <a:latin typeface="&quot;Times New Roman&quot;"/>
              </a:rPr>
              <a:t>языковой подготовки студентов и преподавателей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ru-RU" sz="1600" b="1" dirty="0">
              <a:latin typeface="&quot;Times New Roman&quot;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&quot;Times New Roman&quot;"/>
              </a:rPr>
              <a:t>программа «Переводчик </a:t>
            </a:r>
            <a:r>
              <a:rPr lang="ru-RU" sz="1600" b="1" dirty="0">
                <a:latin typeface="&quot;Times New Roman&quot;"/>
              </a:rPr>
              <a:t>в сфере профессиональной коммуникации</a:t>
            </a:r>
            <a:r>
              <a:rPr lang="ru-RU" sz="1600" b="1" dirty="0" smtClean="0">
                <a:latin typeface="&quot;Times New Roman&quot;"/>
              </a:rPr>
              <a:t>»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ru-RU" sz="1600" b="1" dirty="0">
              <a:latin typeface="&quot;Times New Roman&quot;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&quot;Times New Roman&quot;"/>
              </a:rPr>
              <a:t>программы </a:t>
            </a:r>
            <a:r>
              <a:rPr lang="ru-RU" sz="1600" b="1" dirty="0">
                <a:latin typeface="&quot;Times New Roman&quot;"/>
              </a:rPr>
              <a:t>подготовки к сдаче международных экзаменов (IELTS, кембриджские экзамены, LCCI IQ и др</a:t>
            </a:r>
            <a:r>
              <a:rPr lang="ru-RU" sz="1600" b="1" dirty="0" smtClean="0">
                <a:latin typeface="&quot;Times New Roman&quot;"/>
              </a:rPr>
              <a:t>.)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ru-RU" sz="1600" b="1" dirty="0">
              <a:latin typeface="&quot;Times New Roman&quot;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sz="1600" b="1" dirty="0">
                <a:latin typeface="&quot;Times New Roman&quot;"/>
              </a:rPr>
              <a:t>п</a:t>
            </a:r>
            <a:r>
              <a:rPr lang="ru-RU" sz="1600" b="1" dirty="0" smtClean="0">
                <a:latin typeface="&quot;Times New Roman&quot;"/>
              </a:rPr>
              <a:t>рограммы </a:t>
            </a:r>
            <a:r>
              <a:rPr lang="ru-RU" sz="1600" b="1" dirty="0">
                <a:latin typeface="&quot;Times New Roman&quot;"/>
              </a:rPr>
              <a:t>обучения, направленные на повышение уровня владения первым иностранным языком и овладение вторым (третьим) </a:t>
            </a:r>
            <a:r>
              <a:rPr lang="ru-RU" sz="1600" b="1" dirty="0" smtClean="0">
                <a:latin typeface="&quot;Times New Roman&quot;"/>
              </a:rPr>
              <a:t>языками</a:t>
            </a:r>
          </a:p>
          <a:p>
            <a:pPr lvl="2"/>
            <a:endParaRPr lang="ru-RU" sz="1600" b="1" dirty="0" smtClean="0">
              <a:latin typeface="&quot;Times New Roman&quot;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&quot;Times New Roman&quot;"/>
              </a:rPr>
              <a:t>Разработка </a:t>
            </a:r>
            <a:r>
              <a:rPr lang="ru-RU" sz="1600" b="1" dirty="0">
                <a:latin typeface="&quot;Times New Roman&quot;"/>
              </a:rPr>
              <a:t>и внедрение программы профессиональной переподготовки «Иностранный язык и межкультурная коммуникация», дающей право на выполнение нового вида профессиональной </a:t>
            </a:r>
            <a:r>
              <a:rPr lang="ru-RU" sz="1600" b="1" dirty="0" smtClean="0">
                <a:latin typeface="&quot;Times New Roman&quot;"/>
              </a:rPr>
              <a:t>деятельности</a:t>
            </a:r>
          </a:p>
          <a:p>
            <a:pPr lvl="1"/>
            <a:endParaRPr lang="ru-RU" sz="1600" b="1" dirty="0">
              <a:latin typeface="&quot;Times New Roman&quot;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ru-RU" sz="1600" b="1" dirty="0">
                <a:latin typeface="&quot;Times New Roman&quot;"/>
              </a:rPr>
              <a:t>Разработка и внедрение краткосрочных программ повышения квалификации на английском языке, например, «Иностранный язык для банковских служащих», «Иностранный язык для юристов» и т.д</a:t>
            </a:r>
            <a:r>
              <a:rPr lang="ru-RU" sz="1600" b="1" dirty="0" smtClean="0">
                <a:latin typeface="&quot;Times New Roman&quot;"/>
              </a:rPr>
              <a:t>.</a:t>
            </a:r>
            <a:endParaRPr lang="ru-RU" sz="1600" b="1" dirty="0">
              <a:latin typeface="&quot;Times New Roman&quot;"/>
            </a:endParaRPr>
          </a:p>
        </p:txBody>
      </p:sp>
    </p:spTree>
    <p:extLst>
      <p:ext uri="{BB962C8B-B14F-4D97-AF65-F5344CB8AC3E}">
        <p14:creationId xmlns:p14="http://schemas.microsoft.com/office/powerpoint/2010/main" val="87819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0" y="0"/>
            <a:ext cx="7062537" cy="534311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НИРС И ВНЕАУДИТОРНАЯ РАБОТА СТУДЕНТОВ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062537" y="11986"/>
            <a:ext cx="1724227" cy="51033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 rot="169276">
            <a:off x="471119" y="2834371"/>
            <a:ext cx="847650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901477"/>
            <a:ext cx="9067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&quot;Times New Roman&quot;"/>
              </a:rPr>
              <a:t>Расширение </a:t>
            </a:r>
            <a:r>
              <a:rPr lang="ru-RU" sz="1600" b="1" dirty="0">
                <a:latin typeface="&quot;Times New Roman&quot;"/>
              </a:rPr>
              <a:t>практики консультирования обучающихся преподавателями </a:t>
            </a:r>
            <a:r>
              <a:rPr lang="ru-RU" sz="1600" b="1" dirty="0" smtClean="0">
                <a:latin typeface="&quot;Times New Roman&quot;"/>
              </a:rPr>
              <a:t>ДЯП  при </a:t>
            </a:r>
            <a:r>
              <a:rPr lang="ru-RU" sz="1600" b="1" dirty="0">
                <a:latin typeface="&quot;Times New Roman&quot;"/>
              </a:rPr>
              <a:t>подготовке к различным видам НИРС и внеаудиторной </a:t>
            </a:r>
            <a:r>
              <a:rPr lang="ru-RU" sz="1600" b="1" dirty="0" smtClean="0">
                <a:latin typeface="&quot;Times New Roman&quot;"/>
              </a:rPr>
              <a:t>работы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ru-RU" sz="1600" b="1" dirty="0">
              <a:latin typeface="&quot;Times New Roman&quot;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sz="1600" b="1" dirty="0">
                <a:latin typeface="&quot;Times New Roman&quot;"/>
              </a:rPr>
              <a:t>н</a:t>
            </a:r>
            <a:r>
              <a:rPr lang="ru-RU" sz="1600" b="1" dirty="0" smtClean="0">
                <a:latin typeface="&quot;Times New Roman&quot;"/>
              </a:rPr>
              <a:t>аучные </a:t>
            </a:r>
            <a:r>
              <a:rPr lang="ru-RU" sz="1600" b="1" dirty="0">
                <a:latin typeface="&quot;Times New Roman&quot;"/>
              </a:rPr>
              <a:t>доклады на </a:t>
            </a:r>
            <a:r>
              <a:rPr lang="ru-RU" sz="1600" b="1" dirty="0" smtClean="0">
                <a:latin typeface="&quot;Times New Roman&quot;"/>
              </a:rPr>
              <a:t>английском языке </a:t>
            </a:r>
            <a:r>
              <a:rPr lang="ru-RU" sz="1600" b="1" dirty="0">
                <a:latin typeface="&quot;Times New Roman&quot;"/>
              </a:rPr>
              <a:t>для </a:t>
            </a:r>
            <a:r>
              <a:rPr lang="ru-RU" sz="1600" b="1" dirty="0" smtClean="0">
                <a:latin typeface="&quot;Times New Roman&quot;"/>
              </a:rPr>
              <a:t>выступления на </a:t>
            </a:r>
            <a:r>
              <a:rPr lang="ru-RU" sz="1600" b="1" dirty="0">
                <a:latin typeface="&quot;Times New Roman&quot;"/>
              </a:rPr>
              <a:t>международных научно-практических конференциях </a:t>
            </a:r>
            <a:r>
              <a:rPr lang="ru-RU" sz="1600" b="1" dirty="0" smtClean="0">
                <a:latin typeface="&quot;Times New Roman&quot;"/>
              </a:rPr>
              <a:t> с их последующей публикацией в журналах РИНЦ</a:t>
            </a:r>
            <a:r>
              <a:rPr lang="ru-RU" sz="1600" b="1" dirty="0">
                <a:latin typeface="&quot;Times New Roman&quot;"/>
              </a:rPr>
              <a:t>, ВАК, </a:t>
            </a:r>
            <a:r>
              <a:rPr lang="en-US" sz="1600" b="1" dirty="0">
                <a:latin typeface="&quot;Times New Roman&quot;"/>
              </a:rPr>
              <a:t>Scopus</a:t>
            </a:r>
            <a:r>
              <a:rPr lang="ru-RU" sz="1600" b="1" dirty="0">
                <a:latin typeface="&quot;Times New Roman&quot;"/>
              </a:rPr>
              <a:t>, </a:t>
            </a:r>
            <a:r>
              <a:rPr lang="en-US" sz="1600" b="1" dirty="0">
                <a:latin typeface="&quot;Times New Roman&quot;"/>
              </a:rPr>
              <a:t>Web of </a:t>
            </a:r>
            <a:r>
              <a:rPr lang="en-US" sz="1600" b="1" dirty="0" smtClean="0">
                <a:latin typeface="&quot;Times New Roman&quot;"/>
              </a:rPr>
              <a:t>Science</a:t>
            </a:r>
            <a:endParaRPr lang="ru-RU" sz="1600" b="1" dirty="0">
              <a:latin typeface="&quot;Times New Roman&quot;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ru-RU" sz="1600" b="1" dirty="0">
              <a:latin typeface="&quot;Times New Roman&quot;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sz="1600" b="1" dirty="0">
                <a:latin typeface="&quot;Times New Roman&quot;"/>
              </a:rPr>
              <a:t>м</a:t>
            </a:r>
            <a:r>
              <a:rPr lang="ru-RU" sz="1600" b="1" dirty="0" smtClean="0">
                <a:latin typeface="&quot;Times New Roman&quot;"/>
              </a:rPr>
              <a:t>ежвузовские </a:t>
            </a:r>
            <a:r>
              <a:rPr lang="ru-RU" sz="1600" b="1" dirty="0">
                <a:latin typeface="&quot;Times New Roman&quot;"/>
              </a:rPr>
              <a:t>конкурсы кейсов, презентаций, переводов на иностранный язык с целью повышения конкурентоспособности студентов </a:t>
            </a:r>
            <a:r>
              <a:rPr lang="ru-RU" sz="1600" b="1" dirty="0" err="1" smtClean="0">
                <a:latin typeface="&quot;Times New Roman&quot;"/>
              </a:rPr>
              <a:t>Финуниверситета</a:t>
            </a:r>
            <a:endParaRPr lang="ru-RU" sz="1600" b="1" dirty="0">
              <a:latin typeface="&quot;Times New Roman&quot;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ru-RU" sz="1600" b="1" dirty="0">
              <a:latin typeface="&quot;Times New Roman&quot;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ru-RU" sz="1600" b="1" dirty="0">
                <a:latin typeface="&quot;Times New Roman&quot;"/>
              </a:rPr>
              <a:t>н</a:t>
            </a:r>
            <a:r>
              <a:rPr lang="ru-RU" sz="1600" b="1" dirty="0" smtClean="0">
                <a:latin typeface="&quot;Times New Roman&quot;"/>
              </a:rPr>
              <a:t>едели </a:t>
            </a:r>
            <a:r>
              <a:rPr lang="ru-RU" sz="1600" b="1" dirty="0">
                <a:latin typeface="&quot;Times New Roman&quot;"/>
              </a:rPr>
              <a:t>иностранного языка, творческие конкурсы, дискуссионный клуб на иностранном языке с участием иностранных студентов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ru-RU" sz="1600" b="1" dirty="0" smtClean="0">
              <a:latin typeface="&quot;Times New Roman&quot;"/>
            </a:endParaRP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&quot;Times New Roman&quot;"/>
              </a:rPr>
              <a:t>Расширение </a:t>
            </a:r>
            <a:r>
              <a:rPr lang="ru-RU" sz="1600" b="1" dirty="0">
                <a:latin typeface="&quot;Times New Roman&quot;"/>
              </a:rPr>
              <a:t>практики вовлечения студентов в работу научных кружков для обсуждения и реализации задач и проектов на иностранном языке - совместно с партнерами по образовательной </a:t>
            </a:r>
            <a:r>
              <a:rPr lang="ru-RU" sz="1600" b="1" dirty="0" smtClean="0">
                <a:latin typeface="&quot;Times New Roman&quot;"/>
              </a:rPr>
              <a:t>программе</a:t>
            </a:r>
            <a:endParaRPr lang="ru-RU" sz="1600" b="1" dirty="0">
              <a:latin typeface="&quot;Times New Roman&quot;"/>
            </a:endParaRPr>
          </a:p>
        </p:txBody>
      </p:sp>
    </p:spTree>
    <p:extLst>
      <p:ext uri="{BB962C8B-B14F-4D97-AF65-F5344CB8AC3E}">
        <p14:creationId xmlns:p14="http://schemas.microsoft.com/office/powerpoint/2010/main" val="279543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0" y="-32122"/>
            <a:ext cx="7062537" cy="534311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КАДРОВОГО ПОТЕНЦИАЛА ДЯП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062537" y="11986"/>
            <a:ext cx="1724227" cy="51033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 rot="169276">
            <a:off x="471119" y="2834371"/>
            <a:ext cx="847650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6200" y="560996"/>
            <a:ext cx="90678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v"/>
            </a:pPr>
            <a:endParaRPr lang="ru-RU" sz="1600" b="1" dirty="0">
              <a:latin typeface="&quot;Times New Roman&quot;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ru-RU" sz="1600" b="1" dirty="0">
                <a:latin typeface="&quot;Times New Roman&quot;"/>
              </a:rPr>
              <a:t>Повышение требований к квалификации преподавателя при приеме на работу в Финансовый </a:t>
            </a:r>
            <a:r>
              <a:rPr lang="ru-RU" sz="1600" b="1" dirty="0" smtClean="0">
                <a:latin typeface="&quot;Times New Roman&quot;"/>
              </a:rPr>
              <a:t>университет</a:t>
            </a:r>
          </a:p>
          <a:p>
            <a:pPr lvl="1"/>
            <a:r>
              <a:rPr lang="ru-RU" sz="1600" b="1" dirty="0" smtClean="0">
                <a:latin typeface="&quot;Times New Roman&quot;"/>
              </a:rPr>
              <a:t> </a:t>
            </a:r>
            <a:endParaRPr lang="ru-RU" sz="1600" b="1" dirty="0">
              <a:latin typeface="&quot;Times New Roman&quot;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600" b="1" dirty="0">
                <a:latin typeface="&quot;Times New Roman&quot;"/>
              </a:rPr>
              <a:t>п</a:t>
            </a:r>
            <a:r>
              <a:rPr lang="ru-RU" sz="1600" b="1" dirty="0" smtClean="0">
                <a:latin typeface="&quot;Times New Roman&quot;"/>
              </a:rPr>
              <a:t>редпочтение кандидатам, имеющим международные сертификаты</a:t>
            </a:r>
            <a:r>
              <a:rPr lang="en-US" sz="1600" b="1" dirty="0">
                <a:latin typeface="&quot;Times New Roman&quot;"/>
              </a:rPr>
              <a:t>:</a:t>
            </a:r>
            <a:r>
              <a:rPr lang="ru-RU" sz="1600" b="1" dirty="0" smtClean="0">
                <a:latin typeface="&quot;Times New Roman&quot;"/>
              </a:rPr>
              <a:t> </a:t>
            </a:r>
            <a:r>
              <a:rPr lang="en-US" sz="1600" b="1" dirty="0" smtClean="0">
                <a:latin typeface="&quot;Times New Roman&quot;"/>
              </a:rPr>
              <a:t>TKT, CELTA, DELTA, IELTS, BEC </a:t>
            </a:r>
            <a:r>
              <a:rPr lang="ru-RU" sz="1600" b="1" dirty="0" smtClean="0">
                <a:latin typeface="&quot;Times New Roman&quot;"/>
              </a:rPr>
              <a:t>и др. </a:t>
            </a:r>
          </a:p>
          <a:p>
            <a:pPr lvl="1"/>
            <a:endParaRPr lang="ru-RU" sz="1600" b="1" dirty="0" smtClean="0">
              <a:latin typeface="&quot;Times New Roman&quot;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&quot;Times New Roman&quot;"/>
              </a:rPr>
              <a:t>Стимулирование </a:t>
            </a:r>
            <a:r>
              <a:rPr lang="ru-RU" sz="1600" b="1" dirty="0">
                <a:latin typeface="&quot;Times New Roman&quot;"/>
              </a:rPr>
              <a:t>дополнительными баллами </a:t>
            </a:r>
            <a:r>
              <a:rPr lang="ru-RU" sz="1600" b="1" dirty="0" smtClean="0">
                <a:latin typeface="&quot;Times New Roman&quot;"/>
              </a:rPr>
              <a:t>ППС ДЯП  получение международных профессиональных сертификатов при </a:t>
            </a:r>
            <a:r>
              <a:rPr lang="ru-RU" sz="1600" b="1" dirty="0">
                <a:latin typeface="&quot;Times New Roman&quot;"/>
              </a:rPr>
              <a:t>распределении фонда ежемесячной надбавки за персональный вклад </a:t>
            </a:r>
            <a:r>
              <a:rPr lang="ru-RU" sz="1600" b="1" dirty="0" smtClean="0">
                <a:latin typeface="&quot;Times New Roman&quot;"/>
              </a:rPr>
              <a:t>в </a:t>
            </a:r>
            <a:r>
              <a:rPr lang="ru-RU" sz="1600" b="1" dirty="0">
                <a:latin typeface="&quot;Times New Roman&quot;"/>
              </a:rPr>
              <a:t>учебный процесс и научную </a:t>
            </a:r>
            <a:r>
              <a:rPr lang="ru-RU" sz="1600" b="1" dirty="0" smtClean="0">
                <a:latin typeface="&quot;Times New Roman&quot;"/>
              </a:rPr>
              <a:t>деятельность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ru-RU" sz="1600" b="1" dirty="0">
              <a:latin typeface="&quot;Times New Roman&quot;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&quot;Times New Roman&quot;"/>
              </a:rPr>
              <a:t>Расширение </a:t>
            </a:r>
            <a:r>
              <a:rPr lang="ru-RU" sz="1600" b="1" dirty="0">
                <a:latin typeface="&quot;Times New Roman&quot;"/>
              </a:rPr>
              <a:t>программы «Приглашенный профессор» </a:t>
            </a:r>
            <a:r>
              <a:rPr lang="ru-RU" sz="1600" b="1" dirty="0" smtClean="0">
                <a:latin typeface="&quot;Times New Roman&quot;"/>
              </a:rPr>
              <a:t>как </a:t>
            </a:r>
            <a:r>
              <a:rPr lang="ru-RU" sz="1600" b="1" dirty="0">
                <a:latin typeface="&quot;Times New Roman&quot;"/>
              </a:rPr>
              <a:t>основы для подбора кандидатов для работы в штат </a:t>
            </a:r>
            <a:r>
              <a:rPr lang="ru-RU" sz="1600" b="1" dirty="0" smtClean="0">
                <a:latin typeface="&quot;Times New Roman&quot;"/>
              </a:rPr>
              <a:t>департамента</a:t>
            </a:r>
          </a:p>
          <a:p>
            <a:pPr lvl="1"/>
            <a:endParaRPr lang="ru-RU" sz="1600" b="1" dirty="0">
              <a:latin typeface="&quot;Times New Roman&quot;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ru-RU" sz="1600" b="1" dirty="0">
                <a:latin typeface="&quot;Times New Roman&quot;"/>
              </a:rPr>
              <a:t>Расширение практики ежегодных зарубежных языковых стажировок </a:t>
            </a:r>
            <a:r>
              <a:rPr lang="ru-RU" sz="1600" b="1" dirty="0" smtClean="0">
                <a:latin typeface="&quot;Times New Roman&quot;"/>
              </a:rPr>
              <a:t>ППС ДЯП в </a:t>
            </a:r>
            <a:r>
              <a:rPr lang="ru-RU" sz="1600" b="1" dirty="0">
                <a:latin typeface="&quot;Times New Roman&quot;"/>
              </a:rPr>
              <a:t>ведущих университетах </a:t>
            </a:r>
            <a:r>
              <a:rPr lang="ru-RU" sz="1600" b="1" dirty="0" smtClean="0">
                <a:latin typeface="&quot;Times New Roman&quot;"/>
              </a:rPr>
              <a:t>мира: 15 </a:t>
            </a:r>
            <a:r>
              <a:rPr lang="ru-RU" sz="1600" b="1" dirty="0">
                <a:latin typeface="&quot;Times New Roman&quot;"/>
              </a:rPr>
              <a:t>преподавателей английского языка, 2 преподавателя «малых языков</a:t>
            </a:r>
            <a:r>
              <a:rPr lang="ru-RU" sz="1600" b="1" dirty="0" smtClean="0">
                <a:latin typeface="&quot;Times New Roman&quot;"/>
              </a:rPr>
              <a:t>» ежегодно</a:t>
            </a:r>
          </a:p>
          <a:p>
            <a:pPr lvl="1"/>
            <a:r>
              <a:rPr lang="ru-RU" sz="1600" b="1" dirty="0" smtClean="0">
                <a:latin typeface="&quot;Times New Roman&quot;"/>
              </a:rPr>
              <a:t> </a:t>
            </a:r>
            <a:endParaRPr lang="ru-RU" sz="1600" b="1" dirty="0">
              <a:latin typeface="&quot;Times New Roman&quot;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ru-RU" sz="1600" b="1" dirty="0">
                <a:latin typeface="&quot;Times New Roman&quot;"/>
              </a:rPr>
              <a:t>Продолжение работы по совершенствованию методики преподавания иностранного языка в неязыковом </a:t>
            </a:r>
            <a:r>
              <a:rPr lang="ru-RU" sz="1600" b="1" dirty="0" smtClean="0">
                <a:latin typeface="&quot;Times New Roman&quot;"/>
              </a:rPr>
              <a:t>вузе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&quot;Times New Roman&quot;"/>
              </a:rPr>
              <a:t>учебно-методические семинары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&quot;Times New Roman&quot;"/>
              </a:rPr>
              <a:t>наставничество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600" b="1" dirty="0" err="1" smtClean="0">
                <a:latin typeface="&quot;Times New Roman&quot;"/>
              </a:rPr>
              <a:t>коучинг</a:t>
            </a:r>
            <a:r>
              <a:rPr lang="ru-RU" sz="1600" b="1" dirty="0" smtClean="0">
                <a:latin typeface="&quot;Times New Roman&quot;"/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&quot;Times New Roman&quot;"/>
              </a:rPr>
              <a:t>массовые </a:t>
            </a:r>
            <a:r>
              <a:rPr lang="ru-RU" sz="1600" b="1" dirty="0">
                <a:latin typeface="&quot;Times New Roman&quot;"/>
              </a:rPr>
              <a:t>открытые онлайн-курсы (МООК</a:t>
            </a:r>
            <a:r>
              <a:rPr lang="ru-RU" sz="1600" b="1" dirty="0" smtClean="0">
                <a:latin typeface="&quot;Times New Roman&quot;"/>
              </a:rPr>
              <a:t>)</a:t>
            </a:r>
            <a:endParaRPr lang="ru-RU" sz="1600" b="1" dirty="0">
              <a:latin typeface="&quot;Times New Roman&quot;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ru-RU" sz="1600" b="1" dirty="0">
              <a:latin typeface="&quot;Times New Roman&quot;"/>
            </a:endParaRPr>
          </a:p>
        </p:txBody>
      </p:sp>
    </p:spTree>
    <p:extLst>
      <p:ext uri="{BB962C8B-B14F-4D97-AF65-F5344CB8AC3E}">
        <p14:creationId xmlns:p14="http://schemas.microsoft.com/office/powerpoint/2010/main" val="45271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0" y="-32122"/>
            <a:ext cx="7062537" cy="534311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ЯЗЫКОВОЙ ПОДГОТОВКИ НПР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062537" y="11986"/>
            <a:ext cx="1724227" cy="51033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 rot="169276">
            <a:off x="471119" y="2834371"/>
            <a:ext cx="847650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6200" y="1038392"/>
            <a:ext cx="9067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&quot;Times New Roman&quot;"/>
              </a:rPr>
              <a:t>Продвижение </a:t>
            </a:r>
            <a:r>
              <a:rPr lang="ru-RU" sz="1600" b="1" dirty="0">
                <a:latin typeface="&quot;Times New Roman&quot;"/>
              </a:rPr>
              <a:t>двухгодичной программы повышения квалификации «Методология и методика преподавания учебных дисциплин на английском языке» </a:t>
            </a:r>
            <a:endParaRPr lang="ru-RU" sz="1600" b="1" dirty="0" smtClean="0">
              <a:latin typeface="&quot;Times New Roman&quot;"/>
            </a:endParaRPr>
          </a:p>
          <a:p>
            <a:pPr lvl="1" algn="just"/>
            <a:endParaRPr lang="ru-RU" sz="1600" b="1" dirty="0" smtClean="0">
              <a:latin typeface="&quot;Times New Roman&quot;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&quot;Times New Roman&quot;"/>
              </a:rPr>
              <a:t>корректировка </a:t>
            </a:r>
            <a:r>
              <a:rPr lang="ru-RU" sz="1600" b="1" dirty="0">
                <a:latin typeface="&quot;Times New Roman&quot;"/>
              </a:rPr>
              <a:t>критериев отбора потенциальных слушателей </a:t>
            </a:r>
            <a:r>
              <a:rPr lang="ru-RU" sz="1600" b="1" dirty="0" smtClean="0">
                <a:latin typeface="&quot;Times New Roman&quot;"/>
              </a:rPr>
              <a:t>программы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ru-RU" sz="1600" b="1" dirty="0" smtClean="0">
              <a:latin typeface="&quot;Times New Roman&quot;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&quot;Times New Roman&quot;"/>
              </a:rPr>
              <a:t> актуализация программы в </a:t>
            </a:r>
            <a:r>
              <a:rPr lang="ru-RU" sz="1600" b="1" dirty="0">
                <a:latin typeface="&quot;Times New Roman&quot;"/>
              </a:rPr>
              <a:t>соответствии с изменениями на глобальном рынке труда и новым содержанием учебных </a:t>
            </a:r>
            <a:r>
              <a:rPr lang="ru-RU" sz="1600" b="1" dirty="0" smtClean="0">
                <a:latin typeface="&quot;Times New Roman&quot;"/>
              </a:rPr>
              <a:t>планов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ru-RU" sz="1600" b="1" dirty="0">
              <a:latin typeface="&quot;Times New Roman&quot;"/>
            </a:endParaRP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ru-RU" sz="1600" b="1" dirty="0">
                <a:latin typeface="&quot;Times New Roman&quot;"/>
              </a:rPr>
              <a:t>Эффективное применение МООК, мобильных приложений и компьютерных обучающих программ с целью самостоятельного повышения уровня владения английским языком НПР </a:t>
            </a:r>
            <a:r>
              <a:rPr lang="ru-RU" sz="1600" b="1" dirty="0" err="1" smtClean="0">
                <a:latin typeface="&quot;Times New Roman&quot;"/>
              </a:rPr>
              <a:t>Финуниверситета</a:t>
            </a:r>
            <a:endParaRPr lang="ru-RU" sz="1600" b="1" dirty="0" smtClean="0">
              <a:latin typeface="&quot;Times New Roman&quot;"/>
            </a:endParaRPr>
          </a:p>
          <a:p>
            <a:pPr lvl="1" algn="just"/>
            <a:endParaRPr lang="ru-RU" sz="1600" b="1" dirty="0">
              <a:latin typeface="&quot;Times New Roman&quot;"/>
            </a:endParaRP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ru-RU" sz="1600" b="1" dirty="0">
                <a:latin typeface="&quot;Times New Roman&quot;"/>
              </a:rPr>
              <a:t>Активное участие НПР выпускающих департаментов и кафедр в международных программах академической мобильности, международных стажировках и конференциях, зарубежной публикационной </a:t>
            </a:r>
            <a:r>
              <a:rPr lang="ru-RU" sz="1600" b="1" dirty="0" smtClean="0">
                <a:latin typeface="&quot;Times New Roman&quot;"/>
              </a:rPr>
              <a:t>деятельности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endParaRPr lang="ru-RU" sz="1600" b="1" dirty="0">
              <a:latin typeface="&quot;Times New Roman&quot;"/>
            </a:endParaRP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&quot;Times New Roman&quot;"/>
              </a:rPr>
              <a:t>Создание клуба для преподавателей-любителей английского языка</a:t>
            </a:r>
            <a:endParaRPr lang="ru-RU" sz="1600" b="1" dirty="0">
              <a:latin typeface="&quot;Times New Roman&quot;"/>
            </a:endParaRPr>
          </a:p>
          <a:p>
            <a:pPr algn="just"/>
            <a:r>
              <a:rPr lang="ru-RU" sz="1600" b="1" i="1" dirty="0">
                <a:latin typeface="&quot;Times New Roman&quot;"/>
              </a:rPr>
              <a:t> </a:t>
            </a:r>
            <a:endParaRPr lang="ru-RU" sz="1600" b="1" dirty="0">
              <a:latin typeface="&quot;Times New Roman&quot;"/>
            </a:endParaRPr>
          </a:p>
          <a:p>
            <a:pPr lvl="1"/>
            <a:endParaRPr lang="ru-RU" sz="1600" b="1" dirty="0">
              <a:latin typeface="&quot;Times New Roman&quot;"/>
            </a:endParaRPr>
          </a:p>
        </p:txBody>
      </p:sp>
    </p:spTree>
    <p:extLst>
      <p:ext uri="{BB962C8B-B14F-4D97-AF65-F5344CB8AC3E}">
        <p14:creationId xmlns:p14="http://schemas.microsoft.com/office/powerpoint/2010/main" val="292017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0" y="26849"/>
            <a:ext cx="7062537" cy="472613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ВЫВОДЫ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138737" y="19166"/>
            <a:ext cx="1724227" cy="55531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 rot="169276">
            <a:off x="471119" y="2834371"/>
            <a:ext cx="847650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99462"/>
            <a:ext cx="90678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&quot;Times New Roman&quot;"/>
              </a:rPr>
              <a:t>Реализация данной стратегии решает задачи, </a:t>
            </a:r>
            <a:r>
              <a:rPr lang="ru-RU" sz="1600" b="1" dirty="0">
                <a:latin typeface="&quot;Times New Roman&quot;"/>
              </a:rPr>
              <a:t>поставленные перед </a:t>
            </a:r>
            <a:r>
              <a:rPr lang="ru-RU" sz="1600" b="1" dirty="0" err="1" smtClean="0">
                <a:latin typeface="&quot;Times New Roman&quot;"/>
              </a:rPr>
              <a:t>Финуниверситетом</a:t>
            </a:r>
            <a:r>
              <a:rPr lang="ru-RU" sz="1600" b="1" dirty="0" smtClean="0">
                <a:latin typeface="&quot;Times New Roman&quot;"/>
              </a:rPr>
              <a:t> </a:t>
            </a:r>
            <a:endParaRPr lang="ru-RU" sz="1600" b="1" dirty="0">
              <a:latin typeface="&quot;Times New Roman&quot;"/>
            </a:endParaRPr>
          </a:p>
          <a:p>
            <a:pPr algn="just"/>
            <a:endParaRPr lang="ru-RU" sz="1600" b="1" dirty="0" smtClean="0">
              <a:latin typeface="&quot;Times New Roman&quot;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&quot;Times New Roman&quot;"/>
              </a:rPr>
              <a:t>в </a:t>
            </a:r>
            <a:r>
              <a:rPr lang="ru-RU" sz="1600" b="1" dirty="0">
                <a:latin typeface="&quot;Times New Roman&quot;"/>
              </a:rPr>
              <a:t>национальном проекте «Образование</a:t>
            </a:r>
            <a:r>
              <a:rPr lang="ru-RU" sz="1600" b="1" dirty="0" smtClean="0">
                <a:latin typeface="&quot;Times New Roman&quot;"/>
              </a:rPr>
              <a:t>»: 5</a:t>
            </a:r>
            <a:r>
              <a:rPr lang="ru-RU" sz="1600" b="1" dirty="0">
                <a:latin typeface="&quot;Times New Roman&quot;"/>
              </a:rPr>
              <a:t>% преподавателей вуза должны вести дисциплины на английском </a:t>
            </a:r>
            <a:r>
              <a:rPr lang="ru-RU" sz="1600" b="1" dirty="0" smtClean="0">
                <a:latin typeface="&quot;Times New Roman&quot;"/>
              </a:rPr>
              <a:t>языке </a:t>
            </a:r>
            <a:endParaRPr lang="ru-RU" sz="1600" b="1" dirty="0">
              <a:latin typeface="&quot;Times New Roman&quot;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&quot;Times New Roman&quot;"/>
              </a:rPr>
              <a:t>в приоритетном </a:t>
            </a:r>
            <a:r>
              <a:rPr lang="ru-RU" sz="1600" b="1" dirty="0">
                <a:latin typeface="&quot;Times New Roman&quot;"/>
              </a:rPr>
              <a:t>проекте «Развитие экспортного потенциала российской системы </a:t>
            </a:r>
            <a:r>
              <a:rPr lang="ru-RU" sz="1600" b="1" dirty="0" smtClean="0">
                <a:latin typeface="&quot;Times New Roman&quot;"/>
              </a:rPr>
              <a:t>образования»: интернационализация </a:t>
            </a:r>
            <a:r>
              <a:rPr lang="ru-RU" sz="1600" b="1" dirty="0">
                <a:latin typeface="&quot;Times New Roman&quot;"/>
              </a:rPr>
              <a:t>образовательного </a:t>
            </a:r>
            <a:r>
              <a:rPr lang="ru-RU" sz="1600" b="1" dirty="0" smtClean="0">
                <a:latin typeface="&quot;Times New Roman&quot;"/>
              </a:rPr>
              <a:t>процесса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&quot;Times New Roman&quot;"/>
              </a:rPr>
              <a:t>в </a:t>
            </a:r>
            <a:r>
              <a:rPr lang="ru-RU" sz="1600" b="1" dirty="0">
                <a:latin typeface="&quot;Times New Roman&quot;"/>
              </a:rPr>
              <a:t>приоритетном проекте</a:t>
            </a:r>
            <a:r>
              <a:rPr lang="ru-RU" sz="1600" b="1" dirty="0" smtClean="0">
                <a:latin typeface="&quot;Times New Roman&quot;"/>
              </a:rPr>
              <a:t> </a:t>
            </a:r>
            <a:r>
              <a:rPr lang="ru-RU" sz="1600" b="1" dirty="0">
                <a:latin typeface="&quot;Times New Roman&quot;"/>
              </a:rPr>
              <a:t>«Современная цифровая образовательная среда в Российской Федерации</a:t>
            </a:r>
            <a:r>
              <a:rPr lang="ru-RU" sz="1600" b="1" dirty="0" smtClean="0">
                <a:latin typeface="&quot;Times New Roman&quot;"/>
              </a:rPr>
              <a:t>»: создание и развитие цифровой англоязычной образовательной среды</a:t>
            </a:r>
            <a:endParaRPr lang="ru-RU" sz="1600" b="1" dirty="0">
              <a:latin typeface="&quot;Times New Roman&quot;"/>
            </a:endParaRPr>
          </a:p>
          <a:p>
            <a:pPr algn="just"/>
            <a:r>
              <a:rPr lang="ru-RU" sz="1600" b="1" dirty="0" smtClean="0">
                <a:latin typeface="&quot;Times New Roman&quot;"/>
              </a:rPr>
              <a:t> </a:t>
            </a:r>
            <a:endParaRPr lang="ru-RU" sz="1600" b="1" dirty="0">
              <a:latin typeface="&quot;Times New Roman&quot;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&quot;Times New Roman&quot;"/>
              </a:rPr>
              <a:t> Создает благоприятные условия </a:t>
            </a:r>
            <a:r>
              <a:rPr lang="ru-RU" sz="1600" b="1" dirty="0">
                <a:latin typeface="&quot;Times New Roman&quot;"/>
              </a:rPr>
              <a:t>для привлечения ведущих зарубежных преподавателей в </a:t>
            </a:r>
            <a:r>
              <a:rPr lang="ru-RU" sz="1600" b="1" dirty="0" smtClean="0">
                <a:latin typeface="&quot;Times New Roman&quot;"/>
              </a:rPr>
              <a:t>штатный состав </a:t>
            </a:r>
            <a:r>
              <a:rPr lang="ru-RU" sz="1600" b="1" dirty="0" err="1" smtClean="0">
                <a:latin typeface="&quot;Times New Roman&quot;"/>
              </a:rPr>
              <a:t>Финуниверситета</a:t>
            </a:r>
            <a:r>
              <a:rPr lang="ru-RU" sz="1600" b="1" dirty="0" smtClean="0">
                <a:latin typeface="&quot;Times New Roman&quot;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>
              <a:latin typeface="&quot;Times New Roman&quot;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&quot;Times New Roman&quot;"/>
              </a:rPr>
              <a:t> Успешно реализовывает программу </a:t>
            </a:r>
            <a:r>
              <a:rPr lang="ru-RU" sz="1600" b="1" dirty="0">
                <a:latin typeface="&quot;Times New Roman&quot;"/>
              </a:rPr>
              <a:t>«Приглашенный профессор</a:t>
            </a:r>
            <a:r>
              <a:rPr lang="ru-RU" sz="1600" b="1" dirty="0" smtClean="0">
                <a:latin typeface="&quot;Times New Roman&quot;"/>
              </a:rPr>
              <a:t>»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>
              <a:latin typeface="&quot;Times New Roman&quot;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&quot;Times New Roman&quot;"/>
              </a:rPr>
              <a:t>Способствует вхождению </a:t>
            </a:r>
            <a:r>
              <a:rPr lang="ru-RU" sz="1600" b="1" dirty="0">
                <a:latin typeface="&quot;Times New Roman&quot;"/>
              </a:rPr>
              <a:t>в международные рейтинги вузов (</a:t>
            </a:r>
            <a:r>
              <a:rPr lang="en-US" sz="1600" b="1" dirty="0">
                <a:latin typeface="&quot;Times New Roman&quot;"/>
              </a:rPr>
              <a:t>QS</a:t>
            </a:r>
            <a:r>
              <a:rPr lang="ru-RU" sz="1600" b="1" dirty="0">
                <a:latin typeface="&quot;Times New Roman&quot;"/>
              </a:rPr>
              <a:t>, </a:t>
            </a:r>
            <a:r>
              <a:rPr lang="en-US" sz="1600" b="1" dirty="0">
                <a:latin typeface="&quot;Times New Roman&quot;"/>
              </a:rPr>
              <a:t>THE</a:t>
            </a:r>
            <a:r>
              <a:rPr lang="ru-RU" sz="1600" b="1" dirty="0" smtClean="0">
                <a:latin typeface="&quot;Times New Roman&quot;"/>
              </a:rPr>
              <a:t>)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 smtClean="0">
              <a:latin typeface="&quot;Times New Roman&quot;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&quot;Times New Roman&quot;"/>
              </a:rPr>
              <a:t> Повышает  конкурентоспособность выпускников </a:t>
            </a:r>
            <a:r>
              <a:rPr lang="ru-RU" sz="1600" b="1" dirty="0" err="1" smtClean="0">
                <a:latin typeface="&quot;Times New Roman&quot;"/>
              </a:rPr>
              <a:t>Финуниверситета</a:t>
            </a:r>
            <a:r>
              <a:rPr lang="ru-RU" sz="1600" b="1" dirty="0" smtClean="0">
                <a:latin typeface="&quot;Times New Roman&quot;"/>
              </a:rPr>
              <a:t> на международном уровне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 smtClean="0">
              <a:latin typeface="&quot;Times New Roman&quot;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&quot;Times New Roman&quot;"/>
              </a:rPr>
              <a:t> Обеспечивает экономику страны глобально конкурентоспособными и адаптивными профессионалами</a:t>
            </a:r>
          </a:p>
          <a:p>
            <a:pPr algn="just"/>
            <a:endParaRPr lang="ru-RU" sz="1600" b="1" dirty="0" smtClean="0">
              <a:latin typeface="&quot;Times New Roman&quot;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&quot;Times New Roman&quot;"/>
              </a:rPr>
              <a:t> Дает возможность получения альтернативного источника дохода от экспорта образовательных услуг</a:t>
            </a:r>
            <a:endParaRPr lang="ru-RU" sz="1600" b="1" dirty="0">
              <a:latin typeface="&quot;Times New Roman&quot;"/>
            </a:endParaRPr>
          </a:p>
        </p:txBody>
      </p:sp>
    </p:spTree>
    <p:extLst>
      <p:ext uri="{BB962C8B-B14F-4D97-AF65-F5344CB8AC3E}">
        <p14:creationId xmlns:p14="http://schemas.microsoft.com/office/powerpoint/2010/main" val="336078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0" y="157252"/>
            <a:ext cx="7062537" cy="591895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9" y="179285"/>
            <a:ext cx="1724227" cy="61124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 rot="169276">
            <a:off x="427688" y="2643872"/>
            <a:ext cx="847650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009775"/>
            <a:ext cx="91439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en-US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5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IIKLIMOVA@FA.RU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54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-1" y="0"/>
            <a:ext cx="7062537" cy="79053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СТРАТЕГИЧЕСКАЯ  ЦЕЛЬ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ЯЗЫКОВОЙ ПОДГОТОВКИ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96895" y="0"/>
            <a:ext cx="1724227" cy="61124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 rot="169276">
            <a:off x="-53819" y="662787"/>
            <a:ext cx="9256216" cy="6101157"/>
          </a:xfrm>
          <a:custGeom>
            <a:avLst/>
            <a:gdLst>
              <a:gd name="connsiteX0" fmla="*/ 0 w 8476507"/>
              <a:gd name="connsiteY0" fmla="*/ 0 h 1354217"/>
              <a:gd name="connsiteX1" fmla="*/ 8476507 w 8476507"/>
              <a:gd name="connsiteY1" fmla="*/ 0 h 1354217"/>
              <a:gd name="connsiteX2" fmla="*/ 8476507 w 8476507"/>
              <a:gd name="connsiteY2" fmla="*/ 1354217 h 1354217"/>
              <a:gd name="connsiteX3" fmla="*/ 0 w 8476507"/>
              <a:gd name="connsiteY3" fmla="*/ 1354217 h 1354217"/>
              <a:gd name="connsiteX4" fmla="*/ 0 w 8476507"/>
              <a:gd name="connsiteY4" fmla="*/ 0 h 1354217"/>
              <a:gd name="connsiteX0" fmla="*/ 129301 w 8605808"/>
              <a:gd name="connsiteY0" fmla="*/ 0 h 1354217"/>
              <a:gd name="connsiteX1" fmla="*/ 8605808 w 8605808"/>
              <a:gd name="connsiteY1" fmla="*/ 0 h 1354217"/>
              <a:gd name="connsiteX2" fmla="*/ 8605808 w 8605808"/>
              <a:gd name="connsiteY2" fmla="*/ 1354217 h 1354217"/>
              <a:gd name="connsiteX3" fmla="*/ 0 w 8605808"/>
              <a:gd name="connsiteY3" fmla="*/ 1246150 h 1354217"/>
              <a:gd name="connsiteX4" fmla="*/ 129301 w 8605808"/>
              <a:gd name="connsiteY4" fmla="*/ 0 h 1354217"/>
              <a:gd name="connsiteX0" fmla="*/ 139795 w 8616302"/>
              <a:gd name="connsiteY0" fmla="*/ 0 h 3935977"/>
              <a:gd name="connsiteX1" fmla="*/ 8616302 w 8616302"/>
              <a:gd name="connsiteY1" fmla="*/ 0 h 3935977"/>
              <a:gd name="connsiteX2" fmla="*/ 8616302 w 8616302"/>
              <a:gd name="connsiteY2" fmla="*/ 1354217 h 3935977"/>
              <a:gd name="connsiteX3" fmla="*/ 0 w 8616302"/>
              <a:gd name="connsiteY3" fmla="*/ 3935977 h 3935977"/>
              <a:gd name="connsiteX4" fmla="*/ 139795 w 8616302"/>
              <a:gd name="connsiteY4" fmla="*/ 0 h 3935977"/>
              <a:gd name="connsiteX0" fmla="*/ 139795 w 8881173"/>
              <a:gd name="connsiteY0" fmla="*/ 0 h 3935977"/>
              <a:gd name="connsiteX1" fmla="*/ 8616302 w 8881173"/>
              <a:gd name="connsiteY1" fmla="*/ 0 h 3935977"/>
              <a:gd name="connsiteX2" fmla="*/ 8881173 w 8881173"/>
              <a:gd name="connsiteY2" fmla="*/ 3439207 h 3935977"/>
              <a:gd name="connsiteX3" fmla="*/ 0 w 8881173"/>
              <a:gd name="connsiteY3" fmla="*/ 3935977 h 3935977"/>
              <a:gd name="connsiteX4" fmla="*/ 139795 w 8881173"/>
              <a:gd name="connsiteY4" fmla="*/ 0 h 3935977"/>
              <a:gd name="connsiteX0" fmla="*/ 139795 w 8881173"/>
              <a:gd name="connsiteY0" fmla="*/ 2165180 h 6101157"/>
              <a:gd name="connsiteX1" fmla="*/ 8624040 w 8881173"/>
              <a:gd name="connsiteY1" fmla="*/ 0 h 6101157"/>
              <a:gd name="connsiteX2" fmla="*/ 8881173 w 8881173"/>
              <a:gd name="connsiteY2" fmla="*/ 5604387 h 6101157"/>
              <a:gd name="connsiteX3" fmla="*/ 0 w 8881173"/>
              <a:gd name="connsiteY3" fmla="*/ 6101157 h 6101157"/>
              <a:gd name="connsiteX4" fmla="*/ 139795 w 8881173"/>
              <a:gd name="connsiteY4" fmla="*/ 2165180 h 6101157"/>
              <a:gd name="connsiteX0" fmla="*/ 0 w 9256216"/>
              <a:gd name="connsiteY0" fmla="*/ 426288 h 6101157"/>
              <a:gd name="connsiteX1" fmla="*/ 8999083 w 9256216"/>
              <a:gd name="connsiteY1" fmla="*/ 0 h 6101157"/>
              <a:gd name="connsiteX2" fmla="*/ 9256216 w 9256216"/>
              <a:gd name="connsiteY2" fmla="*/ 5604387 h 6101157"/>
              <a:gd name="connsiteX3" fmla="*/ 375043 w 9256216"/>
              <a:gd name="connsiteY3" fmla="*/ 6101157 h 6101157"/>
              <a:gd name="connsiteX4" fmla="*/ 0 w 9256216"/>
              <a:gd name="connsiteY4" fmla="*/ 426288 h 6101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6216" h="6101157">
                <a:moveTo>
                  <a:pt x="0" y="426288"/>
                </a:moveTo>
                <a:lnTo>
                  <a:pt x="8999083" y="0"/>
                </a:lnTo>
                <a:lnTo>
                  <a:pt x="9256216" y="5604387"/>
                </a:lnTo>
                <a:lnTo>
                  <a:pt x="375043" y="6101157"/>
                </a:lnTo>
                <a:lnTo>
                  <a:pt x="0" y="426288"/>
                </a:lnTo>
                <a:close/>
              </a:path>
            </a:pathLst>
          </a:custGeom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8782" y="1950296"/>
            <a:ext cx="88252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latin typeface="&quot;Times New Roman&quot;"/>
              </a:rPr>
              <a:t>Стратегической целью языковой подготовки в </a:t>
            </a:r>
            <a:r>
              <a:rPr lang="ru-RU" sz="2000" b="1" dirty="0" err="1">
                <a:latin typeface="&quot;Times New Roman&quot;"/>
              </a:rPr>
              <a:t>Финуниверситете</a:t>
            </a:r>
            <a:r>
              <a:rPr lang="ru-RU" sz="2000" b="1" dirty="0">
                <a:latin typeface="&quot;Times New Roman&quot;"/>
              </a:rPr>
              <a:t> </a:t>
            </a:r>
            <a:r>
              <a:rPr lang="ru-RU" sz="2000" b="1" dirty="0" smtClean="0">
                <a:latin typeface="&quot;Times New Roman&quot;"/>
              </a:rPr>
              <a:t>является создание англоязычной образовательной среды, которая способствует формированию, развитию </a:t>
            </a:r>
            <a:r>
              <a:rPr lang="ru-RU" sz="2000" b="1" dirty="0">
                <a:latin typeface="&quot;Times New Roman&quot;"/>
              </a:rPr>
              <a:t>и </a:t>
            </a:r>
            <a:r>
              <a:rPr lang="ru-RU" sz="2000" b="1" dirty="0" smtClean="0">
                <a:latin typeface="&quot;Times New Roman&quot;"/>
              </a:rPr>
              <a:t>совершенствованию иноязычной профессиональной </a:t>
            </a:r>
            <a:r>
              <a:rPr lang="ru-RU" sz="2000" b="1" dirty="0">
                <a:latin typeface="&quot;Times New Roman&quot;"/>
              </a:rPr>
              <a:t>коммуникативной </a:t>
            </a:r>
            <a:r>
              <a:rPr lang="ru-RU" sz="2000" b="1" dirty="0" smtClean="0">
                <a:latin typeface="&quot;Times New Roman&quot;"/>
              </a:rPr>
              <a:t>и межкультурной компетенций </a:t>
            </a:r>
            <a:r>
              <a:rPr lang="ru-RU" sz="2000" b="1" dirty="0">
                <a:latin typeface="&quot;Times New Roman&quot;"/>
              </a:rPr>
              <a:t>у обучающихся на трех уровнях высшего образования</a:t>
            </a:r>
            <a:r>
              <a:rPr lang="ru-RU" sz="2000" b="1" dirty="0" smtClean="0">
                <a:latin typeface="&quot;Times New Roman&quot;"/>
              </a:rPr>
              <a:t>.</a:t>
            </a:r>
            <a:endParaRPr lang="ru-RU" sz="2000" b="1" dirty="0">
              <a:latin typeface="&quot;Times New Roman&quot;"/>
            </a:endParaRPr>
          </a:p>
        </p:txBody>
      </p:sp>
    </p:spTree>
    <p:extLst>
      <p:ext uri="{BB962C8B-B14F-4D97-AF65-F5344CB8AC3E}">
        <p14:creationId xmlns:p14="http://schemas.microsoft.com/office/powerpoint/2010/main" val="391464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0" y="-12579"/>
            <a:ext cx="7062537" cy="591895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АНГЛОЯЗЫЧНАЯ ОБРАЗОВАТЕЛЬНАЯ СРЕДА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26252" y="-9677"/>
            <a:ext cx="1724227" cy="61124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 rot="169276">
            <a:off x="-53819" y="662787"/>
            <a:ext cx="9256216" cy="6101157"/>
          </a:xfrm>
          <a:custGeom>
            <a:avLst/>
            <a:gdLst>
              <a:gd name="connsiteX0" fmla="*/ 0 w 8476507"/>
              <a:gd name="connsiteY0" fmla="*/ 0 h 1354217"/>
              <a:gd name="connsiteX1" fmla="*/ 8476507 w 8476507"/>
              <a:gd name="connsiteY1" fmla="*/ 0 h 1354217"/>
              <a:gd name="connsiteX2" fmla="*/ 8476507 w 8476507"/>
              <a:gd name="connsiteY2" fmla="*/ 1354217 h 1354217"/>
              <a:gd name="connsiteX3" fmla="*/ 0 w 8476507"/>
              <a:gd name="connsiteY3" fmla="*/ 1354217 h 1354217"/>
              <a:gd name="connsiteX4" fmla="*/ 0 w 8476507"/>
              <a:gd name="connsiteY4" fmla="*/ 0 h 1354217"/>
              <a:gd name="connsiteX0" fmla="*/ 129301 w 8605808"/>
              <a:gd name="connsiteY0" fmla="*/ 0 h 1354217"/>
              <a:gd name="connsiteX1" fmla="*/ 8605808 w 8605808"/>
              <a:gd name="connsiteY1" fmla="*/ 0 h 1354217"/>
              <a:gd name="connsiteX2" fmla="*/ 8605808 w 8605808"/>
              <a:gd name="connsiteY2" fmla="*/ 1354217 h 1354217"/>
              <a:gd name="connsiteX3" fmla="*/ 0 w 8605808"/>
              <a:gd name="connsiteY3" fmla="*/ 1246150 h 1354217"/>
              <a:gd name="connsiteX4" fmla="*/ 129301 w 8605808"/>
              <a:gd name="connsiteY4" fmla="*/ 0 h 1354217"/>
              <a:gd name="connsiteX0" fmla="*/ 139795 w 8616302"/>
              <a:gd name="connsiteY0" fmla="*/ 0 h 3935977"/>
              <a:gd name="connsiteX1" fmla="*/ 8616302 w 8616302"/>
              <a:gd name="connsiteY1" fmla="*/ 0 h 3935977"/>
              <a:gd name="connsiteX2" fmla="*/ 8616302 w 8616302"/>
              <a:gd name="connsiteY2" fmla="*/ 1354217 h 3935977"/>
              <a:gd name="connsiteX3" fmla="*/ 0 w 8616302"/>
              <a:gd name="connsiteY3" fmla="*/ 3935977 h 3935977"/>
              <a:gd name="connsiteX4" fmla="*/ 139795 w 8616302"/>
              <a:gd name="connsiteY4" fmla="*/ 0 h 3935977"/>
              <a:gd name="connsiteX0" fmla="*/ 139795 w 8881173"/>
              <a:gd name="connsiteY0" fmla="*/ 0 h 3935977"/>
              <a:gd name="connsiteX1" fmla="*/ 8616302 w 8881173"/>
              <a:gd name="connsiteY1" fmla="*/ 0 h 3935977"/>
              <a:gd name="connsiteX2" fmla="*/ 8881173 w 8881173"/>
              <a:gd name="connsiteY2" fmla="*/ 3439207 h 3935977"/>
              <a:gd name="connsiteX3" fmla="*/ 0 w 8881173"/>
              <a:gd name="connsiteY3" fmla="*/ 3935977 h 3935977"/>
              <a:gd name="connsiteX4" fmla="*/ 139795 w 8881173"/>
              <a:gd name="connsiteY4" fmla="*/ 0 h 3935977"/>
              <a:gd name="connsiteX0" fmla="*/ 139795 w 8881173"/>
              <a:gd name="connsiteY0" fmla="*/ 2165180 h 6101157"/>
              <a:gd name="connsiteX1" fmla="*/ 8624040 w 8881173"/>
              <a:gd name="connsiteY1" fmla="*/ 0 h 6101157"/>
              <a:gd name="connsiteX2" fmla="*/ 8881173 w 8881173"/>
              <a:gd name="connsiteY2" fmla="*/ 5604387 h 6101157"/>
              <a:gd name="connsiteX3" fmla="*/ 0 w 8881173"/>
              <a:gd name="connsiteY3" fmla="*/ 6101157 h 6101157"/>
              <a:gd name="connsiteX4" fmla="*/ 139795 w 8881173"/>
              <a:gd name="connsiteY4" fmla="*/ 2165180 h 6101157"/>
              <a:gd name="connsiteX0" fmla="*/ 0 w 9256216"/>
              <a:gd name="connsiteY0" fmla="*/ 426288 h 6101157"/>
              <a:gd name="connsiteX1" fmla="*/ 8999083 w 9256216"/>
              <a:gd name="connsiteY1" fmla="*/ 0 h 6101157"/>
              <a:gd name="connsiteX2" fmla="*/ 9256216 w 9256216"/>
              <a:gd name="connsiteY2" fmla="*/ 5604387 h 6101157"/>
              <a:gd name="connsiteX3" fmla="*/ 375043 w 9256216"/>
              <a:gd name="connsiteY3" fmla="*/ 6101157 h 6101157"/>
              <a:gd name="connsiteX4" fmla="*/ 0 w 9256216"/>
              <a:gd name="connsiteY4" fmla="*/ 426288 h 6101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6216" h="6101157">
                <a:moveTo>
                  <a:pt x="0" y="426288"/>
                </a:moveTo>
                <a:lnTo>
                  <a:pt x="8999083" y="0"/>
                </a:lnTo>
                <a:lnTo>
                  <a:pt x="9256216" y="5604387"/>
                </a:lnTo>
                <a:lnTo>
                  <a:pt x="375043" y="6101157"/>
                </a:lnTo>
                <a:lnTo>
                  <a:pt x="0" y="426288"/>
                </a:lnTo>
                <a:close/>
              </a:path>
            </a:pathLst>
          </a:custGeom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879275317"/>
              </p:ext>
            </p:extLst>
          </p:nvPr>
        </p:nvGraphicFramePr>
        <p:xfrm>
          <a:off x="253724" y="730044"/>
          <a:ext cx="8641130" cy="6016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429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0" y="-9434"/>
            <a:ext cx="7062537" cy="483399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175166" y="-22532"/>
            <a:ext cx="1724227" cy="49920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82175" y="475425"/>
            <a:ext cx="852321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b="1" dirty="0">
                <a:latin typeface="&quot;Times New Roman&quot;"/>
              </a:rPr>
              <a:t>модернизация и повышение конкурентоспособности образовательного процесса в области языковой подготовки в соответствии с Национальным проектом «Образование</a:t>
            </a:r>
            <a:r>
              <a:rPr lang="ru-RU" sz="1600" b="1" dirty="0" smtClean="0">
                <a:latin typeface="&quot;Times New Roman&quot;"/>
              </a:rPr>
              <a:t>» (утвержден президиумом Совета при Президенте Российской Федерации по стратегическому развитию и национальным проектам 03.09. 2018г.)</a:t>
            </a:r>
            <a:endParaRPr lang="ru-RU" sz="1600" b="1" dirty="0">
              <a:latin typeface="&quot;Times New Roman&quot;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680" y="1735448"/>
            <a:ext cx="86807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b="1" dirty="0">
                <a:latin typeface="&quot;Times New Roman&quot;"/>
              </a:rPr>
              <a:t>интернационализация образовательного процесса и развитие внутренней интернационализации в соответствии с приоритетным проектом «Развитие экспортного потенциала российской системы образования</a:t>
            </a:r>
            <a:r>
              <a:rPr lang="ru-RU" sz="1600" b="1" dirty="0" smtClean="0">
                <a:latin typeface="&quot;Times New Roman&quot;"/>
              </a:rPr>
              <a:t>» (утвержден президиумом Совета при Президенте Российской Федерации по стратегическому развитию и национальным проектам 30.05. 2017г.)</a:t>
            </a:r>
            <a:endParaRPr lang="ru-RU" sz="1600" b="1" dirty="0">
              <a:latin typeface="&quot;Times New Roman&quot;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2681" y="3044551"/>
            <a:ext cx="86197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b="1" dirty="0">
                <a:latin typeface="&quot;Times New Roman&quot;"/>
              </a:rPr>
              <a:t>создание современной цифровой англоязычной образовательной среды, обеспечивающей высокое качество и доступность обучения </a:t>
            </a:r>
            <a:r>
              <a:rPr lang="ru-RU" sz="1600" b="1" dirty="0" smtClean="0">
                <a:latin typeface="&quot;Times New Roman&quot;"/>
              </a:rPr>
              <a:t>английскому языку</a:t>
            </a:r>
            <a:r>
              <a:rPr lang="ru-RU" sz="1600" b="1" dirty="0">
                <a:latin typeface="&quot;Times New Roman&quot;"/>
              </a:rPr>
              <a:t>, в соответствии с приоритетным проектом в области образования «Современная цифровая образовательная среда в Российской Федерации</a:t>
            </a:r>
            <a:r>
              <a:rPr lang="ru-RU" sz="1600" b="1" dirty="0" smtClean="0">
                <a:latin typeface="&quot;Times New Roman&quot;"/>
              </a:rPr>
              <a:t>» (утвержден Правительством Российской Федерации 25.11.2016г.)</a:t>
            </a:r>
            <a:endParaRPr lang="ru-RU" sz="1600" b="1" dirty="0">
              <a:latin typeface="&quot;Times New Roman&quot;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2680" y="4318910"/>
            <a:ext cx="86807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b="1" dirty="0">
                <a:latin typeface="&quot;Times New Roman&quot;"/>
              </a:rPr>
              <a:t>активизация внеаудиторной работы студентов на </a:t>
            </a:r>
            <a:r>
              <a:rPr lang="ru-RU" sz="1600" b="1" dirty="0" smtClean="0">
                <a:latin typeface="&quot;Times New Roman&quot;"/>
              </a:rPr>
              <a:t>английском языке </a:t>
            </a:r>
            <a:r>
              <a:rPr lang="ru-RU" sz="1600" b="1" dirty="0">
                <a:latin typeface="&quot;Times New Roman&quot;"/>
              </a:rPr>
              <a:t>с целью повышения мотивации изучения </a:t>
            </a:r>
            <a:r>
              <a:rPr lang="ru-RU" sz="1600" b="1" dirty="0" smtClean="0">
                <a:latin typeface="&quot;Times New Roman&quot;"/>
              </a:rPr>
              <a:t>английского языка</a:t>
            </a:r>
            <a:r>
              <a:rPr lang="ru-RU" sz="1600" b="1" dirty="0">
                <a:latin typeface="&quot;Times New Roman&quot;"/>
              </a:rPr>
              <a:t>, а также культуры страны изучаемого </a:t>
            </a:r>
            <a:r>
              <a:rPr lang="ru-RU" sz="1600" b="1" dirty="0" smtClean="0">
                <a:latin typeface="&quot;Times New Roman&quot;"/>
              </a:rPr>
              <a:t>языка</a:t>
            </a:r>
            <a:endParaRPr lang="ru-RU" sz="1600" b="1" dirty="0">
              <a:latin typeface="&quot;Times New Roman&quot;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2680" y="5096560"/>
            <a:ext cx="8492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b="1" dirty="0">
                <a:latin typeface="&quot;Times New Roman&quot;"/>
              </a:rPr>
              <a:t>укрепление кадрового потенциала Департамента языковой </a:t>
            </a:r>
            <a:r>
              <a:rPr lang="ru-RU" sz="1600" b="1" dirty="0" smtClean="0">
                <a:latin typeface="&quot;Times New Roman&quot;"/>
              </a:rPr>
              <a:t>подготовки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2680" y="5388947"/>
            <a:ext cx="8492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b="1" dirty="0">
                <a:latin typeface="&quot;Times New Roman&quot;"/>
              </a:rPr>
              <a:t>активизация работы по программам дополнительного образования студентов и </a:t>
            </a:r>
            <a:r>
              <a:rPr lang="ru-RU" sz="1600" b="1" dirty="0" smtClean="0">
                <a:latin typeface="&quot;Times New Roman&quot;"/>
              </a:rPr>
              <a:t>преподавателей на английском языке</a:t>
            </a:r>
            <a:endParaRPr lang="ru-RU" sz="1600" b="1" dirty="0">
              <a:latin typeface="&quot;Times New Roman&quot;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3186" y="5931825"/>
            <a:ext cx="8711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b="1" dirty="0">
                <a:latin typeface="&quot;Times New Roman&quot;"/>
              </a:rPr>
              <a:t>повышение уровня владения английским языком как </a:t>
            </a:r>
            <a:r>
              <a:rPr lang="en-US" sz="1600" b="1" dirty="0">
                <a:latin typeface="&quot;Times New Roman&quot;"/>
              </a:rPr>
              <a:t>lingua franca</a:t>
            </a:r>
            <a:r>
              <a:rPr lang="ru-RU" sz="1600" b="1" dirty="0">
                <a:latin typeface="&quot;Times New Roman&quot;"/>
              </a:rPr>
              <a:t> </a:t>
            </a:r>
            <a:r>
              <a:rPr lang="ru-RU" sz="1600" b="1" dirty="0" smtClean="0">
                <a:latin typeface="&quot;Times New Roman&quot;"/>
              </a:rPr>
              <a:t>обучающимися </a:t>
            </a:r>
            <a:r>
              <a:rPr lang="ru-RU" sz="1600" b="1" dirty="0">
                <a:latin typeface="&quot;Times New Roman&quot;"/>
              </a:rPr>
              <a:t>и </a:t>
            </a:r>
            <a:r>
              <a:rPr lang="ru-RU" sz="1600" b="1" dirty="0" smtClean="0">
                <a:latin typeface="&quot;Times New Roman&quot;"/>
              </a:rPr>
              <a:t>НПР департаментов </a:t>
            </a:r>
            <a:r>
              <a:rPr lang="ru-RU" sz="1600" b="1" dirty="0">
                <a:latin typeface="&quot;Times New Roman&quot;"/>
              </a:rPr>
              <a:t>и кафедр для образовательной и научной </a:t>
            </a:r>
            <a:r>
              <a:rPr lang="ru-RU" sz="1600" b="1" dirty="0" smtClean="0">
                <a:latin typeface="&quot;Times New Roman&quot;"/>
              </a:rPr>
              <a:t>деятельности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34698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0" y="0"/>
            <a:ext cx="7036168" cy="591895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ВЫПОЛНЕНИЯ ПОСТАВЛЕННЫХ ЗАДАЧ:  ЯЗЫКОВАЯ ПОДГОТОВКА 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50612" y="14787"/>
            <a:ext cx="1724227" cy="59014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 rot="169276">
            <a:off x="-53819" y="662787"/>
            <a:ext cx="9256216" cy="6101157"/>
          </a:xfrm>
          <a:custGeom>
            <a:avLst/>
            <a:gdLst>
              <a:gd name="connsiteX0" fmla="*/ 0 w 8476507"/>
              <a:gd name="connsiteY0" fmla="*/ 0 h 1354217"/>
              <a:gd name="connsiteX1" fmla="*/ 8476507 w 8476507"/>
              <a:gd name="connsiteY1" fmla="*/ 0 h 1354217"/>
              <a:gd name="connsiteX2" fmla="*/ 8476507 w 8476507"/>
              <a:gd name="connsiteY2" fmla="*/ 1354217 h 1354217"/>
              <a:gd name="connsiteX3" fmla="*/ 0 w 8476507"/>
              <a:gd name="connsiteY3" fmla="*/ 1354217 h 1354217"/>
              <a:gd name="connsiteX4" fmla="*/ 0 w 8476507"/>
              <a:gd name="connsiteY4" fmla="*/ 0 h 1354217"/>
              <a:gd name="connsiteX0" fmla="*/ 129301 w 8605808"/>
              <a:gd name="connsiteY0" fmla="*/ 0 h 1354217"/>
              <a:gd name="connsiteX1" fmla="*/ 8605808 w 8605808"/>
              <a:gd name="connsiteY1" fmla="*/ 0 h 1354217"/>
              <a:gd name="connsiteX2" fmla="*/ 8605808 w 8605808"/>
              <a:gd name="connsiteY2" fmla="*/ 1354217 h 1354217"/>
              <a:gd name="connsiteX3" fmla="*/ 0 w 8605808"/>
              <a:gd name="connsiteY3" fmla="*/ 1246150 h 1354217"/>
              <a:gd name="connsiteX4" fmla="*/ 129301 w 8605808"/>
              <a:gd name="connsiteY4" fmla="*/ 0 h 1354217"/>
              <a:gd name="connsiteX0" fmla="*/ 139795 w 8616302"/>
              <a:gd name="connsiteY0" fmla="*/ 0 h 3935977"/>
              <a:gd name="connsiteX1" fmla="*/ 8616302 w 8616302"/>
              <a:gd name="connsiteY1" fmla="*/ 0 h 3935977"/>
              <a:gd name="connsiteX2" fmla="*/ 8616302 w 8616302"/>
              <a:gd name="connsiteY2" fmla="*/ 1354217 h 3935977"/>
              <a:gd name="connsiteX3" fmla="*/ 0 w 8616302"/>
              <a:gd name="connsiteY3" fmla="*/ 3935977 h 3935977"/>
              <a:gd name="connsiteX4" fmla="*/ 139795 w 8616302"/>
              <a:gd name="connsiteY4" fmla="*/ 0 h 3935977"/>
              <a:gd name="connsiteX0" fmla="*/ 139795 w 8881173"/>
              <a:gd name="connsiteY0" fmla="*/ 0 h 3935977"/>
              <a:gd name="connsiteX1" fmla="*/ 8616302 w 8881173"/>
              <a:gd name="connsiteY1" fmla="*/ 0 h 3935977"/>
              <a:gd name="connsiteX2" fmla="*/ 8881173 w 8881173"/>
              <a:gd name="connsiteY2" fmla="*/ 3439207 h 3935977"/>
              <a:gd name="connsiteX3" fmla="*/ 0 w 8881173"/>
              <a:gd name="connsiteY3" fmla="*/ 3935977 h 3935977"/>
              <a:gd name="connsiteX4" fmla="*/ 139795 w 8881173"/>
              <a:gd name="connsiteY4" fmla="*/ 0 h 3935977"/>
              <a:gd name="connsiteX0" fmla="*/ 139795 w 8881173"/>
              <a:gd name="connsiteY0" fmla="*/ 2165180 h 6101157"/>
              <a:gd name="connsiteX1" fmla="*/ 8624040 w 8881173"/>
              <a:gd name="connsiteY1" fmla="*/ 0 h 6101157"/>
              <a:gd name="connsiteX2" fmla="*/ 8881173 w 8881173"/>
              <a:gd name="connsiteY2" fmla="*/ 5604387 h 6101157"/>
              <a:gd name="connsiteX3" fmla="*/ 0 w 8881173"/>
              <a:gd name="connsiteY3" fmla="*/ 6101157 h 6101157"/>
              <a:gd name="connsiteX4" fmla="*/ 139795 w 8881173"/>
              <a:gd name="connsiteY4" fmla="*/ 2165180 h 6101157"/>
              <a:gd name="connsiteX0" fmla="*/ 0 w 9256216"/>
              <a:gd name="connsiteY0" fmla="*/ 426288 h 6101157"/>
              <a:gd name="connsiteX1" fmla="*/ 8999083 w 9256216"/>
              <a:gd name="connsiteY1" fmla="*/ 0 h 6101157"/>
              <a:gd name="connsiteX2" fmla="*/ 9256216 w 9256216"/>
              <a:gd name="connsiteY2" fmla="*/ 5604387 h 6101157"/>
              <a:gd name="connsiteX3" fmla="*/ 375043 w 9256216"/>
              <a:gd name="connsiteY3" fmla="*/ 6101157 h 6101157"/>
              <a:gd name="connsiteX4" fmla="*/ 0 w 9256216"/>
              <a:gd name="connsiteY4" fmla="*/ 426288 h 6101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6216" h="6101157">
                <a:moveTo>
                  <a:pt x="0" y="426288"/>
                </a:moveTo>
                <a:lnTo>
                  <a:pt x="8999083" y="0"/>
                </a:lnTo>
                <a:lnTo>
                  <a:pt x="9256216" y="5604387"/>
                </a:lnTo>
                <a:lnTo>
                  <a:pt x="375043" y="6101157"/>
                </a:lnTo>
                <a:lnTo>
                  <a:pt x="0" y="426288"/>
                </a:lnTo>
                <a:close/>
              </a:path>
            </a:pathLst>
          </a:custGeom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015794"/>
            <a:ext cx="880110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50" b="1" dirty="0" smtClean="0">
              <a:latin typeface="&quot;Times New Roman&quot;"/>
            </a:endParaRPr>
          </a:p>
          <a:p>
            <a:r>
              <a:rPr lang="ru-RU" sz="2000" b="1" dirty="0" smtClean="0">
                <a:latin typeface="&quot;Times New Roman&quot;"/>
              </a:rPr>
              <a:t>        Усиление </a:t>
            </a:r>
            <a:r>
              <a:rPr lang="ru-RU" sz="2000" b="1" dirty="0">
                <a:latin typeface="&quot;Times New Roman&quot;"/>
              </a:rPr>
              <a:t>профессионально-ориентированного обучения </a:t>
            </a:r>
            <a:r>
              <a:rPr lang="ru-RU" sz="2000" b="1" dirty="0" smtClean="0">
                <a:latin typeface="&quot;Times New Roman&quot;"/>
              </a:rPr>
              <a:t>   английскому </a:t>
            </a:r>
            <a:r>
              <a:rPr lang="ru-RU" sz="2000" b="1" dirty="0">
                <a:latin typeface="&quot;Times New Roman&quot;"/>
              </a:rPr>
              <a:t>языку на основе более эффективного сотрудничества Департамента языковой подготовки (ДЯП) с профильными </a:t>
            </a:r>
            <a:r>
              <a:rPr lang="ru-RU" sz="2000" b="1" dirty="0" smtClean="0">
                <a:latin typeface="&quot;Times New Roman&quot;"/>
              </a:rPr>
              <a:t>департаментами:</a:t>
            </a:r>
          </a:p>
          <a:p>
            <a:endParaRPr lang="ru-RU" sz="2000" b="1" dirty="0">
              <a:latin typeface="&quot;Times New Roman&quot;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ru-RU" sz="1050" b="1" dirty="0" smtClean="0">
              <a:latin typeface="&quot;Times New Roman&quot;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&quot;Times New Roman&quot;"/>
              </a:rPr>
              <a:t>составление терминологических глоссариев на английском языке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50" b="1" dirty="0" smtClean="0">
              <a:latin typeface="&quot;Times New Roman&quot;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&quot;Times New Roman&quot;"/>
              </a:rPr>
              <a:t> отбор профессионально-ориентированной тематики текстов, презентаций, ролевых игр, кейсов</a:t>
            </a:r>
          </a:p>
          <a:p>
            <a:pPr algn="just"/>
            <a:endParaRPr lang="ru-RU" sz="1050" b="1" dirty="0" smtClean="0">
              <a:latin typeface="&quot;Times New Roman&quot;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&quot;Times New Roman&quot;"/>
              </a:rPr>
              <a:t>определение содержания </a:t>
            </a:r>
            <a:r>
              <a:rPr lang="ru-RU" sz="2000" b="1" dirty="0">
                <a:latin typeface="&quot;Times New Roman&quot;"/>
              </a:rPr>
              <a:t>и </a:t>
            </a:r>
            <a:r>
              <a:rPr lang="ru-RU" sz="2000" b="1" dirty="0" smtClean="0">
                <a:latin typeface="&quot;Times New Roman&quot;"/>
              </a:rPr>
              <a:t>профессиональной лексики учебно-методических материалов ДЯП</a:t>
            </a:r>
          </a:p>
        </p:txBody>
      </p:sp>
      <p:sp>
        <p:nvSpPr>
          <p:cNvPr id="9" name="object 13"/>
          <p:cNvSpPr/>
          <p:nvPr/>
        </p:nvSpPr>
        <p:spPr>
          <a:xfrm>
            <a:off x="124084" y="1237806"/>
            <a:ext cx="468000" cy="288000"/>
          </a:xfrm>
          <a:custGeom>
            <a:avLst/>
            <a:gdLst/>
            <a:ahLst/>
            <a:cxnLst/>
            <a:rect l="l" t="t" r="r" b="b"/>
            <a:pathLst>
              <a:path w="558800" h="381635">
                <a:moveTo>
                  <a:pt x="279207" y="381345"/>
                </a:moveTo>
                <a:lnTo>
                  <a:pt x="200678" y="375057"/>
                </a:lnTo>
                <a:lnTo>
                  <a:pt x="144588" y="359557"/>
                </a:lnTo>
                <a:lnTo>
                  <a:pt x="110936" y="339898"/>
                </a:lnTo>
                <a:lnTo>
                  <a:pt x="99720" y="321128"/>
                </a:lnTo>
                <a:lnTo>
                  <a:pt x="99720" y="160625"/>
                </a:lnTo>
                <a:lnTo>
                  <a:pt x="270376" y="200220"/>
                </a:lnTo>
                <a:lnTo>
                  <a:pt x="274808" y="200710"/>
                </a:lnTo>
                <a:lnTo>
                  <a:pt x="458693" y="200710"/>
                </a:lnTo>
                <a:lnTo>
                  <a:pt x="458693" y="321128"/>
                </a:lnTo>
                <a:lnTo>
                  <a:pt x="447471" y="339900"/>
                </a:lnTo>
                <a:lnTo>
                  <a:pt x="413814" y="359560"/>
                </a:lnTo>
                <a:lnTo>
                  <a:pt x="357722" y="375057"/>
                </a:lnTo>
                <a:lnTo>
                  <a:pt x="279207" y="381345"/>
                </a:lnTo>
                <a:close/>
              </a:path>
              <a:path w="558800" h="381635">
                <a:moveTo>
                  <a:pt x="458693" y="200710"/>
                </a:moveTo>
                <a:lnTo>
                  <a:pt x="283622" y="200710"/>
                </a:lnTo>
                <a:lnTo>
                  <a:pt x="288043" y="200220"/>
                </a:lnTo>
                <a:lnTo>
                  <a:pt x="458693" y="160625"/>
                </a:lnTo>
                <a:lnTo>
                  <a:pt x="458693" y="200710"/>
                </a:lnTo>
                <a:close/>
              </a:path>
              <a:path w="558800" h="381635">
                <a:moveTo>
                  <a:pt x="280725" y="160575"/>
                </a:moveTo>
                <a:lnTo>
                  <a:pt x="277700" y="160575"/>
                </a:lnTo>
                <a:lnTo>
                  <a:pt x="276199" y="160396"/>
                </a:lnTo>
                <a:lnTo>
                  <a:pt x="6409" y="97771"/>
                </a:lnTo>
                <a:lnTo>
                  <a:pt x="0" y="89637"/>
                </a:lnTo>
                <a:lnTo>
                  <a:pt x="0" y="70932"/>
                </a:lnTo>
                <a:lnTo>
                  <a:pt x="6409" y="62820"/>
                </a:lnTo>
                <a:lnTo>
                  <a:pt x="276193" y="172"/>
                </a:lnTo>
                <a:lnTo>
                  <a:pt x="277694" y="0"/>
                </a:lnTo>
                <a:lnTo>
                  <a:pt x="280725" y="0"/>
                </a:lnTo>
                <a:lnTo>
                  <a:pt x="282215" y="172"/>
                </a:lnTo>
                <a:lnTo>
                  <a:pt x="552010" y="62820"/>
                </a:lnTo>
                <a:lnTo>
                  <a:pt x="558408" y="70932"/>
                </a:lnTo>
                <a:lnTo>
                  <a:pt x="558408" y="89637"/>
                </a:lnTo>
                <a:lnTo>
                  <a:pt x="552010" y="97771"/>
                </a:lnTo>
                <a:lnTo>
                  <a:pt x="282215" y="160396"/>
                </a:lnTo>
                <a:lnTo>
                  <a:pt x="280725" y="16057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4340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-13185" y="13038"/>
            <a:ext cx="7036168" cy="591895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ЯЗЫКОВАЯ ПОДГОТОВКА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50612" y="14787"/>
            <a:ext cx="1724227" cy="59014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 rot="169276">
            <a:off x="-53819" y="662787"/>
            <a:ext cx="9256216" cy="6101157"/>
          </a:xfrm>
          <a:custGeom>
            <a:avLst/>
            <a:gdLst>
              <a:gd name="connsiteX0" fmla="*/ 0 w 8476507"/>
              <a:gd name="connsiteY0" fmla="*/ 0 h 1354217"/>
              <a:gd name="connsiteX1" fmla="*/ 8476507 w 8476507"/>
              <a:gd name="connsiteY1" fmla="*/ 0 h 1354217"/>
              <a:gd name="connsiteX2" fmla="*/ 8476507 w 8476507"/>
              <a:gd name="connsiteY2" fmla="*/ 1354217 h 1354217"/>
              <a:gd name="connsiteX3" fmla="*/ 0 w 8476507"/>
              <a:gd name="connsiteY3" fmla="*/ 1354217 h 1354217"/>
              <a:gd name="connsiteX4" fmla="*/ 0 w 8476507"/>
              <a:gd name="connsiteY4" fmla="*/ 0 h 1354217"/>
              <a:gd name="connsiteX0" fmla="*/ 129301 w 8605808"/>
              <a:gd name="connsiteY0" fmla="*/ 0 h 1354217"/>
              <a:gd name="connsiteX1" fmla="*/ 8605808 w 8605808"/>
              <a:gd name="connsiteY1" fmla="*/ 0 h 1354217"/>
              <a:gd name="connsiteX2" fmla="*/ 8605808 w 8605808"/>
              <a:gd name="connsiteY2" fmla="*/ 1354217 h 1354217"/>
              <a:gd name="connsiteX3" fmla="*/ 0 w 8605808"/>
              <a:gd name="connsiteY3" fmla="*/ 1246150 h 1354217"/>
              <a:gd name="connsiteX4" fmla="*/ 129301 w 8605808"/>
              <a:gd name="connsiteY4" fmla="*/ 0 h 1354217"/>
              <a:gd name="connsiteX0" fmla="*/ 139795 w 8616302"/>
              <a:gd name="connsiteY0" fmla="*/ 0 h 3935977"/>
              <a:gd name="connsiteX1" fmla="*/ 8616302 w 8616302"/>
              <a:gd name="connsiteY1" fmla="*/ 0 h 3935977"/>
              <a:gd name="connsiteX2" fmla="*/ 8616302 w 8616302"/>
              <a:gd name="connsiteY2" fmla="*/ 1354217 h 3935977"/>
              <a:gd name="connsiteX3" fmla="*/ 0 w 8616302"/>
              <a:gd name="connsiteY3" fmla="*/ 3935977 h 3935977"/>
              <a:gd name="connsiteX4" fmla="*/ 139795 w 8616302"/>
              <a:gd name="connsiteY4" fmla="*/ 0 h 3935977"/>
              <a:gd name="connsiteX0" fmla="*/ 139795 w 8881173"/>
              <a:gd name="connsiteY0" fmla="*/ 0 h 3935977"/>
              <a:gd name="connsiteX1" fmla="*/ 8616302 w 8881173"/>
              <a:gd name="connsiteY1" fmla="*/ 0 h 3935977"/>
              <a:gd name="connsiteX2" fmla="*/ 8881173 w 8881173"/>
              <a:gd name="connsiteY2" fmla="*/ 3439207 h 3935977"/>
              <a:gd name="connsiteX3" fmla="*/ 0 w 8881173"/>
              <a:gd name="connsiteY3" fmla="*/ 3935977 h 3935977"/>
              <a:gd name="connsiteX4" fmla="*/ 139795 w 8881173"/>
              <a:gd name="connsiteY4" fmla="*/ 0 h 3935977"/>
              <a:gd name="connsiteX0" fmla="*/ 139795 w 8881173"/>
              <a:gd name="connsiteY0" fmla="*/ 2165180 h 6101157"/>
              <a:gd name="connsiteX1" fmla="*/ 8624040 w 8881173"/>
              <a:gd name="connsiteY1" fmla="*/ 0 h 6101157"/>
              <a:gd name="connsiteX2" fmla="*/ 8881173 w 8881173"/>
              <a:gd name="connsiteY2" fmla="*/ 5604387 h 6101157"/>
              <a:gd name="connsiteX3" fmla="*/ 0 w 8881173"/>
              <a:gd name="connsiteY3" fmla="*/ 6101157 h 6101157"/>
              <a:gd name="connsiteX4" fmla="*/ 139795 w 8881173"/>
              <a:gd name="connsiteY4" fmla="*/ 2165180 h 6101157"/>
              <a:gd name="connsiteX0" fmla="*/ 0 w 9256216"/>
              <a:gd name="connsiteY0" fmla="*/ 426288 h 6101157"/>
              <a:gd name="connsiteX1" fmla="*/ 8999083 w 9256216"/>
              <a:gd name="connsiteY1" fmla="*/ 0 h 6101157"/>
              <a:gd name="connsiteX2" fmla="*/ 9256216 w 9256216"/>
              <a:gd name="connsiteY2" fmla="*/ 5604387 h 6101157"/>
              <a:gd name="connsiteX3" fmla="*/ 375043 w 9256216"/>
              <a:gd name="connsiteY3" fmla="*/ 6101157 h 6101157"/>
              <a:gd name="connsiteX4" fmla="*/ 0 w 9256216"/>
              <a:gd name="connsiteY4" fmla="*/ 426288 h 6101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6216" h="6101157">
                <a:moveTo>
                  <a:pt x="0" y="426288"/>
                </a:moveTo>
                <a:lnTo>
                  <a:pt x="8999083" y="0"/>
                </a:lnTo>
                <a:lnTo>
                  <a:pt x="9256216" y="5604387"/>
                </a:lnTo>
                <a:lnTo>
                  <a:pt x="375043" y="6101157"/>
                </a:lnTo>
                <a:lnTo>
                  <a:pt x="0" y="426288"/>
                </a:lnTo>
                <a:close/>
              </a:path>
            </a:pathLst>
          </a:custGeom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7963" y="610136"/>
            <a:ext cx="88011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&quot;Times New Roman&quot;"/>
              </a:rPr>
              <a:t>       Разработка </a:t>
            </a:r>
            <a:r>
              <a:rPr lang="ru-RU" sz="2000" b="1" dirty="0">
                <a:latin typeface="&quot;Times New Roman&quot;"/>
              </a:rPr>
              <a:t>и внедрение </a:t>
            </a:r>
            <a:r>
              <a:rPr lang="ru-RU" sz="2000" b="1" dirty="0" smtClean="0">
                <a:latin typeface="&quot;Times New Roman&quot;"/>
              </a:rPr>
              <a:t>преподавания профильных дисциплин на  </a:t>
            </a:r>
            <a:r>
              <a:rPr lang="ru-RU" sz="2000" b="1" dirty="0" err="1" smtClean="0">
                <a:latin typeface="&quot;Times New Roman&quot;"/>
              </a:rPr>
              <a:t>билингвальной</a:t>
            </a:r>
            <a:r>
              <a:rPr lang="ru-RU" sz="2000" b="1" dirty="0" smtClean="0">
                <a:latin typeface="&quot;Times New Roman&quot;"/>
              </a:rPr>
              <a:t> основе обучения студентов </a:t>
            </a:r>
            <a:r>
              <a:rPr lang="ru-RU" sz="2000" b="1" dirty="0">
                <a:latin typeface="&quot;Times New Roman&quot;"/>
              </a:rPr>
              <a:t>младших </a:t>
            </a:r>
            <a:r>
              <a:rPr lang="ru-RU" sz="2000" b="1" dirty="0" smtClean="0">
                <a:latin typeface="&quot;Times New Roman&quot;"/>
              </a:rPr>
              <a:t>курсов    </a:t>
            </a:r>
            <a:r>
              <a:rPr lang="ru-RU" sz="2000" b="1" dirty="0" err="1" smtClean="0">
                <a:latin typeface="&quot;Times New Roman&quot;"/>
              </a:rPr>
              <a:t>бакалавриата</a:t>
            </a:r>
            <a:r>
              <a:rPr lang="ru-RU" sz="2000" b="1" dirty="0" smtClean="0">
                <a:latin typeface="&quot;Times New Roman&quot;"/>
              </a:rPr>
              <a:t>:</a:t>
            </a:r>
          </a:p>
          <a:p>
            <a:endParaRPr lang="ru-RU" sz="2000" b="1" dirty="0">
              <a:latin typeface="&quot;Times New Roman&quot;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&quot;Times New Roman&quot;"/>
              </a:rPr>
              <a:t> использование терминов как на русском, так и на английском языке</a:t>
            </a:r>
          </a:p>
          <a:p>
            <a:endParaRPr lang="ru-RU" sz="2000" b="1" dirty="0" smtClean="0">
              <a:latin typeface="&quot;Times New Roman&quot;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&quot;Times New Roman&quot;"/>
              </a:rPr>
              <a:t>разработка учебно-методических материалов английском языках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b="1" dirty="0" smtClean="0">
              <a:latin typeface="&quot;Times New Roman&quot;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b="1" dirty="0" smtClean="0">
                <a:latin typeface="&quot;Times New Roman&quot;"/>
              </a:rPr>
              <a:t> Оказание консультационной поддержки ДЯП профильным </a:t>
            </a:r>
            <a:r>
              <a:rPr lang="ru-RU" sz="2000" b="1" dirty="0">
                <a:latin typeface="&quot;Times New Roman&quot;"/>
              </a:rPr>
              <a:t>д</a:t>
            </a:r>
            <a:r>
              <a:rPr lang="ru-RU" sz="2000" b="1" dirty="0" smtClean="0">
                <a:latin typeface="&quot;Times New Roman&quot;"/>
              </a:rPr>
              <a:t>епартаментам и кафедрам при разработке учебно-методических материалов (по мере необходимости)</a:t>
            </a:r>
          </a:p>
          <a:p>
            <a:endParaRPr lang="ru-RU" sz="2000" b="1" dirty="0" smtClean="0">
              <a:latin typeface="&quot;Times New Roman&quot;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000" b="1" dirty="0" smtClean="0">
                <a:latin typeface="&quot;Times New Roman&quot;"/>
              </a:rPr>
              <a:t>Внесение изменений в приказ о Нормах времени ППС</a:t>
            </a:r>
          </a:p>
          <a:p>
            <a:endParaRPr lang="ru-RU" sz="2000" b="1" dirty="0" smtClean="0">
              <a:latin typeface="&quot;Times New Roman&quot;"/>
            </a:endParaRPr>
          </a:p>
          <a:p>
            <a:r>
              <a:rPr lang="ru-RU" sz="2000" b="1" dirty="0">
                <a:latin typeface="&quot;Times New Roman&quot;"/>
              </a:rPr>
              <a:t> </a:t>
            </a:r>
            <a:r>
              <a:rPr lang="ru-RU" sz="2000" b="1" dirty="0" smtClean="0">
                <a:latin typeface="&quot;Times New Roman&quot;"/>
              </a:rPr>
              <a:t>      Увеличение количества </a:t>
            </a:r>
            <a:r>
              <a:rPr lang="ru-RU" sz="2000" b="1" dirty="0">
                <a:latin typeface="&quot;Times New Roman&quot;"/>
              </a:rPr>
              <a:t>профильных дисциплин на английском языке на старших курсах </a:t>
            </a:r>
            <a:r>
              <a:rPr lang="ru-RU" sz="2000" b="1" dirty="0" err="1">
                <a:latin typeface="&quot;Times New Roman&quot;"/>
              </a:rPr>
              <a:t>бакалавриата</a:t>
            </a:r>
            <a:r>
              <a:rPr lang="ru-RU" sz="2000" b="1" dirty="0">
                <a:latin typeface="&quot;Times New Roman&quot;"/>
              </a:rPr>
              <a:t>, в магистратуре и </a:t>
            </a:r>
            <a:r>
              <a:rPr lang="ru-RU" sz="2000" b="1" dirty="0" smtClean="0">
                <a:latin typeface="&quot;Times New Roman&quot;"/>
              </a:rPr>
              <a:t>аспирантуре </a:t>
            </a:r>
            <a:endParaRPr lang="ru-RU" sz="2000" b="1" dirty="0">
              <a:latin typeface="&quot;Times New Roman&quot;"/>
            </a:endParaRPr>
          </a:p>
        </p:txBody>
      </p:sp>
      <p:sp>
        <p:nvSpPr>
          <p:cNvPr id="7" name="object 13"/>
          <p:cNvSpPr/>
          <p:nvPr/>
        </p:nvSpPr>
        <p:spPr>
          <a:xfrm>
            <a:off x="207963" y="647197"/>
            <a:ext cx="432000" cy="288000"/>
          </a:xfrm>
          <a:custGeom>
            <a:avLst/>
            <a:gdLst/>
            <a:ahLst/>
            <a:cxnLst/>
            <a:rect l="l" t="t" r="r" b="b"/>
            <a:pathLst>
              <a:path w="558800" h="381635">
                <a:moveTo>
                  <a:pt x="279207" y="381345"/>
                </a:moveTo>
                <a:lnTo>
                  <a:pt x="200678" y="375057"/>
                </a:lnTo>
                <a:lnTo>
                  <a:pt x="144588" y="359557"/>
                </a:lnTo>
                <a:lnTo>
                  <a:pt x="110936" y="339898"/>
                </a:lnTo>
                <a:lnTo>
                  <a:pt x="99720" y="321128"/>
                </a:lnTo>
                <a:lnTo>
                  <a:pt x="99720" y="160625"/>
                </a:lnTo>
                <a:lnTo>
                  <a:pt x="270376" y="200220"/>
                </a:lnTo>
                <a:lnTo>
                  <a:pt x="274808" y="200710"/>
                </a:lnTo>
                <a:lnTo>
                  <a:pt x="458693" y="200710"/>
                </a:lnTo>
                <a:lnTo>
                  <a:pt x="458693" y="321128"/>
                </a:lnTo>
                <a:lnTo>
                  <a:pt x="447471" y="339900"/>
                </a:lnTo>
                <a:lnTo>
                  <a:pt x="413814" y="359560"/>
                </a:lnTo>
                <a:lnTo>
                  <a:pt x="357722" y="375057"/>
                </a:lnTo>
                <a:lnTo>
                  <a:pt x="279207" y="381345"/>
                </a:lnTo>
                <a:close/>
              </a:path>
              <a:path w="558800" h="381635">
                <a:moveTo>
                  <a:pt x="458693" y="200710"/>
                </a:moveTo>
                <a:lnTo>
                  <a:pt x="283622" y="200710"/>
                </a:lnTo>
                <a:lnTo>
                  <a:pt x="288043" y="200220"/>
                </a:lnTo>
                <a:lnTo>
                  <a:pt x="458693" y="160625"/>
                </a:lnTo>
                <a:lnTo>
                  <a:pt x="458693" y="200710"/>
                </a:lnTo>
                <a:close/>
              </a:path>
              <a:path w="558800" h="381635">
                <a:moveTo>
                  <a:pt x="280725" y="160575"/>
                </a:moveTo>
                <a:lnTo>
                  <a:pt x="277700" y="160575"/>
                </a:lnTo>
                <a:lnTo>
                  <a:pt x="276199" y="160396"/>
                </a:lnTo>
                <a:lnTo>
                  <a:pt x="6409" y="97771"/>
                </a:lnTo>
                <a:lnTo>
                  <a:pt x="0" y="89637"/>
                </a:lnTo>
                <a:lnTo>
                  <a:pt x="0" y="70932"/>
                </a:lnTo>
                <a:lnTo>
                  <a:pt x="6409" y="62820"/>
                </a:lnTo>
                <a:lnTo>
                  <a:pt x="276193" y="172"/>
                </a:lnTo>
                <a:lnTo>
                  <a:pt x="277694" y="0"/>
                </a:lnTo>
                <a:lnTo>
                  <a:pt x="280725" y="0"/>
                </a:lnTo>
                <a:lnTo>
                  <a:pt x="282215" y="172"/>
                </a:lnTo>
                <a:lnTo>
                  <a:pt x="552010" y="62820"/>
                </a:lnTo>
                <a:lnTo>
                  <a:pt x="558408" y="70932"/>
                </a:lnTo>
                <a:lnTo>
                  <a:pt x="558408" y="89637"/>
                </a:lnTo>
                <a:lnTo>
                  <a:pt x="552010" y="97771"/>
                </a:lnTo>
                <a:lnTo>
                  <a:pt x="282215" y="160396"/>
                </a:lnTo>
                <a:lnTo>
                  <a:pt x="280725" y="16057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3"/>
          <p:cNvSpPr/>
          <p:nvPr/>
        </p:nvSpPr>
        <p:spPr>
          <a:xfrm>
            <a:off x="207963" y="5580677"/>
            <a:ext cx="468000" cy="288000"/>
          </a:xfrm>
          <a:custGeom>
            <a:avLst/>
            <a:gdLst/>
            <a:ahLst/>
            <a:cxnLst/>
            <a:rect l="l" t="t" r="r" b="b"/>
            <a:pathLst>
              <a:path w="558800" h="381635">
                <a:moveTo>
                  <a:pt x="279207" y="381345"/>
                </a:moveTo>
                <a:lnTo>
                  <a:pt x="200678" y="375057"/>
                </a:lnTo>
                <a:lnTo>
                  <a:pt x="144588" y="359557"/>
                </a:lnTo>
                <a:lnTo>
                  <a:pt x="110936" y="339898"/>
                </a:lnTo>
                <a:lnTo>
                  <a:pt x="99720" y="321128"/>
                </a:lnTo>
                <a:lnTo>
                  <a:pt x="99720" y="160625"/>
                </a:lnTo>
                <a:lnTo>
                  <a:pt x="270376" y="200220"/>
                </a:lnTo>
                <a:lnTo>
                  <a:pt x="274808" y="200710"/>
                </a:lnTo>
                <a:lnTo>
                  <a:pt x="458693" y="200710"/>
                </a:lnTo>
                <a:lnTo>
                  <a:pt x="458693" y="321128"/>
                </a:lnTo>
                <a:lnTo>
                  <a:pt x="447471" y="339900"/>
                </a:lnTo>
                <a:lnTo>
                  <a:pt x="413814" y="359560"/>
                </a:lnTo>
                <a:lnTo>
                  <a:pt x="357722" y="375057"/>
                </a:lnTo>
                <a:lnTo>
                  <a:pt x="279207" y="381345"/>
                </a:lnTo>
                <a:close/>
              </a:path>
              <a:path w="558800" h="381635">
                <a:moveTo>
                  <a:pt x="458693" y="200710"/>
                </a:moveTo>
                <a:lnTo>
                  <a:pt x="283622" y="200710"/>
                </a:lnTo>
                <a:lnTo>
                  <a:pt x="288043" y="200220"/>
                </a:lnTo>
                <a:lnTo>
                  <a:pt x="458693" y="160625"/>
                </a:lnTo>
                <a:lnTo>
                  <a:pt x="458693" y="200710"/>
                </a:lnTo>
                <a:close/>
              </a:path>
              <a:path w="558800" h="381635">
                <a:moveTo>
                  <a:pt x="280725" y="160575"/>
                </a:moveTo>
                <a:lnTo>
                  <a:pt x="277700" y="160575"/>
                </a:lnTo>
                <a:lnTo>
                  <a:pt x="276199" y="160396"/>
                </a:lnTo>
                <a:lnTo>
                  <a:pt x="6409" y="97771"/>
                </a:lnTo>
                <a:lnTo>
                  <a:pt x="0" y="89637"/>
                </a:lnTo>
                <a:lnTo>
                  <a:pt x="0" y="70932"/>
                </a:lnTo>
                <a:lnTo>
                  <a:pt x="6409" y="62820"/>
                </a:lnTo>
                <a:lnTo>
                  <a:pt x="276193" y="172"/>
                </a:lnTo>
                <a:lnTo>
                  <a:pt x="277694" y="0"/>
                </a:lnTo>
                <a:lnTo>
                  <a:pt x="280725" y="0"/>
                </a:lnTo>
                <a:lnTo>
                  <a:pt x="282215" y="172"/>
                </a:lnTo>
                <a:lnTo>
                  <a:pt x="552010" y="62820"/>
                </a:lnTo>
                <a:lnTo>
                  <a:pt x="558408" y="70932"/>
                </a:lnTo>
                <a:lnTo>
                  <a:pt x="558408" y="89637"/>
                </a:lnTo>
                <a:lnTo>
                  <a:pt x="552010" y="97771"/>
                </a:lnTo>
                <a:lnTo>
                  <a:pt x="282215" y="160396"/>
                </a:lnTo>
                <a:lnTo>
                  <a:pt x="280725" y="16057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8286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013387"/>
              </p:ext>
            </p:extLst>
          </p:nvPr>
        </p:nvGraphicFramePr>
        <p:xfrm>
          <a:off x="78458" y="831436"/>
          <a:ext cx="9009776" cy="5832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9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8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8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43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192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56087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&quot;Times New Roman&quot;"/>
                        </a:rPr>
                        <a:t>Начальный уровень</a:t>
                      </a:r>
                      <a:endParaRPr lang="ru-RU" sz="1600" dirty="0">
                        <a:solidFill>
                          <a:schemeClr val="bg1"/>
                        </a:solidFill>
                        <a:latin typeface="&quot;Times New Roman&quot;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&quot;Times New Roman&quot;"/>
                        </a:rPr>
                        <a:t>Дисциплина</a:t>
                      </a:r>
                      <a:endParaRPr lang="ru-RU" sz="1600" dirty="0">
                        <a:solidFill>
                          <a:schemeClr val="bg1"/>
                        </a:solidFill>
                        <a:latin typeface="&quot;Times New Roman&quot;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&quot;Times New Roman&quot;"/>
                        </a:rPr>
                        <a:t>Количество</a:t>
                      </a:r>
                      <a:r>
                        <a:rPr lang="ru-RU" sz="1600" baseline="0" dirty="0" smtClean="0">
                          <a:solidFill>
                            <a:schemeClr val="bg1"/>
                          </a:solidFill>
                          <a:latin typeface="&quot;Times New Roman&quot;"/>
                        </a:rPr>
                        <a:t> зачетных единиц (</a:t>
                      </a:r>
                      <a:r>
                        <a:rPr lang="ru-RU" sz="1600" baseline="0" dirty="0" err="1" smtClean="0">
                          <a:solidFill>
                            <a:schemeClr val="bg1"/>
                          </a:solidFill>
                          <a:latin typeface="&quot;Times New Roman&quot;"/>
                        </a:rPr>
                        <a:t>з.е</a:t>
                      </a:r>
                      <a:r>
                        <a:rPr lang="ru-RU" sz="1600" baseline="0" dirty="0" smtClean="0">
                          <a:solidFill>
                            <a:schemeClr val="bg1"/>
                          </a:solidFill>
                          <a:latin typeface="&quot;Times New Roman&quot;"/>
                        </a:rPr>
                        <a:t>.)</a:t>
                      </a:r>
                    </a:p>
                  </a:txBody>
                  <a:tcPr marL="68580" marR="68580" marT="34290" marB="3429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&quot;Times New Roman&quot;"/>
                        </a:rPr>
                        <a:t>Достигнутый уровень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&quot;Times New Roman&quot;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004">
                <a:tc vMerge="1"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&quot;Times New Roman&quot;"/>
                        </a:rPr>
                        <a:t>Факт</a:t>
                      </a:r>
                      <a:endParaRPr lang="ru-RU" b="1" dirty="0">
                        <a:solidFill>
                          <a:schemeClr val="bg1"/>
                        </a:solidFill>
                        <a:latin typeface="&quot;Times New Roman&quot;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  <a:latin typeface="&quot;Times New Roman&quot;"/>
                        </a:rPr>
                        <a:t>План </a:t>
                      </a:r>
                      <a:endParaRPr lang="ru-RU" b="1" dirty="0">
                        <a:solidFill>
                          <a:schemeClr val="bg1"/>
                        </a:solidFill>
                        <a:latin typeface="&quot;Times New Roman&quot;"/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004"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b="1" dirty="0" err="1" smtClean="0">
                          <a:solidFill>
                            <a:schemeClr val="tx1"/>
                          </a:solidFill>
                          <a:latin typeface="&quot;Times New Roman&quot;"/>
                        </a:rPr>
                        <a:t>Баклавриат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9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&quot;Times New Roman&quot;"/>
                        </a:rPr>
                        <a:t>0/А1</a:t>
                      </a:r>
                    </a:p>
                    <a:p>
                      <a:pPr algn="ctr"/>
                      <a:endParaRPr lang="ru-RU" sz="1600" b="1" dirty="0">
                        <a:solidFill>
                          <a:schemeClr val="tx1"/>
                        </a:solidFill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&quot;Times New Roman&quot;"/>
                        </a:rPr>
                        <a:t>«Иностранный язык»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&quot;Times New Roman&quot;"/>
                        </a:rPr>
                        <a:t>Факультатив</a:t>
                      </a: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&quot;Times New Roman&quot;"/>
                        </a:rPr>
                        <a:t>I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&quot;Times New Roman&quot;"/>
                        </a:rPr>
                        <a:t>курс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&quot;Times New Roman&quot;"/>
                        </a:rPr>
                        <a:t>0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&quot;Times New Roman&quot;"/>
                        </a:rPr>
                        <a:t>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&quot;Times New Roman&quot;"/>
                        </a:rPr>
                        <a:t>А1/А2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16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&quot;Times New Roman&quot;"/>
                        </a:rPr>
                        <a:t>А2/В1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&quot;Times New Roman&quot;"/>
                        </a:rPr>
                        <a:t>«Иностранный язык»</a:t>
                      </a: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&quot;Times New Roman&quot;"/>
                        </a:rPr>
                        <a:t>I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&quot;Times New Roman&quot;"/>
                        </a:rPr>
                        <a:t> курс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&quot;Times New Roman&quot;"/>
                        </a:rPr>
                        <a:t>9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&quot;Times New Roman&quot;"/>
                        </a:rPr>
                        <a:t>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&quot;Times New Roman&quot;"/>
                        </a:rPr>
                        <a:t>10</a:t>
                      </a:r>
                      <a:endParaRPr lang="ru-RU" sz="1600" b="1" baseline="0" dirty="0" smtClean="0">
                        <a:solidFill>
                          <a:schemeClr val="tx1"/>
                        </a:solidFill>
                        <a:latin typeface="&quot;Times New Roman&quot;"/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&quot;Times New Roman&quot;"/>
                        </a:rPr>
                        <a:t>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&quot;Times New Roman&quot;"/>
                        </a:rPr>
                        <a:t>В1/В1+  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475"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tx1"/>
                        </a:solidFill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&quot;Times New Roman&quot;"/>
                        </a:rPr>
                        <a:t>II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&quot;Times New Roman&quot;"/>
                        </a:rPr>
                        <a:t> курс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&quot;Times New Roman&quot;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&quot;Times New Roman&quot;"/>
                        </a:rPr>
                        <a:t>4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&quot;Times New Roman&quot;"/>
                        </a:rPr>
                        <a:t> + 1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&quot;Times New Roman&quot;"/>
                        </a:rPr>
                        <a:t> В1+/В2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023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&quot;Times New Roman&quot;"/>
                        </a:rPr>
                        <a:t>В1+/В2</a:t>
                      </a:r>
                      <a:endParaRPr lang="ru-RU" sz="1600" b="1" dirty="0"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&quot;Times New Roman&quot;"/>
                        </a:rPr>
                        <a:t>«Иностранный язык в профессиональной сфере»</a:t>
                      </a:r>
                    </a:p>
                    <a:p>
                      <a:pPr algn="ctr"/>
                      <a:r>
                        <a:rPr lang="en-US" sz="1600" b="1" dirty="0" smtClean="0">
                          <a:latin typeface="&quot;Times New Roman&quot;"/>
                        </a:rPr>
                        <a:t>III</a:t>
                      </a:r>
                      <a:r>
                        <a:rPr lang="ru-RU" sz="1600" b="1" dirty="0" smtClean="0">
                          <a:latin typeface="&quot;Times New Roman&quot;"/>
                        </a:rPr>
                        <a:t> курс</a:t>
                      </a:r>
                      <a:endParaRPr lang="ru-RU" sz="1600" b="1" dirty="0"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&quot;Times New Roman&quot;"/>
                        </a:rPr>
                        <a:t>5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&quot;Times New Roman&quot;"/>
                        </a:rPr>
                        <a:t>4 + 1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&quot;Times New Roman&quot;"/>
                        </a:rPr>
                        <a:t>5</a:t>
                      </a:r>
                    </a:p>
                    <a:p>
                      <a:pPr algn="ctr"/>
                      <a:r>
                        <a:rPr lang="ru-RU" sz="1600" b="1" dirty="0" smtClean="0">
                          <a:latin typeface="&quot;Times New Roman&quot;"/>
                        </a:rPr>
                        <a:t>4 + 1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&quot;Times New Roman&quot;"/>
                        </a:rPr>
                        <a:t>В2/В2+</a:t>
                      </a:r>
                      <a:endParaRPr lang="ru-RU" sz="1600" b="1" dirty="0"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9218">
                <a:tc gridSpan="5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&quot;Times New Roman&quot;"/>
                        </a:rPr>
                        <a:t>Магистратура</a:t>
                      </a:r>
                      <a:endParaRPr lang="ru-RU" sz="1600" b="1" dirty="0"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48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&quot;Times New Roman&quot;"/>
                        </a:rPr>
                        <a:t>В2</a:t>
                      </a:r>
                      <a:endParaRPr lang="ru-RU" sz="1600" b="1" dirty="0"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&quot;Times New Roman&quot;"/>
                        </a:rPr>
                        <a:t>«Профессиональный иностранный язык»</a:t>
                      </a:r>
                    </a:p>
                    <a:p>
                      <a:pPr algn="ctr"/>
                      <a:r>
                        <a:rPr lang="en-US" sz="1600" b="1" dirty="0" smtClean="0">
                          <a:latin typeface="&quot;Times New Roman&quot;"/>
                        </a:rPr>
                        <a:t>I</a:t>
                      </a:r>
                      <a:r>
                        <a:rPr lang="ru-RU" sz="1600" b="1" dirty="0" smtClean="0">
                          <a:latin typeface="&quot;Times New Roman&quot;"/>
                        </a:rPr>
                        <a:t> курс</a:t>
                      </a:r>
                      <a:endParaRPr lang="ru-RU" sz="1600" b="1" dirty="0"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&quot;Times New Roman&quot;"/>
                        </a:rPr>
                        <a:t>3</a:t>
                      </a:r>
                      <a:endParaRPr lang="ru-RU" sz="1600" b="1" dirty="0"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&quot;Times New Roman&quot;"/>
                        </a:rPr>
                        <a:t>3</a:t>
                      </a:r>
                      <a:endParaRPr lang="ru-RU" sz="1600" b="1" dirty="0"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&quot;Times New Roman&quot;"/>
                        </a:rPr>
                        <a:t>В2+</a:t>
                      </a:r>
                      <a:endParaRPr lang="ru-RU" sz="1600" b="1" dirty="0">
                        <a:latin typeface="&quot;Times New Roman&quot;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0" y="0"/>
            <a:ext cx="6724996" cy="598516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ru-RU" sz="1600" b="1" dirty="0" smtClean="0">
                <a:latin typeface="&quot;Times New Roman&quot;"/>
              </a:rPr>
              <a:t>НОВАЯ СИСТЕМА НЕПРЕРЫВНОГО ОБУЧЕНИЯ АНГЛИЙСКОМУ ЯЗЫКУ (</a:t>
            </a:r>
            <a:r>
              <a:rPr lang="ru-RU" sz="1600" b="1" dirty="0" err="1" smtClean="0">
                <a:latin typeface="&quot;Times New Roman&quot;"/>
              </a:rPr>
              <a:t>з.е</a:t>
            </a:r>
            <a:r>
              <a:rPr lang="ru-RU" sz="1600" b="1" dirty="0" smtClean="0">
                <a:latin typeface="&quot;Times New Roman&quot;"/>
              </a:rPr>
              <a:t>.)</a:t>
            </a:r>
            <a:endParaRPr lang="ru-RU" sz="1600" b="1" dirty="0">
              <a:latin typeface="&quot;Times New Roman&quot;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50612" y="14787"/>
            <a:ext cx="1724227" cy="59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35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0" y="0"/>
            <a:ext cx="7062537" cy="534311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ВНУТРЕННЯЯ ИНТЕРНАЦИОНАЛИЗАЦИЯ КАК КОМПОНЕНТ  АНГЛОЯЗЫЧНОЙ ОБРАЗОВАТЕЛЬНОЙ СРЕДЫ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062537" y="11986"/>
            <a:ext cx="1724227" cy="51033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 rot="169276">
            <a:off x="471119" y="2834371"/>
            <a:ext cx="847650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901477"/>
            <a:ext cx="90678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&quot;Times New Roman&quot;"/>
              </a:rPr>
              <a:t>Развитие и совершенствование иноязычной коммуникативной, межкультурной </a:t>
            </a:r>
            <a:r>
              <a:rPr lang="ru-RU" sz="1600" b="1" dirty="0">
                <a:latin typeface="&quot;Times New Roman&quot;"/>
              </a:rPr>
              <a:t>и гражданской компетенций </a:t>
            </a:r>
            <a:r>
              <a:rPr lang="ru-RU" sz="1600" b="1" dirty="0" smtClean="0">
                <a:latin typeface="&quot;Times New Roman&quot;"/>
              </a:rPr>
              <a:t>у </a:t>
            </a:r>
            <a:r>
              <a:rPr lang="ru-RU" sz="1600" b="1" dirty="0">
                <a:latin typeface="&quot;Times New Roman&quot;"/>
              </a:rPr>
              <a:t>100% обучающихся, а не только у мобильного меньшинства студентов, которые участвуют в программах академической </a:t>
            </a:r>
            <a:r>
              <a:rPr lang="ru-RU" sz="1600" b="1" dirty="0" smtClean="0">
                <a:latin typeface="&quot;Times New Roman&quot;"/>
              </a:rPr>
              <a:t>мобильности</a:t>
            </a:r>
            <a:endParaRPr lang="ru-RU" sz="1600" b="1" dirty="0">
              <a:latin typeface="&quot;Times New Roman&quot;"/>
            </a:endParaRPr>
          </a:p>
          <a:p>
            <a:endParaRPr lang="ru-RU" sz="1600" b="1" dirty="0" smtClean="0">
              <a:latin typeface="&quot;Times New Roman&quot;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&quot;Times New Roman&quot;"/>
              </a:rPr>
              <a:t>Интернационализация </a:t>
            </a:r>
            <a:r>
              <a:rPr lang="ru-RU" sz="1600" b="1" dirty="0">
                <a:latin typeface="&quot;Times New Roman&quot;"/>
              </a:rPr>
              <a:t>образовательных программ</a:t>
            </a:r>
            <a:r>
              <a:rPr lang="ru-RU" sz="1600" b="1" dirty="0" smtClean="0">
                <a:latin typeface="&quot;Times New Roman&quot;"/>
              </a:rPr>
              <a:t>:</a:t>
            </a:r>
          </a:p>
          <a:p>
            <a:endParaRPr lang="ru-RU" sz="1600" b="1" dirty="0">
              <a:latin typeface="&quot;Times New Roman&quot;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b="1" dirty="0">
                <a:latin typeface="&quot;Times New Roman&quot;"/>
              </a:rPr>
              <a:t>  преподавание профильных дисциплин на английском </a:t>
            </a:r>
            <a:r>
              <a:rPr lang="ru-RU" sz="1600" b="1" dirty="0" smtClean="0">
                <a:latin typeface="&quot;Times New Roman&quot;"/>
              </a:rPr>
              <a:t>языке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600" b="1" dirty="0">
              <a:latin typeface="&quot;Times New Roman&quot;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&quot;Times New Roman&quot;"/>
              </a:rPr>
              <a:t>  интеграция </a:t>
            </a:r>
            <a:r>
              <a:rPr lang="ru-RU" sz="1600" b="1" dirty="0">
                <a:latin typeface="&quot;Times New Roman&quot;"/>
              </a:rPr>
              <a:t>в учебные программы международного измерения результатов образовательного </a:t>
            </a:r>
            <a:r>
              <a:rPr lang="ru-RU" sz="1600" b="1" dirty="0" smtClean="0">
                <a:latin typeface="&quot;Times New Roman&quot;"/>
              </a:rPr>
              <a:t>процесса: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600" b="1" dirty="0" smtClean="0">
              <a:latin typeface="&quot;Times New Roman&quot;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&quot;Times New Roman&quot;"/>
              </a:rPr>
              <a:t> </a:t>
            </a:r>
            <a:r>
              <a:rPr lang="ru-RU" sz="1600" b="1" dirty="0">
                <a:latin typeface="&quot;Times New Roman&quot;"/>
              </a:rPr>
              <a:t>IELTS (</a:t>
            </a:r>
            <a:r>
              <a:rPr lang="ru-RU" sz="1600" b="1" dirty="0" err="1">
                <a:latin typeface="&quot;Times New Roman&quot;"/>
              </a:rPr>
              <a:t>International</a:t>
            </a:r>
            <a:r>
              <a:rPr lang="ru-RU" sz="1600" b="1" dirty="0">
                <a:latin typeface="&quot;Times New Roman&quot;"/>
              </a:rPr>
              <a:t> </a:t>
            </a:r>
            <a:r>
              <a:rPr lang="ru-RU" sz="1600" b="1" dirty="0" err="1">
                <a:latin typeface="&quot;Times New Roman&quot;"/>
              </a:rPr>
              <a:t>English</a:t>
            </a:r>
            <a:r>
              <a:rPr lang="ru-RU" sz="1600" b="1" dirty="0">
                <a:latin typeface="&quot;Times New Roman&quot;"/>
              </a:rPr>
              <a:t> </a:t>
            </a:r>
            <a:r>
              <a:rPr lang="ru-RU" sz="1600" b="1" dirty="0" err="1">
                <a:latin typeface="&quot;Times New Roman&quot;"/>
              </a:rPr>
              <a:t>Language</a:t>
            </a:r>
            <a:r>
              <a:rPr lang="ru-RU" sz="1600" b="1" dirty="0">
                <a:latin typeface="&quot;Times New Roman&quot;"/>
              </a:rPr>
              <a:t> </a:t>
            </a:r>
            <a:r>
              <a:rPr lang="ru-RU" sz="1600" b="1" dirty="0" err="1">
                <a:latin typeface="&quot;Times New Roman&quot;"/>
              </a:rPr>
              <a:t>Testing</a:t>
            </a:r>
            <a:r>
              <a:rPr lang="ru-RU" sz="1600" b="1" dirty="0">
                <a:latin typeface="&quot;Times New Roman&quot;"/>
              </a:rPr>
              <a:t> </a:t>
            </a:r>
            <a:r>
              <a:rPr lang="ru-RU" sz="1600" b="1" dirty="0" err="1">
                <a:latin typeface="&quot;Times New Roman&quot;"/>
              </a:rPr>
              <a:t>System</a:t>
            </a:r>
            <a:r>
              <a:rPr lang="ru-RU" sz="1600" b="1" dirty="0" smtClean="0">
                <a:latin typeface="&quot;Times New Roman&quot;"/>
              </a:rPr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600" b="1" dirty="0" smtClean="0">
              <a:latin typeface="&quot;Times New Roman&quot;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&quot;Times New Roman&quot;"/>
              </a:rPr>
              <a:t> </a:t>
            </a:r>
            <a:r>
              <a:rPr lang="en-US" sz="1600" b="1" dirty="0" smtClean="0">
                <a:latin typeface="&quot;Times New Roman&quot;"/>
              </a:rPr>
              <a:t>L</a:t>
            </a:r>
            <a:r>
              <a:rPr lang="ru-RU" sz="1600" b="1" dirty="0">
                <a:latin typeface="&quot;Times New Roman&quot;"/>
              </a:rPr>
              <a:t>CCI IQ (</a:t>
            </a:r>
            <a:r>
              <a:rPr lang="ru-RU" sz="1600" b="1" dirty="0" err="1">
                <a:latin typeface="&quot;Times New Roman&quot;"/>
              </a:rPr>
              <a:t>London</a:t>
            </a:r>
            <a:r>
              <a:rPr lang="ru-RU" sz="1600" b="1" dirty="0">
                <a:latin typeface="&quot;Times New Roman&quot;"/>
              </a:rPr>
              <a:t> </a:t>
            </a:r>
            <a:r>
              <a:rPr lang="ru-RU" sz="1600" b="1" dirty="0" err="1">
                <a:latin typeface="&quot;Times New Roman&quot;"/>
              </a:rPr>
              <a:t>Chamber</a:t>
            </a:r>
            <a:r>
              <a:rPr lang="ru-RU" sz="1600" b="1" dirty="0">
                <a:latin typeface="&quot;Times New Roman&quot;"/>
              </a:rPr>
              <a:t> </a:t>
            </a:r>
            <a:r>
              <a:rPr lang="ru-RU" sz="1600" b="1" dirty="0" err="1">
                <a:latin typeface="&quot;Times New Roman&quot;"/>
              </a:rPr>
              <a:t>of</a:t>
            </a:r>
            <a:r>
              <a:rPr lang="ru-RU" sz="1600" b="1" dirty="0">
                <a:latin typeface="&quot;Times New Roman&quot;"/>
              </a:rPr>
              <a:t> </a:t>
            </a:r>
            <a:r>
              <a:rPr lang="ru-RU" sz="1600" b="1" dirty="0" err="1">
                <a:latin typeface="&quot;Times New Roman&quot;"/>
              </a:rPr>
              <a:t>Commerce</a:t>
            </a:r>
            <a:r>
              <a:rPr lang="ru-RU" sz="1600" b="1" dirty="0">
                <a:latin typeface="&quot;Times New Roman&quot;"/>
              </a:rPr>
              <a:t> </a:t>
            </a:r>
            <a:r>
              <a:rPr lang="ru-RU" sz="1600" b="1" dirty="0" err="1">
                <a:latin typeface="&quot;Times New Roman&quot;"/>
              </a:rPr>
              <a:t>and</a:t>
            </a:r>
            <a:r>
              <a:rPr lang="ru-RU" sz="1600" b="1" dirty="0">
                <a:latin typeface="&quot;Times New Roman&quot;"/>
              </a:rPr>
              <a:t> </a:t>
            </a:r>
            <a:r>
              <a:rPr lang="ru-RU" sz="1600" b="1" dirty="0" err="1">
                <a:latin typeface="&quot;Times New Roman&quot;"/>
              </a:rPr>
              <a:t>Industry</a:t>
            </a:r>
            <a:r>
              <a:rPr lang="ru-RU" sz="1600" b="1" dirty="0">
                <a:latin typeface="&quot;Times New Roman&quot;"/>
              </a:rPr>
              <a:t> </a:t>
            </a:r>
            <a:r>
              <a:rPr lang="ru-RU" sz="1600" b="1" dirty="0" err="1">
                <a:latin typeface="&quot;Times New Roman&quot;"/>
              </a:rPr>
              <a:t>International</a:t>
            </a:r>
            <a:r>
              <a:rPr lang="ru-RU" sz="1600" b="1" dirty="0">
                <a:latin typeface="&quot;Times New Roman&quot;"/>
              </a:rPr>
              <a:t> </a:t>
            </a:r>
            <a:r>
              <a:rPr lang="ru-RU" sz="1600" b="1" dirty="0" err="1">
                <a:latin typeface="&quot;Times New Roman&quot;"/>
              </a:rPr>
              <a:t>Qualifications</a:t>
            </a:r>
            <a:r>
              <a:rPr lang="ru-RU" sz="1600" b="1" dirty="0" smtClean="0">
                <a:latin typeface="&quot;Times New Roman&quot;"/>
              </a:rPr>
              <a:t>)</a:t>
            </a:r>
          </a:p>
          <a:p>
            <a:pPr lvl="0"/>
            <a:endParaRPr lang="ru-RU" sz="1600" b="1" dirty="0">
              <a:latin typeface="&quot;Times New Roman&quot;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&quot;Times New Roman&quot;"/>
              </a:rPr>
              <a:t>Программы </a:t>
            </a:r>
            <a:r>
              <a:rPr lang="ru-RU" sz="1600" b="1" dirty="0">
                <a:latin typeface="&quot;Times New Roman&quot;"/>
              </a:rPr>
              <a:t>двойных дипломов с вузами-партнерами </a:t>
            </a:r>
            <a:r>
              <a:rPr lang="ru-RU" sz="1600" b="1" dirty="0" err="1" smtClean="0">
                <a:latin typeface="&quot;Times New Roman&quot;"/>
              </a:rPr>
              <a:t>оффлайн</a:t>
            </a:r>
            <a:r>
              <a:rPr lang="ru-RU" sz="1600" b="1" dirty="0" smtClean="0">
                <a:latin typeface="&quot;Times New Roman&quot;"/>
              </a:rPr>
              <a:t>/онлайн</a:t>
            </a:r>
          </a:p>
          <a:p>
            <a:endParaRPr lang="ru-RU" sz="1600" b="1" dirty="0">
              <a:latin typeface="&quot;Times New Roman&quot;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&quot;Times New Roman&quot;"/>
              </a:rPr>
              <a:t>Интернационализация кампуса </a:t>
            </a:r>
          </a:p>
          <a:p>
            <a:endParaRPr lang="ru-RU" sz="1600" b="1" dirty="0">
              <a:latin typeface="&quot;Times New Roman&quot;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&quot;Times New Roman&quot;"/>
              </a:rPr>
              <a:t>Интернационализация </a:t>
            </a:r>
            <a:r>
              <a:rPr lang="ru-RU" sz="1600" b="1" dirty="0">
                <a:latin typeface="&quot;Times New Roman&quot;"/>
              </a:rPr>
              <a:t>внеаудиторной работы российских и иностранных </a:t>
            </a:r>
            <a:r>
              <a:rPr lang="ru-RU" sz="1600" b="1" dirty="0" smtClean="0">
                <a:latin typeface="&quot;Times New Roman&quot;"/>
              </a:rPr>
              <a:t>студентов</a:t>
            </a:r>
            <a:endParaRPr lang="ru-RU" sz="1600" b="1" dirty="0">
              <a:latin typeface="&quot;Times New Roman&quot;"/>
            </a:endParaRPr>
          </a:p>
          <a:p>
            <a:endParaRPr lang="ru-RU" sz="1600" dirty="0">
              <a:latin typeface="&quot;Times New Roman&quot;"/>
            </a:endParaRPr>
          </a:p>
        </p:txBody>
      </p:sp>
    </p:spTree>
    <p:extLst>
      <p:ext uri="{BB962C8B-B14F-4D97-AF65-F5344CB8AC3E}">
        <p14:creationId xmlns:p14="http://schemas.microsoft.com/office/powerpoint/2010/main" val="12394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0" y="0"/>
            <a:ext cx="7062537" cy="534311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ЦИФРОВЫЕ ТЕХНОЛОГИИ В ФОРМАТЕ СМЕШАННОГО ОБУЧЕНИЯ И В РАМКАХ СРС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062537" y="11986"/>
            <a:ext cx="1724227" cy="51033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 rot="169276">
            <a:off x="471119" y="2834371"/>
            <a:ext cx="847650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546297"/>
            <a:ext cx="90678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 smtClean="0">
              <a:latin typeface="&quot;Times New Roman&quot;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>
              <a:latin typeface="&quot;Times New Roman&quot;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&quot;Times New Roman&quot;"/>
              </a:rPr>
              <a:t>Разработка</a:t>
            </a:r>
            <a:r>
              <a:rPr lang="ru-RU" sz="1600" b="1" dirty="0">
                <a:latin typeface="&quot;Times New Roman&quot;"/>
              </a:rPr>
              <a:t>, совершенствование и активное внедрение собственных онлайн-курсов на английском </a:t>
            </a:r>
            <a:r>
              <a:rPr lang="ru-RU" sz="1600" b="1" dirty="0" smtClean="0">
                <a:latin typeface="&quot;Times New Roman&quot;"/>
              </a:rPr>
              <a:t>языке: «Межкультурная деловая коммуникация», «Академическое письмо», «Основы публичной коммуникации»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 smtClean="0">
              <a:latin typeface="&quot;Times New Roman&quot;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&quot;Times New Roman&quot;"/>
              </a:rPr>
              <a:t> Использование онлайн-курсов других университетов в рамках каждой дисциплины департамента </a:t>
            </a:r>
          </a:p>
          <a:p>
            <a:pPr algn="just"/>
            <a:endParaRPr lang="en-US" sz="1600" b="1" dirty="0" smtClean="0">
              <a:latin typeface="&quot;Times New Roman&quot;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&quot;Times New Roman&quot;"/>
              </a:rPr>
              <a:t> Применение интеллектуальных </a:t>
            </a:r>
            <a:r>
              <a:rPr lang="ru-RU" sz="1600" b="1" dirty="0">
                <a:latin typeface="&quot;Times New Roman&quot;"/>
              </a:rPr>
              <a:t>технологий обучения иностранному языку в открытой информационной образовательной </a:t>
            </a:r>
            <a:r>
              <a:rPr lang="ru-RU" sz="1600" b="1" dirty="0" smtClean="0">
                <a:latin typeface="&quot;Times New Roman&quot;"/>
              </a:rPr>
              <a:t>среде</a:t>
            </a:r>
            <a:endParaRPr lang="en-US" sz="1600" b="1" dirty="0" smtClean="0">
              <a:latin typeface="&quot;Times New Roman&quot;"/>
            </a:endParaRPr>
          </a:p>
          <a:p>
            <a:pPr algn="just"/>
            <a:endParaRPr lang="ru-RU" sz="1600" b="1" dirty="0" smtClean="0">
              <a:latin typeface="&quot;Times New Roman&quot;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600" b="1" dirty="0" smtClean="0">
                <a:latin typeface="&quot;Times New Roman&quot;"/>
              </a:rPr>
              <a:t>ресурсы </a:t>
            </a:r>
            <a:r>
              <a:rPr lang="en-US" sz="1600" b="1" dirty="0" smtClean="0">
                <a:latin typeface="&quot;Times New Roman&quot;"/>
              </a:rPr>
              <a:t>TED</a:t>
            </a:r>
            <a:r>
              <a:rPr lang="ru-RU" sz="1600" b="1" dirty="0" smtClean="0">
                <a:latin typeface="&quot;Times New Roman&quot;"/>
              </a:rPr>
              <a:t> </a:t>
            </a:r>
            <a:r>
              <a:rPr lang="en-US" sz="1600" b="1" dirty="0" smtClean="0">
                <a:latin typeface="&quot;Times New Roman&quot;"/>
              </a:rPr>
              <a:t>(Technology Entertainment Design) </a:t>
            </a:r>
            <a:endParaRPr lang="ru-RU" sz="1600" b="1" dirty="0" smtClean="0">
              <a:latin typeface="&quot;Times New Roman&quot;"/>
            </a:endParaRPr>
          </a:p>
          <a:p>
            <a:pPr algn="just"/>
            <a:endParaRPr lang="ru-RU" sz="1600" b="1" dirty="0" smtClean="0">
              <a:latin typeface="&quot;Times New Roman&quot;"/>
            </a:endParaRPr>
          </a:p>
          <a:p>
            <a:pPr algn="just"/>
            <a:endParaRPr lang="ru-RU" sz="1600" b="1" dirty="0" smtClean="0">
              <a:latin typeface="&quot;Times New Roman&quot;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&quot;Times New Roman&quot;"/>
              </a:rPr>
              <a:t> Использование </a:t>
            </a:r>
            <a:r>
              <a:rPr lang="ru-RU" sz="1600" b="1" dirty="0">
                <a:latin typeface="&quot;Times New Roman&quot;"/>
              </a:rPr>
              <a:t>образовательного потенциала бесплатных мобильных </a:t>
            </a:r>
            <a:r>
              <a:rPr lang="ru-RU" sz="1600" b="1" dirty="0" smtClean="0">
                <a:latin typeface="&quot;Times New Roman&quot;"/>
              </a:rPr>
              <a:t>приложений типа </a:t>
            </a:r>
            <a:r>
              <a:rPr lang="en-US" sz="1600" b="1" dirty="0" smtClean="0">
                <a:latin typeface="&quot;Times New Roman&quot;"/>
              </a:rPr>
              <a:t>Quizlet </a:t>
            </a:r>
            <a:r>
              <a:rPr lang="ru-RU" sz="1600" b="1" dirty="0" smtClean="0">
                <a:latin typeface="&quot;Times New Roman&quot;"/>
              </a:rPr>
              <a:t>и </a:t>
            </a:r>
            <a:r>
              <a:rPr lang="en-US" sz="1600" b="1" dirty="0" err="1" smtClean="0">
                <a:latin typeface="&quot;Times New Roman&quot;"/>
              </a:rPr>
              <a:t>Kahoot</a:t>
            </a:r>
            <a:r>
              <a:rPr lang="ru-RU" sz="1600" b="1" dirty="0">
                <a:latin typeface="&quot;Times New Roman&quot;"/>
              </a:rPr>
              <a:t> </a:t>
            </a:r>
            <a:r>
              <a:rPr lang="ru-RU" sz="1600" b="1" dirty="0" smtClean="0">
                <a:latin typeface="&quot;Times New Roman&quot;"/>
              </a:rPr>
              <a:t>в формате интерактивных игр</a:t>
            </a:r>
            <a:endParaRPr lang="en-US" sz="1600" b="1" dirty="0" smtClean="0">
              <a:latin typeface="&quot;Times New Roman&quot;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b="1" dirty="0">
              <a:latin typeface="&quot;Times New Roman&quot;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&quot;Times New Roman&quot;"/>
              </a:rPr>
              <a:t>Использование </a:t>
            </a:r>
            <a:r>
              <a:rPr lang="en-US" sz="1600" b="1" dirty="0" smtClean="0">
                <a:latin typeface="&quot;Times New Roman&quot;"/>
              </a:rPr>
              <a:t>You Tube</a:t>
            </a:r>
            <a:r>
              <a:rPr lang="ru-RU" sz="1600" b="1" dirty="0" smtClean="0">
                <a:latin typeface="&quot;Times New Roman&quot;"/>
              </a:rPr>
              <a:t> – каналов  для самостоятельного совершенствования лексики, грамматики и т.д.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600" b="1" dirty="0">
              <a:latin typeface="&quot;Times New Roman&quot;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600" b="1" dirty="0" smtClean="0">
                <a:latin typeface="&quot;Times New Roman&quot;"/>
              </a:rPr>
              <a:t>Внесение онлайн-курсов, </a:t>
            </a:r>
            <a:r>
              <a:rPr lang="ru-RU" sz="1600" b="1" dirty="0" err="1" smtClean="0">
                <a:latin typeface="&quot;Times New Roman&quot;"/>
              </a:rPr>
              <a:t>интернет-ресурсов</a:t>
            </a:r>
            <a:r>
              <a:rPr lang="ru-RU" sz="1600" b="1" dirty="0" smtClean="0">
                <a:latin typeface="&quot;Times New Roman&quot;"/>
              </a:rPr>
              <a:t> и мобильных приложений в РПД департамента</a:t>
            </a:r>
          </a:p>
          <a:p>
            <a:pPr algn="just"/>
            <a:endParaRPr lang="ru-RU" sz="1600" b="1" dirty="0" smtClean="0">
              <a:latin typeface="&quot;Times New Roman&quot;"/>
            </a:endParaRPr>
          </a:p>
          <a:p>
            <a:endParaRPr lang="ru-RU" sz="1600" dirty="0">
              <a:latin typeface="&quot;Times New Roman&quot;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latin typeface="&quot;Times New Roman&quot;"/>
            </a:endParaRPr>
          </a:p>
        </p:txBody>
      </p:sp>
    </p:spTree>
    <p:extLst>
      <p:ext uri="{BB962C8B-B14F-4D97-AF65-F5344CB8AC3E}">
        <p14:creationId xmlns:p14="http://schemas.microsoft.com/office/powerpoint/2010/main" val="52907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152A4D475B3F94B9A44EC35E28A4960" ma:contentTypeVersion="1" ma:contentTypeDescription="Создание документа." ma:contentTypeScope="" ma:versionID="46f56e486521e51090bd96ea8df1194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a10c82831e5d625bbb0173136b0368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F78A8B-7EE1-459B-81DE-8E382C3F86C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E14FB3A-98B0-4541-A9B6-6A9A9A4E97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1F834A-76E6-4828-A761-3403309F8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13793</TotalTime>
  <Words>1312</Words>
  <Application>Microsoft Office PowerPoint</Application>
  <PresentationFormat>Экран (4:3)</PresentationFormat>
  <Paragraphs>233</Paragraphs>
  <Slides>15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"Times New Roman"</vt:lpstr>
      <vt:lpstr>Arial</vt:lpstr>
      <vt:lpstr>Book Antiqua</vt:lpstr>
      <vt:lpstr>Calibri</vt:lpstr>
      <vt:lpstr>Calibri Light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НОВАЯ СИСТЕМА НЕПРЕРЫВНОГО ОБУЧЕНИЯ АНГЛИЙСКОМУ ЯЗЫКУ (з.е.)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Семенова Таисия Николаевна</cp:lastModifiedBy>
  <cp:revision>582</cp:revision>
  <cp:lastPrinted>2019-05-23T08:44:50Z</cp:lastPrinted>
  <dcterms:created xsi:type="dcterms:W3CDTF">2016-09-22T16:49:19Z</dcterms:created>
  <dcterms:modified xsi:type="dcterms:W3CDTF">2019-07-31T08:46:07Z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0x010100D152A4D475B3F94B9A44EC35E28A4960</vt:lpwstr>
  </property>
</Properties>
</file>