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79" r:id="rId12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>
      <p:cViewPr varScale="1">
        <p:scale>
          <a:sx n="82" d="100"/>
          <a:sy n="82" d="100"/>
        </p:scale>
        <p:origin x="786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C637D-A2C5-49C6-8CE7-07B2C1BC905D}" type="datetimeFigureOut">
              <a:rPr lang="ru-RU" smtClean="0"/>
              <a:t>14.06.2019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46250-CCF6-4A60-828A-E31DCA4B90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30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46250-CCF6-4A60-828A-E31DCA4B90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0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4651" y="0"/>
            <a:ext cx="120650" cy="1310640"/>
          </a:xfrm>
          <a:custGeom>
            <a:avLst/>
            <a:gdLst/>
            <a:ahLst/>
            <a:cxnLst/>
            <a:rect l="l" t="t" r="r" b="b"/>
            <a:pathLst>
              <a:path w="120650" h="1310640">
                <a:moveTo>
                  <a:pt x="0" y="1310639"/>
                </a:moveTo>
                <a:lnTo>
                  <a:pt x="120395" y="1310639"/>
                </a:lnTo>
                <a:lnTo>
                  <a:pt x="120395" y="0"/>
                </a:lnTo>
                <a:lnTo>
                  <a:pt x="0" y="0"/>
                </a:lnTo>
                <a:lnTo>
                  <a:pt x="0" y="13106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36332" y="50038"/>
            <a:ext cx="3449954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4202" y="1034288"/>
            <a:ext cx="10883595" cy="2529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65048" y="0"/>
            <a:ext cx="5476240" cy="6248400"/>
          </a:xfrm>
          <a:custGeom>
            <a:avLst/>
            <a:gdLst/>
            <a:ahLst/>
            <a:cxnLst/>
            <a:rect l="l" t="t" r="r" b="b"/>
            <a:pathLst>
              <a:path w="5476240" h="6073140">
                <a:moveTo>
                  <a:pt x="0" y="6073140"/>
                </a:moveTo>
                <a:lnTo>
                  <a:pt x="5475732" y="6073140"/>
                </a:lnTo>
                <a:lnTo>
                  <a:pt x="5475732" y="0"/>
                </a:lnTo>
                <a:lnTo>
                  <a:pt x="0" y="0"/>
                </a:lnTo>
                <a:lnTo>
                  <a:pt x="0" y="6073140"/>
                </a:lnTo>
                <a:close/>
              </a:path>
            </a:pathLst>
          </a:custGeom>
          <a:solidFill>
            <a:srgbClr val="0A4D81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82751" y="2043760"/>
            <a:ext cx="4772660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3545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Об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итогах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организации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  проведения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практики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обучающихся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Финансового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университета в </a:t>
            </a:r>
            <a:r>
              <a:rPr sz="3200" spc="5" dirty="0" smtClean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lang="ru-RU" sz="3200" spc="5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3200" spc="5" dirty="0" smtClean="0">
                <a:solidFill>
                  <a:srgbClr val="FFFFFF"/>
                </a:solidFill>
                <a:latin typeface="Calibri"/>
                <a:cs typeface="Calibri"/>
              </a:rPr>
              <a:t>/201</a:t>
            </a:r>
            <a:r>
              <a:rPr lang="ru-RU" sz="3200" spc="5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3200" spc="5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учебном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году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3200" spc="5" dirty="0" err="1">
                <a:solidFill>
                  <a:srgbClr val="FFFFFF"/>
                </a:solidFill>
                <a:latin typeface="Calibri"/>
                <a:cs typeface="Calibri"/>
              </a:rPr>
              <a:t>задачи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 err="1" smtClean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lang="ru-RU" sz="32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5" dirty="0" smtClean="0">
                <a:solidFill>
                  <a:srgbClr val="FFFFFF"/>
                </a:solidFill>
                <a:latin typeface="Calibri"/>
                <a:cs typeface="Calibri"/>
              </a:rPr>
              <a:t>201</a:t>
            </a:r>
            <a:r>
              <a:rPr lang="ru-RU" sz="3200" spc="5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3200" spc="5" dirty="0" smtClean="0">
                <a:solidFill>
                  <a:srgbClr val="FFFFFF"/>
                </a:solidFill>
                <a:latin typeface="Calibri"/>
                <a:cs typeface="Calibri"/>
              </a:rPr>
              <a:t>/20</a:t>
            </a:r>
            <a:r>
              <a:rPr lang="ru-RU" sz="3200" spc="5" dirty="0" smtClean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3200" spc="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учебный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2685" y="5273166"/>
            <a:ext cx="1501775" cy="549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Ученый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совет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lang="ru-RU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1400" spc="5" dirty="0" smtClean="0">
                <a:solidFill>
                  <a:srgbClr val="FFFFFF"/>
                </a:solidFill>
                <a:latin typeface="Calibri"/>
                <a:cs typeface="Calibri"/>
              </a:rPr>
              <a:t>.05.201</a:t>
            </a:r>
            <a:r>
              <a:rPr lang="ru-RU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9883" y="5252720"/>
            <a:ext cx="5199380" cy="0"/>
          </a:xfrm>
          <a:custGeom>
            <a:avLst/>
            <a:gdLst/>
            <a:ahLst/>
            <a:cxnLst/>
            <a:rect l="l" t="t" r="r" b="b"/>
            <a:pathLst>
              <a:path w="5199380">
                <a:moveTo>
                  <a:pt x="0" y="0"/>
                </a:moveTo>
                <a:lnTo>
                  <a:pt x="5198999" y="0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0" y="382409"/>
            <a:ext cx="3175254" cy="10862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04742" y="5239892"/>
            <a:ext cx="270129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9535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Охтова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И.М.</a:t>
            </a:r>
            <a:endParaRPr sz="2000" dirty="0">
              <a:latin typeface="Calibri"/>
              <a:cs typeface="Calibri"/>
            </a:endParaRPr>
          </a:p>
          <a:p>
            <a:pPr marR="5080" algn="r">
              <a:spcBef>
                <a:spcPts val="40"/>
              </a:spcBef>
            </a:pPr>
            <a:r>
              <a:rPr lang="ru-RU" sz="1400" spc="5" dirty="0" smtClean="0">
                <a:solidFill>
                  <a:srgbClr val="FFFFFF"/>
                </a:solidFill>
                <a:latin typeface="Calibri"/>
                <a:cs typeface="Calibri"/>
              </a:rPr>
              <a:t>Директор Дирекции по практике обучающихся, трудоустройству и работе с выпускниками</a:t>
            </a:r>
            <a:endParaRPr lang="ru-RU" b="1" dirty="0"/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651" y="-1"/>
            <a:ext cx="120650" cy="1310400"/>
          </a:xfrm>
          <a:custGeom>
            <a:avLst/>
            <a:gdLst/>
            <a:ahLst/>
            <a:cxnLst/>
            <a:rect l="l" t="t" r="r" b="b"/>
            <a:pathLst>
              <a:path w="120650" h="864235">
                <a:moveTo>
                  <a:pt x="0" y="863993"/>
                </a:moveTo>
                <a:lnTo>
                  <a:pt x="120395" y="863993"/>
                </a:lnTo>
                <a:lnTo>
                  <a:pt x="120395" y="0"/>
                </a:lnTo>
                <a:lnTo>
                  <a:pt x="0" y="0"/>
                </a:lnTo>
                <a:lnTo>
                  <a:pt x="0" y="863993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747" y="763927"/>
            <a:ext cx="4025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A4D81"/>
                </a:solidFill>
                <a:latin typeface="Arial Narrow"/>
                <a:cs typeface="Arial Narrow"/>
              </a:rPr>
              <a:t>Задачи </a:t>
            </a:r>
            <a:r>
              <a:rPr sz="2400" b="0" spc="5" dirty="0" err="1">
                <a:solidFill>
                  <a:srgbClr val="0A4D81"/>
                </a:solidFill>
                <a:latin typeface="Arial Narrow"/>
                <a:cs typeface="Arial Narrow"/>
              </a:rPr>
              <a:t>на</a:t>
            </a: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 </a:t>
            </a:r>
            <a:r>
              <a:rPr sz="2400" b="0" spc="5" dirty="0" smtClean="0">
                <a:solidFill>
                  <a:srgbClr val="0A4D81"/>
                </a:solidFill>
                <a:latin typeface="Arial Narrow"/>
                <a:cs typeface="Arial Narrow"/>
              </a:rPr>
              <a:t>201</a:t>
            </a:r>
            <a:r>
              <a:rPr lang="ru-RU" sz="2400" b="0" spc="5" dirty="0" smtClean="0">
                <a:solidFill>
                  <a:srgbClr val="0A4D81"/>
                </a:solidFill>
                <a:latin typeface="Arial Narrow"/>
                <a:cs typeface="Arial Narrow"/>
              </a:rPr>
              <a:t>9</a:t>
            </a:r>
            <a:r>
              <a:rPr sz="2400" b="0" spc="5" dirty="0" smtClean="0">
                <a:solidFill>
                  <a:srgbClr val="0A4D81"/>
                </a:solidFill>
                <a:latin typeface="Arial Narrow"/>
                <a:cs typeface="Arial Narrow"/>
              </a:rPr>
              <a:t>/20</a:t>
            </a:r>
            <a:r>
              <a:rPr lang="ru-RU" sz="2400" b="0" spc="5" dirty="0" smtClean="0">
                <a:solidFill>
                  <a:srgbClr val="0A4D81"/>
                </a:solidFill>
                <a:latin typeface="Arial Narrow"/>
                <a:cs typeface="Arial Narrow"/>
              </a:rPr>
              <a:t>20</a:t>
            </a:r>
            <a:r>
              <a:rPr sz="2400" b="0" spc="5" dirty="0" smtClean="0">
                <a:solidFill>
                  <a:srgbClr val="0A4D81"/>
                </a:solidFill>
                <a:latin typeface="Arial Narrow"/>
                <a:cs typeface="Arial Narrow"/>
              </a:rPr>
              <a:t> </a:t>
            </a: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учебный</a:t>
            </a:r>
            <a:r>
              <a:rPr sz="2400" b="0" spc="50" dirty="0">
                <a:solidFill>
                  <a:srgbClr val="0A4D81"/>
                </a:solidFill>
                <a:latin typeface="Arial Narrow"/>
                <a:cs typeface="Arial Narrow"/>
              </a:rPr>
              <a:t> </a:t>
            </a: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год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4650" y="1390934"/>
            <a:ext cx="11090149" cy="41992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-180340" algn="just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Регламента организации и проведения всех видов практик обучающихся Финуниверситета</a:t>
            </a:r>
          </a:p>
          <a:p>
            <a:pPr marR="5080" indent="-180340" algn="just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</a:t>
            </a: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сотрудничества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 ведущими организациями с </a:t>
            </a: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увеличения </a:t>
            </a:r>
            <a:r>
              <a:rPr lang="ru-RU" sz="1700" spc="10" dirty="0">
                <a:latin typeface="Arial" panose="020B0604020202020204" pitchFamily="34" charset="0"/>
                <a:cs typeface="Arial" panose="020B0604020202020204" pitchFamily="34" charset="0"/>
              </a:rPr>
              <a:t>числа </a:t>
            </a: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баз </a:t>
            </a:r>
            <a:r>
              <a:rPr lang="ru-RU" sz="1700" spc="10" dirty="0"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всем  направлениям</a:t>
            </a:r>
            <a:r>
              <a:rPr lang="ru-RU" sz="17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подготовки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0340" algn="just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lang="ru-RU" sz="1700" spc="10" dirty="0">
                <a:latin typeface="Arial" panose="020B0604020202020204" pitchFamily="34" charset="0"/>
                <a:cs typeface="Arial" panose="020B0604020202020204" pitchFamily="34" charset="0"/>
              </a:rPr>
              <a:t>Активизация </a:t>
            </a: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по заключению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договоров с 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организациями на </a:t>
            </a: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проведение</a:t>
            </a:r>
            <a:r>
              <a:rPr lang="ru-RU" sz="17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практики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0340" algn="just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Расширение тематик 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ВКР по заказу организаций, принимающих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17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10" dirty="0">
                <a:latin typeface="Arial" panose="020B0604020202020204" pitchFamily="34" charset="0"/>
                <a:cs typeface="Arial" panose="020B0604020202020204" pitchFamily="34" charset="0"/>
              </a:rPr>
              <a:t>практику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0340" algn="just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Усиление руководства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всеми </a:t>
            </a:r>
            <a:r>
              <a:rPr lang="ru-RU" sz="1700" spc="10" dirty="0">
                <a:latin typeface="Arial" panose="020B0604020202020204" pitchFamily="34" charset="0"/>
                <a:cs typeface="Arial" panose="020B0604020202020204" pitchFamily="34" charset="0"/>
              </a:rPr>
              <a:t>видами практики </a:t>
            </a: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взаимодействии с 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организациями-базами</a:t>
            </a:r>
            <a:r>
              <a:rPr lang="ru-RU" sz="17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</a:t>
            </a:r>
          </a:p>
          <a:p>
            <a:pPr marR="234950" indent="-180340" algn="just">
              <a:lnSpc>
                <a:spcPct val="100000"/>
              </a:lnSpc>
              <a:buChar char="•"/>
              <a:tabLst>
                <a:tab pos="219075" algn="l"/>
              </a:tabLst>
            </a:pPr>
            <a:r>
              <a:rPr lang="ru-RU" sz="1700" dirty="0">
                <a:latin typeface="Arial"/>
                <a:cs typeface="Arial"/>
              </a:rPr>
              <a:t>Усиление контроля за своевременной актуализацией программ </a:t>
            </a:r>
            <a:r>
              <a:rPr lang="ru-RU" sz="1700" dirty="0" smtClean="0">
                <a:latin typeface="Arial"/>
                <a:cs typeface="Arial"/>
              </a:rPr>
              <a:t>практик</a:t>
            </a:r>
          </a:p>
          <a:p>
            <a:pPr marR="234950" indent="-180340" algn="just">
              <a:lnSpc>
                <a:spcPct val="100000"/>
              </a:lnSpc>
              <a:buChar char="•"/>
              <a:tabLst>
                <a:tab pos="219075" algn="l"/>
              </a:tabLst>
            </a:pPr>
            <a:r>
              <a:rPr lang="ru-RU" sz="17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7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ыш</a:t>
            </a:r>
            <a:r>
              <a:rPr lang="ru-RU" sz="17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spc="-2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700" spc="-2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700" spc="-4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00" spc="-1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700" spc="-3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700" spc="1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но</a:t>
            </a:r>
            <a:r>
              <a:rPr lang="ru-RU" sz="1700" spc="1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	</a:t>
            </a: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700" spc="-15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700" spc="3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spc="1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spc="-2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700" spc="-35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spc="15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700" spc="-3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700" spc="-6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й	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7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тик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т д</a:t>
            </a:r>
            <a:r>
              <a:rPr lang="ru-RU" sz="17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7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7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7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ам</a:t>
            </a:r>
            <a:r>
              <a:rPr lang="ru-RU" sz="17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7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в/</a:t>
            </a:r>
            <a:r>
              <a:rPr lang="ru-RU" sz="1700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7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7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7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7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7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7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7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ием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ср</a:t>
            </a:r>
            <a:r>
              <a:rPr lang="ru-RU" sz="17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7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ов 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проведения </a:t>
            </a:r>
            <a:r>
              <a:rPr lang="ru-RU" sz="17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практик, </a:t>
            </a: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соответствие 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содержания </a:t>
            </a:r>
            <a:r>
              <a:rPr lang="ru-RU" sz="1700" spc="10" dirty="0">
                <a:latin typeface="Arial" panose="020B0604020202020204" pitchFamily="34" charset="0"/>
                <a:cs typeface="Arial" panose="020B0604020202020204" pitchFamily="34" charset="0"/>
              </a:rPr>
              <a:t>практики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требованиям, установленным </a:t>
            </a: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программой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практики во взаимодействии с руководителями практик от организаций</a:t>
            </a:r>
          </a:p>
          <a:p>
            <a:pPr marR="5080" indent="-180340" algn="just">
              <a:lnSpc>
                <a:spcPct val="100000"/>
              </a:lnSpc>
              <a:buChar char="•"/>
              <a:tabLst>
                <a:tab pos="219075" algn="l"/>
                <a:tab pos="1544320" algn="l"/>
                <a:tab pos="3324860" algn="l"/>
                <a:tab pos="4940935" algn="l"/>
                <a:tab pos="5964555" algn="l"/>
                <a:tab pos="6327775" algn="l"/>
                <a:tab pos="8786495" algn="l"/>
                <a:tab pos="9153525" algn="l"/>
                <a:tab pos="10516235" algn="l"/>
              </a:tabLst>
            </a:pPr>
            <a:r>
              <a:rPr lang="ru-RU" sz="17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автоматизированной системы распределения студентов по местам практик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34950" indent="-180340" algn="just">
              <a:lnSpc>
                <a:spcPct val="100000"/>
              </a:lnSpc>
              <a:buChar char="•"/>
              <a:tabLst>
                <a:tab pos="219075" algn="l"/>
              </a:tabLst>
            </a:pPr>
            <a:r>
              <a:rPr lang="ru-RU" sz="1700" spc="5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внутренней независимой оценки качества </a:t>
            </a: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подготовки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обучающихся в </a:t>
            </a:r>
            <a:r>
              <a:rPr lang="ru-RU" sz="1700" spc="15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700" spc="15" dirty="0">
                <a:latin typeface="Arial"/>
                <a:cs typeface="Arial"/>
              </a:rPr>
              <a:t>амках </a:t>
            </a:r>
            <a:r>
              <a:rPr lang="ru-RU" sz="1700" dirty="0">
                <a:latin typeface="Arial"/>
                <a:cs typeface="Arial"/>
              </a:rPr>
              <a:t>промежуточной  аттестации обучающихся </a:t>
            </a:r>
            <a:r>
              <a:rPr lang="ru-RU" sz="1700" spc="5" dirty="0">
                <a:latin typeface="Arial"/>
                <a:cs typeface="Arial"/>
              </a:rPr>
              <a:t>по </a:t>
            </a:r>
            <a:r>
              <a:rPr lang="ru-RU" sz="1700" spc="-5" dirty="0">
                <a:latin typeface="Arial"/>
                <a:cs typeface="Arial"/>
              </a:rPr>
              <a:t>итогам </a:t>
            </a:r>
            <a:r>
              <a:rPr lang="ru-RU" sz="1700" dirty="0">
                <a:latin typeface="Arial"/>
                <a:cs typeface="Arial"/>
              </a:rPr>
              <a:t>прохождения </a:t>
            </a:r>
            <a:r>
              <a:rPr lang="ru-RU" sz="1700" spc="10" dirty="0">
                <a:latin typeface="Arial"/>
                <a:cs typeface="Arial"/>
              </a:rPr>
              <a:t>практик </a:t>
            </a:r>
            <a:r>
              <a:rPr lang="ru-RU" sz="1700" spc="5" dirty="0">
                <a:latin typeface="Arial"/>
                <a:cs typeface="Arial"/>
              </a:rPr>
              <a:t>(создание </a:t>
            </a:r>
            <a:r>
              <a:rPr lang="ru-RU" sz="1700" spc="10" dirty="0">
                <a:latin typeface="Arial"/>
                <a:cs typeface="Arial"/>
              </a:rPr>
              <a:t>комиссий </a:t>
            </a:r>
            <a:r>
              <a:rPr lang="ru-RU" sz="1700" dirty="0">
                <a:latin typeface="Arial"/>
                <a:cs typeface="Arial"/>
              </a:rPr>
              <a:t>с </a:t>
            </a:r>
            <a:r>
              <a:rPr lang="ru-RU" sz="1700" spc="5" dirty="0">
                <a:latin typeface="Arial"/>
                <a:cs typeface="Arial"/>
              </a:rPr>
              <a:t>включением </a:t>
            </a:r>
            <a:r>
              <a:rPr lang="ru-RU" sz="1700" dirty="0">
                <a:latin typeface="Arial"/>
                <a:cs typeface="Arial"/>
              </a:rPr>
              <a:t>в </a:t>
            </a:r>
            <a:r>
              <a:rPr lang="ru-RU" sz="1700" spc="5" dirty="0">
                <a:latin typeface="Arial"/>
                <a:cs typeface="Arial"/>
              </a:rPr>
              <a:t>их состав  </a:t>
            </a:r>
            <a:r>
              <a:rPr lang="ru-RU" sz="1700" spc="-5" dirty="0">
                <a:latin typeface="Arial"/>
                <a:cs typeface="Arial"/>
              </a:rPr>
              <a:t>представителей </a:t>
            </a:r>
            <a:r>
              <a:rPr lang="ru-RU" sz="1700" dirty="0">
                <a:latin typeface="Arial"/>
                <a:cs typeface="Arial"/>
              </a:rPr>
              <a:t>организаций-баз </a:t>
            </a:r>
            <a:r>
              <a:rPr lang="ru-RU" sz="1700" spc="5" dirty="0">
                <a:latin typeface="Arial"/>
                <a:cs typeface="Arial"/>
              </a:rPr>
              <a:t>практик, </a:t>
            </a:r>
            <a:r>
              <a:rPr lang="ru-RU" sz="1700" dirty="0">
                <a:latin typeface="Arial"/>
                <a:cs typeface="Arial"/>
              </a:rPr>
              <a:t>проведение промежуточной аттестации </a:t>
            </a:r>
            <a:r>
              <a:rPr lang="ru-RU" sz="1700" spc="5" dirty="0">
                <a:latin typeface="Arial"/>
                <a:cs typeface="Arial"/>
              </a:rPr>
              <a:t>на </a:t>
            </a:r>
            <a:r>
              <a:rPr lang="ru-RU" sz="1700" spc="-15" dirty="0">
                <a:latin typeface="Arial"/>
                <a:cs typeface="Arial"/>
              </a:rPr>
              <a:t>базе</a:t>
            </a:r>
            <a:r>
              <a:rPr lang="ru-RU" sz="1700" spc="-20" dirty="0">
                <a:latin typeface="Arial"/>
                <a:cs typeface="Arial"/>
              </a:rPr>
              <a:t> </a:t>
            </a:r>
            <a:r>
              <a:rPr lang="ru-RU" sz="1700" spc="5" dirty="0">
                <a:latin typeface="Arial"/>
                <a:cs typeface="Arial"/>
              </a:rPr>
              <a:t>организаций</a:t>
            </a:r>
            <a:r>
              <a:rPr lang="ru-RU" sz="1700" spc="5" dirty="0" smtClean="0">
                <a:latin typeface="Arial"/>
                <a:cs typeface="Arial"/>
              </a:rPr>
              <a:t>)</a:t>
            </a:r>
          </a:p>
          <a:p>
            <a:pPr marR="234950" indent="-180340" algn="just">
              <a:lnSpc>
                <a:spcPct val="100000"/>
              </a:lnSpc>
              <a:buChar char="•"/>
              <a:tabLst>
                <a:tab pos="219075" algn="l"/>
              </a:tabLst>
            </a:pPr>
            <a:r>
              <a:rPr lang="ru-RU" sz="1700" spc="5" dirty="0" smtClean="0">
                <a:latin typeface="Arial"/>
                <a:cs typeface="Arial"/>
              </a:rPr>
              <a:t>Усиление </a:t>
            </a:r>
            <a:r>
              <a:rPr lang="ru-RU" sz="1700" spc="5" dirty="0">
                <a:latin typeface="Arial"/>
                <a:cs typeface="Arial"/>
              </a:rPr>
              <a:t>контроля за оформлением обучающимися отчетных документов по итогам </a:t>
            </a:r>
            <a:r>
              <a:rPr lang="ru-RU" sz="1700" spc="5" dirty="0" smtClean="0">
                <a:latin typeface="Arial"/>
                <a:cs typeface="Arial"/>
              </a:rPr>
              <a:t>практик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65102" y="6606641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 smtClean="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lang="ru-RU" sz="1200" dirty="0" smtClean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95600" y="2590800"/>
            <a:ext cx="60960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Спасибо за внимание!</a:t>
            </a:r>
            <a:endParaRPr sz="5400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3124200" y="4277712"/>
            <a:ext cx="57150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Arial Narrow"/>
                <a:cs typeface="Arial Narrow"/>
              </a:rPr>
              <a:t>Дирекция по практике обучающихся, трудоустройству и работе с выпускниками</a:t>
            </a:r>
            <a:endParaRPr sz="2400" i="1" dirty="0">
              <a:solidFill>
                <a:schemeClr val="tx2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1752600" y="3733800"/>
            <a:ext cx="8458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1999" cy="685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58849" y="3763771"/>
            <a:ext cx="627189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5" dirty="0">
                <a:solidFill>
                  <a:srgbClr val="FFFFFF"/>
                </a:solidFill>
                <a:latin typeface="Arial Narrow"/>
                <a:cs typeface="Arial Narrow"/>
              </a:rPr>
              <a:t>Основные итоги организации </a:t>
            </a:r>
            <a:r>
              <a:rPr sz="3600" dirty="0">
                <a:solidFill>
                  <a:srgbClr val="FFFFFF"/>
                </a:solidFill>
                <a:latin typeface="Arial Narrow"/>
                <a:cs typeface="Arial Narrow"/>
              </a:rPr>
              <a:t>и  </a:t>
            </a:r>
            <a:r>
              <a:rPr sz="3600" spc="5" dirty="0">
                <a:solidFill>
                  <a:srgbClr val="FFFFFF"/>
                </a:solidFill>
                <a:latin typeface="Arial Narrow"/>
                <a:cs typeface="Arial Narrow"/>
              </a:rPr>
              <a:t>проведения практики обучающихся  </a:t>
            </a:r>
            <a:r>
              <a:rPr sz="3600" dirty="0">
                <a:solidFill>
                  <a:srgbClr val="FFFFFF"/>
                </a:solidFill>
                <a:latin typeface="Arial Narrow"/>
                <a:cs typeface="Arial Narrow"/>
              </a:rPr>
              <a:t>Финансового университета в  </a:t>
            </a:r>
            <a:r>
              <a:rPr sz="36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201</a:t>
            </a:r>
            <a:r>
              <a:rPr lang="ru-RU" sz="3600" spc="5" dirty="0">
                <a:solidFill>
                  <a:srgbClr val="FFFFFF"/>
                </a:solidFill>
                <a:latin typeface="Arial Narrow"/>
                <a:cs typeface="Arial Narrow"/>
              </a:rPr>
              <a:t>8</a:t>
            </a:r>
            <a:r>
              <a:rPr sz="36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/201</a:t>
            </a:r>
            <a:r>
              <a:rPr lang="ru-RU" sz="36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9</a:t>
            </a:r>
            <a:r>
              <a:rPr sz="3600" spc="5" dirty="0" smtClean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dirty="0">
                <a:solidFill>
                  <a:srgbClr val="FFFFFF"/>
                </a:solidFill>
                <a:latin typeface="Arial Narrow"/>
                <a:cs typeface="Arial Narrow"/>
              </a:rPr>
              <a:t>учебном</a:t>
            </a:r>
            <a:r>
              <a:rPr sz="3600" spc="-1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3600" spc="-5" dirty="0">
                <a:solidFill>
                  <a:srgbClr val="FFFFFF"/>
                </a:solidFill>
                <a:latin typeface="Arial Narrow"/>
                <a:cs typeface="Arial Narrow"/>
              </a:rPr>
              <a:t>году</a:t>
            </a:r>
            <a:endParaRPr sz="36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3929126"/>
            <a:ext cx="1043940" cy="719455"/>
          </a:xfrm>
          <a:custGeom>
            <a:avLst/>
            <a:gdLst/>
            <a:ahLst/>
            <a:cxnLst/>
            <a:rect l="l" t="t" r="r" b="b"/>
            <a:pathLst>
              <a:path w="1043940" h="719454">
                <a:moveTo>
                  <a:pt x="0" y="719328"/>
                </a:moveTo>
                <a:lnTo>
                  <a:pt x="1043940" y="719328"/>
                </a:lnTo>
                <a:lnTo>
                  <a:pt x="1043940" y="0"/>
                </a:lnTo>
                <a:lnTo>
                  <a:pt x="0" y="0"/>
                </a:lnTo>
                <a:lnTo>
                  <a:pt x="0" y="719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4" name="Picture 6" descr="http://www.ao-journal.ru/Portals/0/EasyDNNnews/1015/aoj-seminar-1803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5" r="9002"/>
          <a:stretch/>
        </p:blipFill>
        <p:spPr bwMode="auto">
          <a:xfrm>
            <a:off x="8077200" y="0"/>
            <a:ext cx="2971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476" y="622808"/>
            <a:ext cx="5961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Документы, регламентирующие порядок  организации </a:t>
            </a:r>
            <a:r>
              <a:rPr sz="2400" b="0" dirty="0">
                <a:solidFill>
                  <a:srgbClr val="0A4D81"/>
                </a:solidFill>
                <a:latin typeface="Arial Narrow"/>
                <a:cs typeface="Arial Narrow"/>
              </a:rPr>
              <a:t>и </a:t>
            </a: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проведения практики обучающихся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202" y="1964563"/>
            <a:ext cx="11409045" cy="492096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85115" marR="490855" indent="-273050">
              <a:lnSpc>
                <a:spcPts val="2090"/>
              </a:lnSpc>
              <a:spcBef>
                <a:spcPts val="165"/>
              </a:spcBef>
              <a:buChar char="•"/>
              <a:tabLst>
                <a:tab pos="280670" algn="l"/>
                <a:tab pos="281305" algn="l"/>
              </a:tabLst>
            </a:pPr>
            <a:r>
              <a:rPr sz="1750" spc="-5" dirty="0">
                <a:latin typeface="Arial"/>
                <a:cs typeface="Arial"/>
              </a:rPr>
              <a:t>Федеральные </a:t>
            </a:r>
            <a:r>
              <a:rPr sz="1750" spc="-10" dirty="0">
                <a:latin typeface="Arial"/>
                <a:cs typeface="Arial"/>
              </a:rPr>
              <a:t>государственные образовательные стандарты </a:t>
            </a:r>
            <a:r>
              <a:rPr sz="1750" spc="-5" dirty="0">
                <a:latin typeface="Arial"/>
                <a:cs typeface="Arial"/>
              </a:rPr>
              <a:t>высшего образования, </a:t>
            </a:r>
            <a:r>
              <a:rPr sz="1750" spc="-10" dirty="0">
                <a:latin typeface="Arial"/>
                <a:cs typeface="Arial"/>
              </a:rPr>
              <a:t>образовательные  </a:t>
            </a:r>
            <a:r>
              <a:rPr sz="1750" spc="-5" dirty="0">
                <a:latin typeface="Arial"/>
                <a:cs typeface="Arial"/>
              </a:rPr>
              <a:t>стандарты высшего образования</a:t>
            </a:r>
            <a:r>
              <a:rPr sz="1750" spc="30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Финуниверситета</a:t>
            </a:r>
            <a:endParaRPr sz="1750" dirty="0">
              <a:latin typeface="Arial"/>
              <a:cs typeface="Arial"/>
            </a:endParaRPr>
          </a:p>
          <a:p>
            <a:pPr marL="285115" marR="895350" indent="-273050">
              <a:lnSpc>
                <a:spcPts val="2090"/>
              </a:lnSpc>
              <a:spcBef>
                <a:spcPts val="1585"/>
              </a:spcBef>
              <a:buChar char="•"/>
              <a:tabLst>
                <a:tab pos="280670" algn="l"/>
                <a:tab pos="281305" algn="l"/>
              </a:tabLst>
            </a:pPr>
            <a:r>
              <a:rPr sz="1750" dirty="0">
                <a:latin typeface="Arial"/>
                <a:cs typeface="Arial"/>
              </a:rPr>
              <a:t>Приказ </a:t>
            </a:r>
            <a:r>
              <a:rPr sz="1750" spc="-5" dirty="0">
                <a:latin typeface="Arial"/>
                <a:cs typeface="Arial"/>
              </a:rPr>
              <a:t>Минобрнауки </a:t>
            </a:r>
            <a:r>
              <a:rPr sz="1750" spc="-10" dirty="0">
                <a:latin typeface="Arial"/>
                <a:cs typeface="Arial"/>
              </a:rPr>
              <a:t>России </a:t>
            </a:r>
            <a:r>
              <a:rPr sz="1750" spc="-20" dirty="0">
                <a:latin typeface="Arial"/>
                <a:cs typeface="Arial"/>
              </a:rPr>
              <a:t>от </a:t>
            </a:r>
            <a:r>
              <a:rPr sz="1750" spc="-15" dirty="0">
                <a:latin typeface="Arial"/>
                <a:cs typeface="Arial"/>
              </a:rPr>
              <a:t>27.11.2015 </a:t>
            </a:r>
            <a:r>
              <a:rPr sz="1750" spc="-10" dirty="0">
                <a:latin typeface="Arial"/>
                <a:cs typeface="Arial"/>
              </a:rPr>
              <a:t>№ </a:t>
            </a:r>
            <a:r>
              <a:rPr sz="1750" dirty="0">
                <a:latin typeface="Arial"/>
                <a:cs typeface="Arial"/>
              </a:rPr>
              <a:t>1383 </a:t>
            </a:r>
            <a:r>
              <a:rPr sz="1750" spc="-5" dirty="0">
                <a:latin typeface="Arial"/>
                <a:cs typeface="Arial"/>
              </a:rPr>
              <a:t>«Об утверждении Положения о </a:t>
            </a:r>
            <a:r>
              <a:rPr sz="1750" spc="5" dirty="0">
                <a:latin typeface="Arial"/>
                <a:cs typeface="Arial"/>
              </a:rPr>
              <a:t>практике  </a:t>
            </a:r>
            <a:r>
              <a:rPr sz="1750" spc="-5" dirty="0">
                <a:latin typeface="Arial"/>
                <a:cs typeface="Arial"/>
              </a:rPr>
              <a:t>обучающихся, </a:t>
            </a:r>
            <a:r>
              <a:rPr sz="1750" dirty="0">
                <a:latin typeface="Arial"/>
                <a:cs typeface="Arial"/>
              </a:rPr>
              <a:t>осваивающих основные профессиональные </a:t>
            </a:r>
            <a:r>
              <a:rPr sz="1750" spc="-10" dirty="0">
                <a:latin typeface="Arial"/>
                <a:cs typeface="Arial"/>
              </a:rPr>
              <a:t>образовательные </a:t>
            </a:r>
            <a:r>
              <a:rPr sz="1750" spc="-5" dirty="0">
                <a:latin typeface="Arial"/>
                <a:cs typeface="Arial"/>
              </a:rPr>
              <a:t>программы высшего  образования» (в ред. </a:t>
            </a:r>
            <a:r>
              <a:rPr sz="1750" spc="-20" dirty="0">
                <a:latin typeface="Arial"/>
                <a:cs typeface="Arial"/>
              </a:rPr>
              <a:t>от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15.12.2017)</a:t>
            </a:r>
          </a:p>
          <a:p>
            <a:pPr marL="292735" marR="1450340" indent="-292735">
              <a:lnSpc>
                <a:spcPct val="104000"/>
              </a:lnSpc>
              <a:spcBef>
                <a:spcPts val="1445"/>
              </a:spcBef>
              <a:buChar char="•"/>
              <a:tabLst>
                <a:tab pos="292735" algn="l"/>
                <a:tab pos="293370" algn="l"/>
              </a:tabLst>
            </a:pPr>
            <a:r>
              <a:rPr sz="1750" spc="-30" dirty="0">
                <a:latin typeface="Arial"/>
                <a:cs typeface="Arial"/>
              </a:rPr>
              <a:t>Устав </a:t>
            </a:r>
            <a:r>
              <a:rPr sz="1750" spc="-10" dirty="0">
                <a:latin typeface="Arial"/>
                <a:cs typeface="Arial"/>
              </a:rPr>
              <a:t>Финуниверситета </a:t>
            </a:r>
            <a:r>
              <a:rPr sz="1750" spc="-5" dirty="0">
                <a:latin typeface="Arial"/>
                <a:cs typeface="Arial"/>
              </a:rPr>
              <a:t>(утверждён Постановлением </a:t>
            </a:r>
            <a:r>
              <a:rPr sz="1750" spc="-10" dirty="0">
                <a:latin typeface="Arial"/>
                <a:cs typeface="Arial"/>
              </a:rPr>
              <a:t>Правительства </a:t>
            </a:r>
            <a:r>
              <a:rPr sz="1750" dirty="0">
                <a:latin typeface="Arial"/>
                <a:cs typeface="Arial"/>
              </a:rPr>
              <a:t>Российской </a:t>
            </a:r>
            <a:r>
              <a:rPr sz="1750" spc="-5" dirty="0">
                <a:latin typeface="Arial"/>
                <a:cs typeface="Arial"/>
              </a:rPr>
              <a:t>Федерации  </a:t>
            </a:r>
            <a:r>
              <a:rPr sz="1750" spc="-20" dirty="0">
                <a:latin typeface="Arial"/>
                <a:cs typeface="Arial"/>
              </a:rPr>
              <a:t>от </a:t>
            </a:r>
            <a:r>
              <a:rPr sz="1750" dirty="0">
                <a:latin typeface="Arial"/>
                <a:cs typeface="Arial"/>
              </a:rPr>
              <a:t>14.07.2010 </a:t>
            </a:r>
            <a:r>
              <a:rPr sz="1750" spc="-15" dirty="0">
                <a:latin typeface="Arial"/>
                <a:cs typeface="Arial"/>
              </a:rPr>
              <a:t>№</a:t>
            </a:r>
            <a:r>
              <a:rPr sz="1750" spc="25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510)</a:t>
            </a:r>
            <a:endParaRPr sz="1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650" dirty="0">
              <a:latin typeface="Times New Roman"/>
              <a:cs typeface="Times New Roman"/>
            </a:endParaRPr>
          </a:p>
          <a:p>
            <a:pPr marL="285115" marR="1259205" indent="-273050">
              <a:lnSpc>
                <a:spcPct val="99500"/>
              </a:lnSpc>
              <a:buChar char="•"/>
              <a:tabLst>
                <a:tab pos="280670" algn="l"/>
                <a:tab pos="281305" algn="l"/>
              </a:tabLst>
            </a:pPr>
            <a:r>
              <a:rPr sz="1750" dirty="0">
                <a:latin typeface="Arial"/>
                <a:cs typeface="Arial"/>
              </a:rPr>
              <a:t>Приказ </a:t>
            </a:r>
            <a:r>
              <a:rPr sz="1750" spc="-10" dirty="0">
                <a:latin typeface="Arial"/>
                <a:cs typeface="Arial"/>
              </a:rPr>
              <a:t>Финуниверситета </a:t>
            </a:r>
            <a:r>
              <a:rPr sz="1750" spc="-20" dirty="0" err="1">
                <a:latin typeface="Arial"/>
                <a:cs typeface="Arial"/>
              </a:rPr>
              <a:t>от</a:t>
            </a:r>
            <a:r>
              <a:rPr sz="1750" spc="-20" dirty="0">
                <a:latin typeface="Arial"/>
                <a:cs typeface="Arial"/>
              </a:rPr>
              <a:t> </a:t>
            </a:r>
            <a:r>
              <a:rPr lang="ru-RU" sz="1750" dirty="0" smtClean="0">
                <a:latin typeface="Arial"/>
                <a:cs typeface="Arial"/>
              </a:rPr>
              <a:t>29</a:t>
            </a:r>
            <a:r>
              <a:rPr sz="1750" dirty="0" smtClean="0">
                <a:latin typeface="Arial"/>
                <a:cs typeface="Arial"/>
              </a:rPr>
              <a:t>.1</a:t>
            </a:r>
            <a:r>
              <a:rPr lang="ru-RU" sz="1750" dirty="0" smtClean="0">
                <a:latin typeface="Arial"/>
                <a:cs typeface="Arial"/>
              </a:rPr>
              <a:t>1</a:t>
            </a:r>
            <a:r>
              <a:rPr sz="1750" dirty="0" smtClean="0">
                <a:latin typeface="Arial"/>
                <a:cs typeface="Arial"/>
              </a:rPr>
              <a:t>.201</a:t>
            </a:r>
            <a:r>
              <a:rPr lang="ru-RU" sz="1750" dirty="0" smtClean="0">
                <a:latin typeface="Arial"/>
                <a:cs typeface="Arial"/>
              </a:rPr>
              <a:t>8</a:t>
            </a:r>
            <a:r>
              <a:rPr sz="1750" dirty="0" smtClean="0">
                <a:latin typeface="Arial"/>
                <a:cs typeface="Arial"/>
              </a:rPr>
              <a:t> </a:t>
            </a:r>
            <a:r>
              <a:rPr sz="1750" spc="-15" dirty="0">
                <a:latin typeface="Arial"/>
                <a:cs typeface="Arial"/>
              </a:rPr>
              <a:t>№ </a:t>
            </a:r>
            <a:r>
              <a:rPr sz="1750" dirty="0" smtClean="0">
                <a:latin typeface="Arial"/>
                <a:cs typeface="Arial"/>
              </a:rPr>
              <a:t>2</a:t>
            </a:r>
            <a:r>
              <a:rPr lang="ru-RU" sz="1750" dirty="0" smtClean="0">
                <a:latin typeface="Arial"/>
                <a:cs typeface="Arial"/>
              </a:rPr>
              <a:t>270</a:t>
            </a:r>
            <a:r>
              <a:rPr sz="1750" dirty="0" smtClean="0">
                <a:latin typeface="Arial"/>
                <a:cs typeface="Arial"/>
              </a:rPr>
              <a:t>/о </a:t>
            </a:r>
            <a:r>
              <a:rPr sz="1750" dirty="0">
                <a:latin typeface="Arial"/>
                <a:cs typeface="Arial"/>
              </a:rPr>
              <a:t>«Об </a:t>
            </a:r>
            <a:r>
              <a:rPr sz="1750" spc="-5" dirty="0">
                <a:latin typeface="Arial"/>
                <a:cs typeface="Arial"/>
              </a:rPr>
              <a:t>утверждении Положения </a:t>
            </a:r>
            <a:r>
              <a:rPr sz="1750" spc="-10" dirty="0">
                <a:latin typeface="Arial"/>
                <a:cs typeface="Arial"/>
              </a:rPr>
              <a:t>о </a:t>
            </a:r>
            <a:r>
              <a:rPr sz="1750" spc="5" dirty="0">
                <a:latin typeface="Arial"/>
                <a:cs typeface="Arial"/>
              </a:rPr>
              <a:t>практике  </a:t>
            </a:r>
            <a:r>
              <a:rPr sz="1750" spc="-5" dirty="0">
                <a:latin typeface="Arial"/>
                <a:cs typeface="Arial"/>
              </a:rPr>
              <a:t>обучающихся, </a:t>
            </a:r>
            <a:r>
              <a:rPr sz="1750" dirty="0">
                <a:latin typeface="Arial"/>
                <a:cs typeface="Arial"/>
              </a:rPr>
              <a:t>осваивающих </a:t>
            </a:r>
            <a:r>
              <a:rPr sz="1750" spc="-10" dirty="0">
                <a:latin typeface="Arial"/>
                <a:cs typeface="Arial"/>
              </a:rPr>
              <a:t>образовательные </a:t>
            </a:r>
            <a:r>
              <a:rPr sz="1750" dirty="0">
                <a:latin typeface="Arial"/>
                <a:cs typeface="Arial"/>
              </a:rPr>
              <a:t>программы </a:t>
            </a:r>
            <a:r>
              <a:rPr sz="1750" spc="-5" dirty="0">
                <a:latin typeface="Arial"/>
                <a:cs typeface="Arial"/>
              </a:rPr>
              <a:t>высшего образования </a:t>
            </a:r>
            <a:r>
              <a:rPr sz="1750" spc="-10" dirty="0">
                <a:latin typeface="Arial"/>
                <a:cs typeface="Arial"/>
              </a:rPr>
              <a:t>– </a:t>
            </a:r>
            <a:r>
              <a:rPr sz="1750" dirty="0">
                <a:latin typeface="Arial"/>
                <a:cs typeface="Arial"/>
              </a:rPr>
              <a:t>программы  </a:t>
            </a:r>
            <a:r>
              <a:rPr sz="1750" spc="-5" dirty="0">
                <a:latin typeface="Arial"/>
                <a:cs typeface="Arial"/>
              </a:rPr>
              <a:t>бакалавриата и </a:t>
            </a:r>
            <a:r>
              <a:rPr sz="1750" dirty="0">
                <a:latin typeface="Arial"/>
                <a:cs typeface="Arial"/>
              </a:rPr>
              <a:t>программы </a:t>
            </a:r>
            <a:r>
              <a:rPr sz="1750" spc="-5" dirty="0">
                <a:latin typeface="Arial"/>
                <a:cs typeface="Arial"/>
              </a:rPr>
              <a:t>магистратуры в </a:t>
            </a:r>
            <a:r>
              <a:rPr sz="1750" dirty="0">
                <a:latin typeface="Arial"/>
                <a:cs typeface="Arial"/>
              </a:rPr>
              <a:t>Финансовом </a:t>
            </a:r>
            <a:r>
              <a:rPr sz="1750" spc="-15" dirty="0" err="1">
                <a:latin typeface="Arial"/>
                <a:cs typeface="Arial"/>
              </a:rPr>
              <a:t>университете</a:t>
            </a:r>
            <a:r>
              <a:rPr sz="1750" spc="-15" dirty="0" smtClean="0">
                <a:latin typeface="Arial"/>
                <a:cs typeface="Arial"/>
              </a:rPr>
              <a:t>»</a:t>
            </a:r>
            <a:endParaRPr lang="ru-RU" sz="1750" spc="-15" dirty="0" smtClean="0">
              <a:latin typeface="Arial"/>
              <a:cs typeface="Arial"/>
            </a:endParaRPr>
          </a:p>
          <a:p>
            <a:pPr marL="12065" marR="1259205">
              <a:lnSpc>
                <a:spcPct val="99500"/>
              </a:lnSpc>
              <a:tabLst>
                <a:tab pos="280670" algn="l"/>
                <a:tab pos="281305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285115" marR="57785" indent="-273050">
              <a:lnSpc>
                <a:spcPts val="2090"/>
              </a:lnSpc>
              <a:buChar char="•"/>
              <a:tabLst>
                <a:tab pos="280670" algn="l"/>
                <a:tab pos="281305" algn="l"/>
              </a:tabLst>
            </a:pPr>
            <a:r>
              <a:rPr sz="1750" dirty="0">
                <a:latin typeface="Arial"/>
                <a:cs typeface="Arial"/>
              </a:rPr>
              <a:t>Приказ </a:t>
            </a:r>
            <a:r>
              <a:rPr sz="1750" spc="-5" dirty="0">
                <a:latin typeface="Arial"/>
                <a:cs typeface="Arial"/>
              </a:rPr>
              <a:t>Минобрнауки </a:t>
            </a:r>
            <a:r>
              <a:rPr sz="1750" spc="-10" dirty="0">
                <a:latin typeface="Arial"/>
                <a:cs typeface="Arial"/>
              </a:rPr>
              <a:t>России </a:t>
            </a:r>
            <a:r>
              <a:rPr sz="1750" spc="-20" dirty="0">
                <a:latin typeface="Arial"/>
                <a:cs typeface="Arial"/>
              </a:rPr>
              <a:t>от </a:t>
            </a:r>
            <a:r>
              <a:rPr sz="1750" dirty="0">
                <a:latin typeface="Arial"/>
                <a:cs typeface="Arial"/>
              </a:rPr>
              <a:t>05.04.2017 </a:t>
            </a:r>
            <a:r>
              <a:rPr sz="1750" spc="-10" dirty="0">
                <a:latin typeface="Arial"/>
                <a:cs typeface="Arial"/>
              </a:rPr>
              <a:t>№ </a:t>
            </a:r>
            <a:r>
              <a:rPr sz="1750" dirty="0">
                <a:latin typeface="Arial"/>
                <a:cs typeface="Arial"/>
              </a:rPr>
              <a:t>301 «Об </a:t>
            </a:r>
            <a:r>
              <a:rPr sz="1750" spc="-5" dirty="0">
                <a:latin typeface="Arial"/>
                <a:cs typeface="Arial"/>
              </a:rPr>
              <a:t>утверждении </a:t>
            </a:r>
            <a:r>
              <a:rPr sz="1750" dirty="0">
                <a:latin typeface="Arial"/>
                <a:cs typeface="Arial"/>
              </a:rPr>
              <a:t>Порядка </a:t>
            </a:r>
            <a:r>
              <a:rPr sz="1750" spc="-5" dirty="0">
                <a:latin typeface="Arial"/>
                <a:cs typeface="Arial"/>
              </a:rPr>
              <a:t>организации и  осуществления </a:t>
            </a:r>
            <a:r>
              <a:rPr sz="1750" spc="-10" dirty="0">
                <a:latin typeface="Arial"/>
                <a:cs typeface="Arial"/>
              </a:rPr>
              <a:t>образовательной </a:t>
            </a:r>
            <a:r>
              <a:rPr sz="1750" spc="-5" dirty="0">
                <a:latin typeface="Arial"/>
                <a:cs typeface="Arial"/>
              </a:rPr>
              <a:t>деятельности </a:t>
            </a:r>
            <a:r>
              <a:rPr sz="1750" dirty="0">
                <a:latin typeface="Arial"/>
                <a:cs typeface="Arial"/>
              </a:rPr>
              <a:t>по </a:t>
            </a:r>
            <a:r>
              <a:rPr sz="1750" spc="-10" dirty="0">
                <a:latin typeface="Arial"/>
                <a:cs typeface="Arial"/>
              </a:rPr>
              <a:t>образовательным </a:t>
            </a:r>
            <a:r>
              <a:rPr sz="1750" dirty="0">
                <a:latin typeface="Arial"/>
                <a:cs typeface="Arial"/>
              </a:rPr>
              <a:t>программам </a:t>
            </a:r>
            <a:r>
              <a:rPr sz="1750" spc="-5" dirty="0">
                <a:latin typeface="Arial"/>
                <a:cs typeface="Arial"/>
              </a:rPr>
              <a:t>высшего образования </a:t>
            </a:r>
            <a:r>
              <a:rPr sz="1750" spc="-10" dirty="0">
                <a:latin typeface="Arial"/>
                <a:cs typeface="Arial"/>
              </a:rPr>
              <a:t>–  </a:t>
            </a:r>
            <a:r>
              <a:rPr sz="1750" dirty="0">
                <a:latin typeface="Arial"/>
                <a:cs typeface="Arial"/>
              </a:rPr>
              <a:t>программам </a:t>
            </a:r>
            <a:r>
              <a:rPr sz="1750" spc="-5" dirty="0">
                <a:latin typeface="Arial"/>
                <a:cs typeface="Arial"/>
              </a:rPr>
              <a:t>бакалавриата, </a:t>
            </a:r>
            <a:r>
              <a:rPr sz="1750" dirty="0">
                <a:latin typeface="Arial"/>
                <a:cs typeface="Arial"/>
              </a:rPr>
              <a:t>программам </a:t>
            </a:r>
            <a:r>
              <a:rPr sz="1750" spc="-5" dirty="0">
                <a:latin typeface="Arial"/>
                <a:cs typeface="Arial"/>
              </a:rPr>
              <a:t>специалитета, </a:t>
            </a:r>
            <a:r>
              <a:rPr sz="1750" dirty="0">
                <a:latin typeface="Arial"/>
                <a:cs typeface="Arial"/>
              </a:rPr>
              <a:t>программам </a:t>
            </a:r>
            <a:r>
              <a:rPr sz="1750" spc="-5" dirty="0">
                <a:latin typeface="Arial"/>
                <a:cs typeface="Arial"/>
              </a:rPr>
              <a:t>магистратуры»</a:t>
            </a:r>
            <a:endParaRPr sz="17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8476" y="622808"/>
            <a:ext cx="59613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Документы, регламентирующие порядок  организации </a:t>
            </a:r>
            <a:r>
              <a:rPr sz="2400" b="0" dirty="0">
                <a:solidFill>
                  <a:srgbClr val="0A4D81"/>
                </a:solidFill>
                <a:latin typeface="Arial Narrow"/>
                <a:cs typeface="Arial Narrow"/>
              </a:rPr>
              <a:t>и </a:t>
            </a: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проведения практики обучающихся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4202" y="1821560"/>
            <a:ext cx="11409045" cy="505330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85115" marR="323215" indent="-273050" algn="just">
              <a:lnSpc>
                <a:spcPts val="2090"/>
              </a:lnSpc>
              <a:spcBef>
                <a:spcPts val="165"/>
              </a:spcBef>
              <a:buChar char="•"/>
              <a:tabLst>
                <a:tab pos="281305" algn="l"/>
              </a:tabLst>
            </a:pPr>
            <a:r>
              <a:rPr sz="1750" dirty="0">
                <a:latin typeface="Arial"/>
                <a:cs typeface="Arial"/>
              </a:rPr>
              <a:t>Приказ </a:t>
            </a:r>
            <a:r>
              <a:rPr sz="1750" spc="-10" dirty="0">
                <a:latin typeface="Arial"/>
                <a:cs typeface="Arial"/>
              </a:rPr>
              <a:t>Финуниверситета </a:t>
            </a:r>
            <a:r>
              <a:rPr sz="1750" spc="-20" dirty="0">
                <a:latin typeface="Arial"/>
                <a:cs typeface="Arial"/>
              </a:rPr>
              <a:t>от </a:t>
            </a:r>
            <a:r>
              <a:rPr sz="1750" dirty="0">
                <a:latin typeface="Arial"/>
                <a:cs typeface="Arial"/>
              </a:rPr>
              <a:t>13.04.2017 </a:t>
            </a:r>
            <a:r>
              <a:rPr sz="1750" spc="-15" dirty="0">
                <a:latin typeface="Arial"/>
                <a:cs typeface="Arial"/>
              </a:rPr>
              <a:t>№ </a:t>
            </a:r>
            <a:r>
              <a:rPr sz="1750" dirty="0">
                <a:latin typeface="Arial"/>
                <a:cs typeface="Arial"/>
              </a:rPr>
              <a:t>0782/о «Об </a:t>
            </a:r>
            <a:r>
              <a:rPr sz="1750" spc="-5" dirty="0">
                <a:latin typeface="Arial"/>
                <a:cs typeface="Arial"/>
              </a:rPr>
              <a:t>утверждении </a:t>
            </a:r>
            <a:r>
              <a:rPr sz="1750" dirty="0">
                <a:latin typeface="Arial"/>
                <a:cs typeface="Arial"/>
              </a:rPr>
              <a:t>Порядка </a:t>
            </a:r>
            <a:r>
              <a:rPr sz="1750" spc="-5" dirty="0">
                <a:latin typeface="Arial"/>
                <a:cs typeface="Arial"/>
              </a:rPr>
              <a:t>разработки </a:t>
            </a:r>
            <a:r>
              <a:rPr sz="1750" spc="-10" dirty="0">
                <a:latin typeface="Arial"/>
                <a:cs typeface="Arial"/>
              </a:rPr>
              <a:t>и </a:t>
            </a:r>
            <a:r>
              <a:rPr sz="1750" spc="-5" dirty="0">
                <a:latin typeface="Arial"/>
                <a:cs typeface="Arial"/>
              </a:rPr>
              <a:t>утверждения  </a:t>
            </a:r>
            <a:r>
              <a:rPr sz="1750" spc="-10" dirty="0">
                <a:latin typeface="Arial"/>
                <a:cs typeface="Arial"/>
              </a:rPr>
              <a:t>образовательных </a:t>
            </a:r>
            <a:r>
              <a:rPr sz="1750" dirty="0">
                <a:latin typeface="Arial"/>
                <a:cs typeface="Arial"/>
              </a:rPr>
              <a:t>программ </a:t>
            </a:r>
            <a:r>
              <a:rPr sz="1750" spc="-5" dirty="0">
                <a:latin typeface="Arial"/>
                <a:cs typeface="Arial"/>
              </a:rPr>
              <a:t>высшего образования </a:t>
            </a:r>
            <a:r>
              <a:rPr sz="1750" spc="-10" dirty="0">
                <a:latin typeface="Arial"/>
                <a:cs typeface="Arial"/>
              </a:rPr>
              <a:t>– </a:t>
            </a:r>
            <a:r>
              <a:rPr sz="1750" dirty="0">
                <a:latin typeface="Arial"/>
                <a:cs typeface="Arial"/>
              </a:rPr>
              <a:t>программ </a:t>
            </a:r>
            <a:r>
              <a:rPr sz="1750" spc="-5" dirty="0">
                <a:latin typeface="Arial"/>
                <a:cs typeface="Arial"/>
              </a:rPr>
              <a:t>бакалавриата </a:t>
            </a:r>
            <a:r>
              <a:rPr sz="1750" spc="-10" dirty="0">
                <a:latin typeface="Arial"/>
                <a:cs typeface="Arial"/>
              </a:rPr>
              <a:t>и </a:t>
            </a:r>
            <a:r>
              <a:rPr sz="1750" dirty="0">
                <a:latin typeface="Arial"/>
                <a:cs typeface="Arial"/>
              </a:rPr>
              <a:t>программ </a:t>
            </a:r>
            <a:r>
              <a:rPr sz="1750" spc="-5" dirty="0">
                <a:latin typeface="Arial"/>
                <a:cs typeface="Arial"/>
              </a:rPr>
              <a:t>магистратуры  </a:t>
            </a:r>
            <a:r>
              <a:rPr sz="1750" spc="-10" dirty="0">
                <a:latin typeface="Arial"/>
                <a:cs typeface="Arial"/>
              </a:rPr>
              <a:t>в </a:t>
            </a:r>
            <a:r>
              <a:rPr sz="1750" dirty="0">
                <a:latin typeface="Arial"/>
                <a:cs typeface="Arial"/>
              </a:rPr>
              <a:t>Финансовом </a:t>
            </a:r>
            <a:r>
              <a:rPr sz="1750" spc="-10" dirty="0">
                <a:latin typeface="Arial"/>
                <a:cs typeface="Arial"/>
              </a:rPr>
              <a:t>университете» </a:t>
            </a:r>
            <a:r>
              <a:rPr sz="1750" spc="-15" dirty="0">
                <a:latin typeface="Arial"/>
                <a:cs typeface="Arial"/>
              </a:rPr>
              <a:t>(раздел </a:t>
            </a:r>
            <a:r>
              <a:rPr sz="1750" dirty="0">
                <a:latin typeface="Arial"/>
                <a:cs typeface="Arial"/>
              </a:rPr>
              <a:t>VI. </a:t>
            </a:r>
            <a:r>
              <a:rPr sz="1750" spc="-15" dirty="0">
                <a:latin typeface="Arial"/>
                <a:cs typeface="Arial"/>
              </a:rPr>
              <a:t>Требования </a:t>
            </a:r>
            <a:r>
              <a:rPr sz="1750" spc="-5" dirty="0">
                <a:latin typeface="Arial"/>
                <a:cs typeface="Arial"/>
              </a:rPr>
              <a:t>к </a:t>
            </a:r>
            <a:r>
              <a:rPr sz="1750" dirty="0">
                <a:latin typeface="Arial"/>
                <a:cs typeface="Arial"/>
              </a:rPr>
              <a:t>формированию </a:t>
            </a:r>
            <a:r>
              <a:rPr sz="1750" spc="-5" dirty="0">
                <a:latin typeface="Arial"/>
                <a:cs typeface="Arial"/>
              </a:rPr>
              <a:t>рабочих </a:t>
            </a:r>
            <a:r>
              <a:rPr sz="1750" dirty="0">
                <a:latin typeface="Arial"/>
                <a:cs typeface="Arial"/>
              </a:rPr>
              <a:t>программ</a:t>
            </a:r>
            <a:r>
              <a:rPr sz="1750" spc="105" dirty="0">
                <a:latin typeface="Arial"/>
                <a:cs typeface="Arial"/>
              </a:rPr>
              <a:t> </a:t>
            </a:r>
            <a:r>
              <a:rPr sz="1750" spc="5" dirty="0">
                <a:latin typeface="Arial"/>
                <a:cs typeface="Arial"/>
              </a:rPr>
              <a:t>практик)</a:t>
            </a:r>
            <a:endParaRPr sz="1750" dirty="0">
              <a:latin typeface="Arial"/>
              <a:cs typeface="Arial"/>
            </a:endParaRPr>
          </a:p>
          <a:p>
            <a:pPr marL="285115" marR="1257935" indent="-273050">
              <a:lnSpc>
                <a:spcPts val="2090"/>
              </a:lnSpc>
              <a:spcBef>
                <a:spcPts val="1190"/>
              </a:spcBef>
              <a:buChar char="•"/>
              <a:tabLst>
                <a:tab pos="280670" algn="l"/>
                <a:tab pos="281305" algn="l"/>
              </a:tabLst>
            </a:pPr>
            <a:r>
              <a:rPr sz="1750" dirty="0">
                <a:latin typeface="Arial"/>
                <a:cs typeface="Arial"/>
              </a:rPr>
              <a:t>Приказ </a:t>
            </a:r>
            <a:r>
              <a:rPr sz="1750" spc="-10" dirty="0">
                <a:latin typeface="Arial"/>
                <a:cs typeface="Arial"/>
              </a:rPr>
              <a:t>Финуниверситета </a:t>
            </a:r>
            <a:r>
              <a:rPr sz="1750" spc="-20" dirty="0">
                <a:latin typeface="Arial"/>
                <a:cs typeface="Arial"/>
              </a:rPr>
              <a:t>от </a:t>
            </a:r>
            <a:r>
              <a:rPr sz="1750" spc="-10" dirty="0">
                <a:latin typeface="Arial"/>
                <a:cs typeface="Arial"/>
              </a:rPr>
              <a:t>07.11.2016 </a:t>
            </a:r>
            <a:r>
              <a:rPr sz="1750" spc="-15" dirty="0">
                <a:latin typeface="Arial"/>
                <a:cs typeface="Arial"/>
              </a:rPr>
              <a:t>№ </a:t>
            </a:r>
            <a:r>
              <a:rPr sz="1750" dirty="0">
                <a:latin typeface="Arial"/>
                <a:cs typeface="Arial"/>
              </a:rPr>
              <a:t>2145/о </a:t>
            </a:r>
            <a:r>
              <a:rPr sz="1750" spc="-5" dirty="0">
                <a:latin typeface="Arial"/>
                <a:cs typeface="Arial"/>
              </a:rPr>
              <a:t>«Об утверждении </a:t>
            </a:r>
            <a:r>
              <a:rPr sz="1750" spc="5" dirty="0">
                <a:latin typeface="Arial"/>
                <a:cs typeface="Arial"/>
              </a:rPr>
              <a:t>Порядка </a:t>
            </a:r>
            <a:r>
              <a:rPr sz="1750" spc="-10" dirty="0">
                <a:latin typeface="Arial"/>
                <a:cs typeface="Arial"/>
              </a:rPr>
              <a:t>оплаты проезда и  суточных </a:t>
            </a:r>
            <a:r>
              <a:rPr sz="1750" dirty="0">
                <a:latin typeface="Arial"/>
                <a:cs typeface="Arial"/>
              </a:rPr>
              <a:t>при </a:t>
            </a:r>
            <a:r>
              <a:rPr sz="1750" spc="-5" dirty="0">
                <a:latin typeface="Arial"/>
                <a:cs typeface="Arial"/>
              </a:rPr>
              <a:t>проведении </a:t>
            </a:r>
            <a:r>
              <a:rPr sz="1750" spc="-10" dirty="0">
                <a:latin typeface="Arial"/>
                <a:cs typeface="Arial"/>
              </a:rPr>
              <a:t>выездной </a:t>
            </a:r>
            <a:r>
              <a:rPr sz="1750" spc="5" dirty="0">
                <a:latin typeface="Arial"/>
                <a:cs typeface="Arial"/>
              </a:rPr>
              <a:t>практики </a:t>
            </a:r>
            <a:r>
              <a:rPr sz="1750" spc="-10" dirty="0">
                <a:latin typeface="Arial"/>
                <a:cs typeface="Arial"/>
              </a:rPr>
              <a:t>обучающихся </a:t>
            </a:r>
            <a:r>
              <a:rPr sz="1750" dirty="0">
                <a:latin typeface="Arial"/>
                <a:cs typeface="Arial"/>
              </a:rPr>
              <a:t>Финансового</a:t>
            </a:r>
            <a:r>
              <a:rPr sz="1750" spc="125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университета»</a:t>
            </a:r>
            <a:endParaRPr sz="1750" dirty="0">
              <a:latin typeface="Arial"/>
              <a:cs typeface="Arial"/>
            </a:endParaRPr>
          </a:p>
          <a:p>
            <a:pPr marL="280670" indent="-268605">
              <a:lnSpc>
                <a:spcPts val="2095"/>
              </a:lnSpc>
              <a:spcBef>
                <a:spcPts val="805"/>
              </a:spcBef>
              <a:buChar char="•"/>
              <a:tabLst>
                <a:tab pos="280670" algn="l"/>
                <a:tab pos="281305" algn="l"/>
              </a:tabLst>
            </a:pPr>
            <a:r>
              <a:rPr sz="1750" dirty="0">
                <a:latin typeface="Arial"/>
                <a:cs typeface="Arial"/>
              </a:rPr>
              <a:t>Приказ </a:t>
            </a:r>
            <a:r>
              <a:rPr sz="1750" spc="-10" dirty="0">
                <a:latin typeface="Arial"/>
                <a:cs typeface="Arial"/>
              </a:rPr>
              <a:t>Финуниверситета </a:t>
            </a:r>
            <a:r>
              <a:rPr sz="1750" spc="-20" dirty="0" err="1">
                <a:latin typeface="Arial"/>
                <a:cs typeface="Arial"/>
              </a:rPr>
              <a:t>от</a:t>
            </a:r>
            <a:r>
              <a:rPr sz="1750" spc="-20" dirty="0">
                <a:latin typeface="Arial"/>
                <a:cs typeface="Arial"/>
              </a:rPr>
              <a:t> </a:t>
            </a:r>
            <a:r>
              <a:rPr lang="ru-RU" sz="1750" dirty="0" smtClean="0">
                <a:latin typeface="Arial"/>
                <a:cs typeface="Arial"/>
              </a:rPr>
              <a:t>20</a:t>
            </a:r>
            <a:r>
              <a:rPr sz="1750" dirty="0" smtClean="0">
                <a:latin typeface="Arial"/>
                <a:cs typeface="Arial"/>
              </a:rPr>
              <a:t>.</a:t>
            </a:r>
            <a:r>
              <a:rPr lang="ru-RU" sz="1750" dirty="0" smtClean="0">
                <a:latin typeface="Arial"/>
                <a:cs typeface="Arial"/>
              </a:rPr>
              <a:t>11</a:t>
            </a:r>
            <a:r>
              <a:rPr sz="1750" dirty="0" smtClean="0">
                <a:latin typeface="Arial"/>
                <a:cs typeface="Arial"/>
              </a:rPr>
              <a:t>.201</a:t>
            </a:r>
            <a:r>
              <a:rPr lang="ru-RU" sz="1750" dirty="0" smtClean="0">
                <a:latin typeface="Arial"/>
                <a:cs typeface="Arial"/>
              </a:rPr>
              <a:t>8</a:t>
            </a:r>
            <a:r>
              <a:rPr sz="1750" dirty="0" smtClean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№ </a:t>
            </a:r>
            <a:r>
              <a:rPr lang="ru-RU" sz="1750" dirty="0" smtClean="0">
                <a:latin typeface="Arial"/>
                <a:cs typeface="Arial"/>
              </a:rPr>
              <a:t>2198</a:t>
            </a:r>
            <a:r>
              <a:rPr sz="1750" dirty="0" smtClean="0">
                <a:latin typeface="Arial"/>
                <a:cs typeface="Arial"/>
              </a:rPr>
              <a:t>/о </a:t>
            </a:r>
            <a:r>
              <a:rPr sz="1750" dirty="0">
                <a:latin typeface="Arial"/>
                <a:cs typeface="Arial"/>
              </a:rPr>
              <a:t>«Об </a:t>
            </a:r>
            <a:r>
              <a:rPr sz="1750" spc="-5" dirty="0">
                <a:latin typeface="Arial"/>
                <a:cs typeface="Arial"/>
              </a:rPr>
              <a:t>организации </a:t>
            </a:r>
            <a:r>
              <a:rPr sz="1750" spc="-10" dirty="0">
                <a:latin typeface="Arial"/>
                <a:cs typeface="Arial"/>
              </a:rPr>
              <a:t>учебного </a:t>
            </a:r>
            <a:r>
              <a:rPr sz="1750" dirty="0">
                <a:latin typeface="Arial"/>
                <a:cs typeface="Arial"/>
              </a:rPr>
              <a:t>процесса </a:t>
            </a:r>
            <a:r>
              <a:rPr sz="1750" spc="-5" dirty="0">
                <a:latin typeface="Arial"/>
                <a:cs typeface="Arial"/>
              </a:rPr>
              <a:t>в</a:t>
            </a:r>
            <a:r>
              <a:rPr sz="1750" spc="150" dirty="0">
                <a:latin typeface="Arial"/>
                <a:cs typeface="Arial"/>
              </a:rPr>
              <a:t> </a:t>
            </a:r>
            <a:r>
              <a:rPr sz="1750" spc="-5" dirty="0" smtClean="0">
                <a:latin typeface="Arial"/>
                <a:cs typeface="Arial"/>
              </a:rPr>
              <a:t>201</a:t>
            </a:r>
            <a:r>
              <a:rPr lang="ru-RU" sz="1750" spc="-5" dirty="0">
                <a:latin typeface="Arial"/>
                <a:cs typeface="Arial"/>
              </a:rPr>
              <a:t>8</a:t>
            </a:r>
            <a:r>
              <a:rPr sz="1750" spc="-5" dirty="0" smtClean="0">
                <a:latin typeface="Arial"/>
                <a:cs typeface="Arial"/>
              </a:rPr>
              <a:t>/201</a:t>
            </a:r>
            <a:r>
              <a:rPr lang="ru-RU" sz="1750" spc="-5" dirty="0" smtClean="0">
                <a:latin typeface="Arial"/>
                <a:cs typeface="Arial"/>
              </a:rPr>
              <a:t>9</a:t>
            </a:r>
            <a:endParaRPr sz="1750" dirty="0">
              <a:latin typeface="Arial"/>
              <a:cs typeface="Arial"/>
            </a:endParaRPr>
          </a:p>
          <a:p>
            <a:pPr marL="285115">
              <a:lnSpc>
                <a:spcPts val="2095"/>
              </a:lnSpc>
            </a:pPr>
            <a:r>
              <a:rPr sz="1750" spc="-5" dirty="0">
                <a:latin typeface="Arial"/>
                <a:cs typeface="Arial"/>
              </a:rPr>
              <a:t>учебном </a:t>
            </a:r>
            <a:r>
              <a:rPr sz="1750" spc="-15" dirty="0">
                <a:latin typeface="Arial"/>
                <a:cs typeface="Arial"/>
              </a:rPr>
              <a:t>году </a:t>
            </a:r>
            <a:r>
              <a:rPr sz="1750" dirty="0">
                <a:latin typeface="Arial"/>
                <a:cs typeface="Arial"/>
              </a:rPr>
              <a:t>по </a:t>
            </a:r>
            <a:r>
              <a:rPr sz="1750" spc="-5" dirty="0">
                <a:latin typeface="Arial"/>
                <a:cs typeface="Arial"/>
              </a:rPr>
              <a:t>очной </a:t>
            </a:r>
            <a:r>
              <a:rPr sz="1750" dirty="0" err="1">
                <a:latin typeface="Arial"/>
                <a:cs typeface="Arial"/>
              </a:rPr>
              <a:t>форме</a:t>
            </a:r>
            <a:r>
              <a:rPr sz="1750" dirty="0">
                <a:latin typeface="Arial"/>
                <a:cs typeface="Arial"/>
              </a:rPr>
              <a:t> </a:t>
            </a:r>
            <a:r>
              <a:rPr sz="1750" spc="-5" dirty="0" err="1" smtClean="0">
                <a:latin typeface="Arial"/>
                <a:cs typeface="Arial"/>
              </a:rPr>
              <a:t>обучения</a:t>
            </a:r>
            <a:r>
              <a:rPr sz="1750" spc="-5" dirty="0" smtClean="0">
                <a:latin typeface="Arial"/>
                <a:cs typeface="Arial"/>
              </a:rPr>
              <a:t>»</a:t>
            </a:r>
            <a:endParaRPr sz="1750" dirty="0" smtClean="0">
              <a:latin typeface="Arial"/>
              <a:cs typeface="Arial"/>
            </a:endParaRPr>
          </a:p>
          <a:p>
            <a:pPr marL="285115" marR="248285" indent="-273050">
              <a:lnSpc>
                <a:spcPts val="2090"/>
              </a:lnSpc>
              <a:spcBef>
                <a:spcPts val="1650"/>
              </a:spcBef>
              <a:buFont typeface="Arial"/>
              <a:buChar char="•"/>
              <a:tabLst>
                <a:tab pos="315595" algn="l"/>
                <a:tab pos="316230" algn="l"/>
              </a:tabLst>
            </a:pPr>
            <a:r>
              <a:rPr dirty="0" smtClean="0"/>
              <a:t>	</a:t>
            </a:r>
            <a:r>
              <a:rPr sz="1750" dirty="0" err="1" smtClean="0">
                <a:latin typeface="Arial"/>
                <a:cs typeface="Arial"/>
              </a:rPr>
              <a:t>Приказ</a:t>
            </a:r>
            <a:r>
              <a:rPr sz="1750" dirty="0" smtClean="0">
                <a:latin typeface="Arial"/>
                <a:cs typeface="Arial"/>
              </a:rPr>
              <a:t> </a:t>
            </a:r>
            <a:r>
              <a:rPr sz="1750" spc="-5" dirty="0" smtClean="0">
                <a:latin typeface="Arial"/>
                <a:cs typeface="Arial"/>
              </a:rPr>
              <a:t>Финуниверситета </a:t>
            </a:r>
            <a:r>
              <a:rPr sz="1750" spc="-20" dirty="0" err="1" smtClean="0">
                <a:latin typeface="Arial"/>
                <a:cs typeface="Arial"/>
              </a:rPr>
              <a:t>от</a:t>
            </a:r>
            <a:r>
              <a:rPr sz="1750" spc="-20" dirty="0" smtClean="0">
                <a:latin typeface="Arial"/>
                <a:cs typeface="Arial"/>
              </a:rPr>
              <a:t> </a:t>
            </a:r>
            <a:r>
              <a:rPr lang="ru-RU" sz="1750" spc="-5" dirty="0">
                <a:latin typeface="Arial"/>
                <a:cs typeface="Arial"/>
              </a:rPr>
              <a:t>0</a:t>
            </a:r>
            <a:r>
              <a:rPr sz="1750" spc="-5" dirty="0" smtClean="0">
                <a:latin typeface="Arial"/>
                <a:cs typeface="Arial"/>
              </a:rPr>
              <a:t>7.</a:t>
            </a:r>
            <a:r>
              <a:rPr lang="ru-RU" sz="1750" spc="-5" dirty="0" smtClean="0">
                <a:latin typeface="Arial"/>
                <a:cs typeface="Arial"/>
              </a:rPr>
              <a:t>12</a:t>
            </a:r>
            <a:r>
              <a:rPr sz="1750" spc="-5" dirty="0" smtClean="0">
                <a:latin typeface="Arial"/>
                <a:cs typeface="Arial"/>
              </a:rPr>
              <a:t>.201</a:t>
            </a:r>
            <a:r>
              <a:rPr lang="ru-RU" sz="1750" spc="-5" dirty="0" smtClean="0">
                <a:latin typeface="Arial"/>
                <a:cs typeface="Arial"/>
              </a:rPr>
              <a:t>8</a:t>
            </a:r>
            <a:r>
              <a:rPr sz="1750" spc="-5" dirty="0" smtClean="0">
                <a:latin typeface="Arial"/>
                <a:cs typeface="Arial"/>
              </a:rPr>
              <a:t> </a:t>
            </a:r>
            <a:r>
              <a:rPr sz="1750" spc="-15" dirty="0" smtClean="0">
                <a:latin typeface="Arial"/>
                <a:cs typeface="Arial"/>
              </a:rPr>
              <a:t>№ </a:t>
            </a:r>
            <a:r>
              <a:rPr lang="ru-RU" sz="1750" spc="-5" dirty="0" smtClean="0">
                <a:latin typeface="Arial"/>
                <a:cs typeface="Arial"/>
              </a:rPr>
              <a:t>2367</a:t>
            </a:r>
            <a:r>
              <a:rPr sz="1750" spc="-5" dirty="0" smtClean="0">
                <a:latin typeface="Arial"/>
                <a:cs typeface="Arial"/>
              </a:rPr>
              <a:t>/о «</a:t>
            </a:r>
            <a:r>
              <a:rPr sz="1750" spc="-5" dirty="0" err="1" smtClean="0">
                <a:latin typeface="Arial"/>
                <a:cs typeface="Arial"/>
              </a:rPr>
              <a:t>Об</a:t>
            </a:r>
            <a:r>
              <a:rPr sz="1750" spc="-5" dirty="0" smtClean="0">
                <a:latin typeface="Arial"/>
                <a:cs typeface="Arial"/>
              </a:rPr>
              <a:t> </a:t>
            </a:r>
            <a:r>
              <a:rPr sz="1750" spc="-5" dirty="0" err="1" smtClean="0">
                <a:latin typeface="Arial"/>
                <a:cs typeface="Arial"/>
              </a:rPr>
              <a:t>организации</a:t>
            </a:r>
            <a:r>
              <a:rPr sz="1750" spc="-5" dirty="0" smtClean="0">
                <a:latin typeface="Arial"/>
                <a:cs typeface="Arial"/>
              </a:rPr>
              <a:t> </a:t>
            </a:r>
            <a:r>
              <a:rPr sz="1750" spc="-10" dirty="0" err="1" smtClean="0">
                <a:latin typeface="Arial"/>
                <a:cs typeface="Arial"/>
              </a:rPr>
              <a:t>учебного</a:t>
            </a:r>
            <a:r>
              <a:rPr sz="1750" spc="-10" dirty="0" smtClean="0">
                <a:latin typeface="Arial"/>
                <a:cs typeface="Arial"/>
              </a:rPr>
              <a:t> </a:t>
            </a:r>
            <a:r>
              <a:rPr sz="1750" spc="-5" dirty="0" err="1" smtClean="0">
                <a:latin typeface="Arial"/>
                <a:cs typeface="Arial"/>
              </a:rPr>
              <a:t>процесса</a:t>
            </a:r>
            <a:r>
              <a:rPr sz="1750" spc="-5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в </a:t>
            </a:r>
            <a:r>
              <a:rPr sz="1750" spc="-5" dirty="0" smtClean="0">
                <a:latin typeface="Arial"/>
                <a:cs typeface="Arial"/>
              </a:rPr>
              <a:t>201</a:t>
            </a:r>
            <a:r>
              <a:rPr lang="ru-RU" sz="1750" spc="-5" dirty="0" smtClean="0">
                <a:latin typeface="Arial"/>
                <a:cs typeface="Arial"/>
              </a:rPr>
              <a:t>8</a:t>
            </a:r>
            <a:r>
              <a:rPr sz="1750" spc="-5" dirty="0" smtClean="0">
                <a:latin typeface="Arial"/>
                <a:cs typeface="Arial"/>
              </a:rPr>
              <a:t>/201</a:t>
            </a:r>
            <a:r>
              <a:rPr lang="ru-RU" sz="1750" spc="-5" dirty="0" smtClean="0">
                <a:latin typeface="Arial"/>
                <a:cs typeface="Arial"/>
              </a:rPr>
              <a:t>9</a:t>
            </a:r>
            <a:r>
              <a:rPr sz="1750" spc="-5" dirty="0" smtClean="0">
                <a:latin typeface="Arial"/>
                <a:cs typeface="Arial"/>
              </a:rPr>
              <a:t>  </a:t>
            </a:r>
            <a:r>
              <a:rPr sz="1750" spc="-5" dirty="0" err="1" smtClean="0">
                <a:latin typeface="Arial"/>
                <a:cs typeface="Arial"/>
              </a:rPr>
              <a:t>учебном</a:t>
            </a:r>
            <a:r>
              <a:rPr sz="1750" spc="-5" dirty="0" smtClean="0">
                <a:latin typeface="Arial"/>
                <a:cs typeface="Arial"/>
              </a:rPr>
              <a:t> </a:t>
            </a:r>
            <a:r>
              <a:rPr sz="1750" spc="-15" dirty="0" err="1" smtClean="0">
                <a:latin typeface="Arial"/>
                <a:cs typeface="Arial"/>
              </a:rPr>
              <a:t>году</a:t>
            </a:r>
            <a:r>
              <a:rPr sz="1750" spc="-15" dirty="0" smtClean="0">
                <a:latin typeface="Arial"/>
                <a:cs typeface="Arial"/>
              </a:rPr>
              <a:t> </a:t>
            </a:r>
            <a:r>
              <a:rPr sz="1750" dirty="0" smtClean="0">
                <a:latin typeface="Arial"/>
                <a:cs typeface="Arial"/>
              </a:rPr>
              <a:t>по </a:t>
            </a:r>
            <a:r>
              <a:rPr sz="1750" dirty="0" err="1" smtClean="0">
                <a:latin typeface="Arial"/>
                <a:cs typeface="Arial"/>
              </a:rPr>
              <a:t>заочному</a:t>
            </a:r>
            <a:r>
              <a:rPr sz="1750" dirty="0" smtClean="0">
                <a:latin typeface="Arial"/>
                <a:cs typeface="Arial"/>
              </a:rPr>
              <a:t> </a:t>
            </a:r>
            <a:r>
              <a:rPr sz="1750" spc="-10" dirty="0" smtClean="0">
                <a:latin typeface="Arial"/>
                <a:cs typeface="Arial"/>
              </a:rPr>
              <a:t>и </a:t>
            </a:r>
            <a:r>
              <a:rPr sz="1750" spc="-5" dirty="0" err="1" smtClean="0">
                <a:latin typeface="Arial"/>
                <a:cs typeface="Arial"/>
              </a:rPr>
              <a:t>открытому</a:t>
            </a:r>
            <a:r>
              <a:rPr sz="1750" spc="120" dirty="0" smtClean="0">
                <a:latin typeface="Arial"/>
                <a:cs typeface="Arial"/>
              </a:rPr>
              <a:t> </a:t>
            </a:r>
            <a:r>
              <a:rPr sz="1750" spc="-5" dirty="0" err="1" smtClean="0">
                <a:latin typeface="Arial"/>
                <a:cs typeface="Arial"/>
              </a:rPr>
              <a:t>образованию</a:t>
            </a:r>
            <a:r>
              <a:rPr lang="ru-RU" sz="1750" spc="-10" dirty="0" smtClean="0">
                <a:latin typeface="Arial"/>
                <a:cs typeface="Arial"/>
              </a:rPr>
              <a:t>»</a:t>
            </a:r>
            <a:endParaRPr sz="1750" dirty="0" smtClean="0">
              <a:latin typeface="Arial"/>
              <a:cs typeface="Arial"/>
            </a:endParaRPr>
          </a:p>
          <a:p>
            <a:pPr marL="280670" indent="-268605">
              <a:lnSpc>
                <a:spcPts val="2095"/>
              </a:lnSpc>
              <a:spcBef>
                <a:spcPts val="1370"/>
              </a:spcBef>
              <a:buChar char="•"/>
              <a:tabLst>
                <a:tab pos="280670" algn="l"/>
                <a:tab pos="281305" algn="l"/>
              </a:tabLst>
            </a:pPr>
            <a:r>
              <a:rPr sz="1750" spc="-10" dirty="0" err="1" smtClean="0">
                <a:latin typeface="Arial"/>
                <a:cs typeface="Arial"/>
              </a:rPr>
              <a:t>Распоряжение</a:t>
            </a:r>
            <a:r>
              <a:rPr sz="1750" spc="-10" dirty="0" smtClean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Финуниверситета </a:t>
            </a:r>
            <a:r>
              <a:rPr sz="1750" spc="-20" dirty="0" err="1">
                <a:latin typeface="Arial"/>
                <a:cs typeface="Arial"/>
              </a:rPr>
              <a:t>от</a:t>
            </a:r>
            <a:r>
              <a:rPr sz="1750" spc="-20" dirty="0">
                <a:latin typeface="Arial"/>
                <a:cs typeface="Arial"/>
              </a:rPr>
              <a:t> </a:t>
            </a:r>
            <a:r>
              <a:rPr sz="1750" dirty="0" smtClean="0">
                <a:latin typeface="Arial"/>
                <a:cs typeface="Arial"/>
              </a:rPr>
              <a:t>0</a:t>
            </a:r>
            <a:r>
              <a:rPr lang="ru-RU" sz="1750" dirty="0" smtClean="0">
                <a:latin typeface="Arial"/>
                <a:cs typeface="Arial"/>
              </a:rPr>
              <a:t>9</a:t>
            </a:r>
            <a:r>
              <a:rPr sz="1750" dirty="0" smtClean="0">
                <a:latin typeface="Arial"/>
                <a:cs typeface="Arial"/>
              </a:rPr>
              <a:t>.10.201</a:t>
            </a:r>
            <a:r>
              <a:rPr lang="ru-RU" sz="1750" dirty="0" smtClean="0">
                <a:latin typeface="Arial"/>
                <a:cs typeface="Arial"/>
              </a:rPr>
              <a:t>8</a:t>
            </a:r>
            <a:r>
              <a:rPr sz="1750" dirty="0" smtClean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№ </a:t>
            </a:r>
            <a:r>
              <a:rPr sz="1750" dirty="0" smtClean="0">
                <a:latin typeface="Arial"/>
                <a:cs typeface="Arial"/>
              </a:rPr>
              <a:t>0</a:t>
            </a:r>
            <a:r>
              <a:rPr lang="ru-RU" sz="1750" dirty="0" smtClean="0">
                <a:latin typeface="Arial"/>
                <a:cs typeface="Arial"/>
              </a:rPr>
              <a:t>542</a:t>
            </a:r>
            <a:r>
              <a:rPr sz="1750" dirty="0" smtClean="0">
                <a:latin typeface="Arial"/>
                <a:cs typeface="Arial"/>
              </a:rPr>
              <a:t> </a:t>
            </a:r>
            <a:r>
              <a:rPr sz="1750" spc="-5" dirty="0">
                <a:latin typeface="Arial"/>
                <a:cs typeface="Arial"/>
              </a:rPr>
              <a:t>«О назначении </a:t>
            </a:r>
            <a:r>
              <a:rPr sz="1750" spc="-15" dirty="0">
                <a:latin typeface="Arial"/>
                <a:cs typeface="Arial"/>
              </a:rPr>
              <a:t>ответственных </a:t>
            </a:r>
            <a:r>
              <a:rPr sz="1750" spc="-5" dirty="0">
                <a:latin typeface="Arial"/>
                <a:cs typeface="Arial"/>
              </a:rPr>
              <a:t>за организацию</a:t>
            </a:r>
            <a:r>
              <a:rPr sz="1750" spc="215" dirty="0">
                <a:latin typeface="Arial"/>
                <a:cs typeface="Arial"/>
              </a:rPr>
              <a:t> </a:t>
            </a:r>
            <a:r>
              <a:rPr sz="1750" spc="-5" dirty="0">
                <a:latin typeface="Arial"/>
                <a:cs typeface="Arial"/>
              </a:rPr>
              <a:t>и</a:t>
            </a:r>
            <a:endParaRPr sz="1750" dirty="0">
              <a:latin typeface="Arial"/>
              <a:cs typeface="Arial"/>
            </a:endParaRPr>
          </a:p>
          <a:p>
            <a:pPr marL="285115">
              <a:lnSpc>
                <a:spcPts val="2095"/>
              </a:lnSpc>
            </a:pPr>
            <a:r>
              <a:rPr sz="1750" spc="-5" dirty="0">
                <a:latin typeface="Arial"/>
                <a:cs typeface="Arial"/>
              </a:rPr>
              <a:t>проведение </a:t>
            </a:r>
            <a:r>
              <a:rPr sz="1750" spc="5" dirty="0">
                <a:latin typeface="Arial"/>
                <a:cs typeface="Arial"/>
              </a:rPr>
              <a:t>практики </a:t>
            </a:r>
            <a:r>
              <a:rPr sz="1750" spc="-20" dirty="0">
                <a:latin typeface="Arial"/>
                <a:cs typeface="Arial"/>
              </a:rPr>
              <a:t>от </a:t>
            </a:r>
            <a:r>
              <a:rPr sz="1750" spc="-5" dirty="0">
                <a:latin typeface="Arial"/>
                <a:cs typeface="Arial"/>
              </a:rPr>
              <a:t>департаментов </a:t>
            </a:r>
            <a:r>
              <a:rPr sz="1750" spc="-10" dirty="0">
                <a:latin typeface="Arial"/>
                <a:cs typeface="Arial"/>
              </a:rPr>
              <a:t>и </a:t>
            </a:r>
            <a:r>
              <a:rPr sz="1750" dirty="0">
                <a:latin typeface="Arial"/>
                <a:cs typeface="Arial"/>
              </a:rPr>
              <a:t>кафедр Финансового</a:t>
            </a:r>
            <a:r>
              <a:rPr sz="1750" spc="25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университета»</a:t>
            </a:r>
            <a:endParaRPr sz="1750" dirty="0">
              <a:latin typeface="Arial"/>
              <a:cs typeface="Arial"/>
            </a:endParaRPr>
          </a:p>
          <a:p>
            <a:pPr marL="285115" marR="775970" indent="-273050">
              <a:lnSpc>
                <a:spcPts val="2090"/>
              </a:lnSpc>
              <a:spcBef>
                <a:spcPts val="1520"/>
              </a:spcBef>
              <a:buChar char="•"/>
              <a:tabLst>
                <a:tab pos="280670" algn="l"/>
                <a:tab pos="281305" algn="l"/>
              </a:tabLst>
            </a:pPr>
            <a:r>
              <a:rPr sz="1750" dirty="0">
                <a:latin typeface="Arial"/>
                <a:cs typeface="Arial"/>
              </a:rPr>
              <a:t>Приказы </a:t>
            </a:r>
            <a:r>
              <a:rPr sz="1750" spc="-10" dirty="0">
                <a:latin typeface="Arial"/>
                <a:cs typeface="Arial"/>
              </a:rPr>
              <a:t>Финуниверситета </a:t>
            </a:r>
            <a:r>
              <a:rPr sz="1750" dirty="0">
                <a:latin typeface="Arial"/>
                <a:cs typeface="Arial"/>
              </a:rPr>
              <a:t>«О </a:t>
            </a:r>
            <a:r>
              <a:rPr sz="1750" spc="-5" dirty="0">
                <a:latin typeface="Arial"/>
                <a:cs typeface="Arial"/>
              </a:rPr>
              <a:t>направлении обучающихся </a:t>
            </a:r>
            <a:r>
              <a:rPr sz="1750" dirty="0">
                <a:latin typeface="Arial"/>
                <a:cs typeface="Arial"/>
              </a:rPr>
              <a:t>для </a:t>
            </a:r>
            <a:r>
              <a:rPr sz="1750" spc="-5" dirty="0">
                <a:latin typeface="Arial"/>
                <a:cs typeface="Arial"/>
              </a:rPr>
              <a:t>прохождения </a:t>
            </a:r>
            <a:r>
              <a:rPr sz="1750" dirty="0">
                <a:latin typeface="Arial"/>
                <a:cs typeface="Arial"/>
              </a:rPr>
              <a:t>практики </a:t>
            </a:r>
            <a:r>
              <a:rPr sz="1750" spc="-10" dirty="0">
                <a:latin typeface="Arial"/>
                <a:cs typeface="Arial"/>
              </a:rPr>
              <a:t>и </a:t>
            </a:r>
            <a:r>
              <a:rPr sz="1750" spc="-5" dirty="0">
                <a:latin typeface="Arial"/>
                <a:cs typeface="Arial"/>
              </a:rPr>
              <a:t>назначении  </a:t>
            </a:r>
            <a:r>
              <a:rPr sz="1750" spc="-10" dirty="0">
                <a:latin typeface="Arial"/>
                <a:cs typeface="Arial"/>
              </a:rPr>
              <a:t>руководителей»</a:t>
            </a:r>
            <a:endParaRPr sz="1750" dirty="0">
              <a:latin typeface="Arial"/>
              <a:cs typeface="Arial"/>
            </a:endParaRPr>
          </a:p>
          <a:p>
            <a:pPr marL="280670" indent="-268605">
              <a:lnSpc>
                <a:spcPct val="100000"/>
              </a:lnSpc>
              <a:spcBef>
                <a:spcPts val="1365"/>
              </a:spcBef>
              <a:buChar char="•"/>
              <a:tabLst>
                <a:tab pos="280670" algn="l"/>
                <a:tab pos="281305" algn="l"/>
              </a:tabLst>
            </a:pPr>
            <a:r>
              <a:rPr sz="1750" spc="-5" dirty="0">
                <a:latin typeface="Arial"/>
                <a:cs typeface="Arial"/>
              </a:rPr>
              <a:t>Учебные </a:t>
            </a:r>
            <a:r>
              <a:rPr sz="1750" dirty="0">
                <a:latin typeface="Arial"/>
                <a:cs typeface="Arial"/>
              </a:rPr>
              <a:t>планы, календарные </a:t>
            </a:r>
            <a:r>
              <a:rPr sz="1750" spc="-10" dirty="0">
                <a:latin typeface="Arial"/>
                <a:cs typeface="Arial"/>
              </a:rPr>
              <a:t>учебные</a:t>
            </a:r>
            <a:r>
              <a:rPr sz="1750" spc="20" dirty="0">
                <a:latin typeface="Arial"/>
                <a:cs typeface="Arial"/>
              </a:rPr>
              <a:t> </a:t>
            </a:r>
            <a:r>
              <a:rPr sz="1750" dirty="0">
                <a:latin typeface="Arial"/>
                <a:cs typeface="Arial"/>
              </a:rPr>
              <a:t>графики</a:t>
            </a:r>
          </a:p>
          <a:p>
            <a:pPr marR="5080" algn="r">
              <a:lnSpc>
                <a:spcPct val="100000"/>
              </a:lnSpc>
              <a:spcBef>
                <a:spcPts val="425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533400"/>
            <a:ext cx="3069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Количество</a:t>
            </a:r>
            <a:r>
              <a:rPr sz="2400" b="0" spc="-15" dirty="0">
                <a:solidFill>
                  <a:srgbClr val="0A4D81"/>
                </a:solidFill>
                <a:latin typeface="Arial Narrow"/>
                <a:cs typeface="Arial Narrow"/>
              </a:rPr>
              <a:t> </a:t>
            </a: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обучающихся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16522" y="1294262"/>
            <a:ext cx="5650865" cy="5502777"/>
          </a:xfrm>
          <a:custGeom>
            <a:avLst/>
            <a:gdLst/>
            <a:ahLst/>
            <a:cxnLst/>
            <a:rect l="l" t="t" r="r" b="b"/>
            <a:pathLst>
              <a:path w="5650865" h="2223770">
                <a:moveTo>
                  <a:pt x="0" y="2223262"/>
                </a:moveTo>
                <a:lnTo>
                  <a:pt x="5650865" y="2223262"/>
                </a:lnTo>
                <a:lnTo>
                  <a:pt x="5650865" y="0"/>
                </a:lnTo>
                <a:lnTo>
                  <a:pt x="0" y="0"/>
                </a:lnTo>
                <a:lnTo>
                  <a:pt x="0" y="2223262"/>
                </a:lnTo>
                <a:close/>
              </a:path>
            </a:pathLst>
          </a:custGeom>
          <a:ln w="1219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01064" y="1386971"/>
            <a:ext cx="4814570" cy="320675"/>
          </a:xfrm>
          <a:custGeom>
            <a:avLst/>
            <a:gdLst/>
            <a:ahLst/>
            <a:cxnLst/>
            <a:rect l="l" t="t" r="r" b="b"/>
            <a:pathLst>
              <a:path w="4814570" h="320675">
                <a:moveTo>
                  <a:pt x="4769866" y="0"/>
                </a:moveTo>
                <a:lnTo>
                  <a:pt x="44450" y="0"/>
                </a:lnTo>
                <a:lnTo>
                  <a:pt x="27164" y="4210"/>
                </a:lnTo>
                <a:lnTo>
                  <a:pt x="13033" y="15684"/>
                </a:lnTo>
                <a:lnTo>
                  <a:pt x="3498" y="32682"/>
                </a:lnTo>
                <a:lnTo>
                  <a:pt x="0" y="53466"/>
                </a:lnTo>
                <a:lnTo>
                  <a:pt x="0" y="267080"/>
                </a:lnTo>
                <a:lnTo>
                  <a:pt x="3498" y="287845"/>
                </a:lnTo>
                <a:lnTo>
                  <a:pt x="13033" y="304800"/>
                </a:lnTo>
                <a:lnTo>
                  <a:pt x="27164" y="316230"/>
                </a:lnTo>
                <a:lnTo>
                  <a:pt x="44450" y="320421"/>
                </a:lnTo>
                <a:lnTo>
                  <a:pt x="4769866" y="320421"/>
                </a:lnTo>
                <a:lnTo>
                  <a:pt x="4787151" y="316230"/>
                </a:lnTo>
                <a:lnTo>
                  <a:pt x="4801282" y="304800"/>
                </a:lnTo>
                <a:lnTo>
                  <a:pt x="4810817" y="287845"/>
                </a:lnTo>
                <a:lnTo>
                  <a:pt x="4814316" y="267080"/>
                </a:lnTo>
                <a:lnTo>
                  <a:pt x="4814316" y="53466"/>
                </a:lnTo>
                <a:lnTo>
                  <a:pt x="4810817" y="32682"/>
                </a:lnTo>
                <a:lnTo>
                  <a:pt x="4801282" y="15684"/>
                </a:lnTo>
                <a:lnTo>
                  <a:pt x="4787151" y="4210"/>
                </a:lnTo>
                <a:lnTo>
                  <a:pt x="4769866" y="0"/>
                </a:lnTo>
                <a:close/>
              </a:path>
            </a:pathLst>
          </a:custGeom>
          <a:solidFill>
            <a:srgbClr val="EDB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31572" y="1209504"/>
            <a:ext cx="5960428" cy="5616281"/>
          </a:xfrm>
          <a:prstGeom prst="rect">
            <a:avLst/>
          </a:prstGeom>
        </p:spPr>
        <p:txBody>
          <a:bodyPr vert="horz" wrap="square" lIns="0" tIns="182245" rIns="0" bIns="0" numCol="1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435"/>
              </a:spcBef>
            </a:pPr>
            <a:r>
              <a:rPr sz="1900" spc="-10" dirty="0" smtClean="0">
                <a:solidFill>
                  <a:schemeClr val="bg1"/>
                </a:solidFill>
                <a:latin typeface="Arial"/>
                <a:cs typeface="Arial"/>
              </a:rPr>
              <a:t>Бакалавриат, </a:t>
            </a:r>
            <a:r>
              <a:rPr sz="1900" dirty="0" err="1" smtClean="0">
                <a:solidFill>
                  <a:schemeClr val="bg1"/>
                </a:solidFill>
                <a:latin typeface="Arial"/>
                <a:cs typeface="Arial"/>
              </a:rPr>
              <a:t>очн</a:t>
            </a:r>
            <a:r>
              <a:rPr lang="ru-RU" sz="1900" dirty="0" err="1" smtClean="0">
                <a:solidFill>
                  <a:schemeClr val="bg1"/>
                </a:solidFill>
                <a:latin typeface="Arial"/>
                <a:cs typeface="Arial"/>
              </a:rPr>
              <a:t>ая</a:t>
            </a:r>
            <a:r>
              <a:rPr lang="ru-RU" sz="1900" dirty="0" smtClean="0">
                <a:solidFill>
                  <a:schemeClr val="bg1"/>
                </a:solidFill>
                <a:latin typeface="Arial"/>
                <a:cs typeface="Arial"/>
              </a:rPr>
              <a:t> форма обучения</a:t>
            </a:r>
          </a:p>
          <a:p>
            <a:pPr marL="192405" indent="-18034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93040" algn="l"/>
              </a:tabLst>
            </a:pPr>
            <a:r>
              <a:rPr lang="ru-RU" sz="1600" spc="5" dirty="0">
                <a:latin typeface="Arial"/>
                <a:cs typeface="Arial"/>
              </a:rPr>
              <a:t>Начало практики – </a:t>
            </a:r>
            <a:r>
              <a:rPr lang="ru-RU" sz="1600" spc="5" dirty="0" smtClean="0">
                <a:latin typeface="Arial"/>
                <a:cs typeface="Arial"/>
              </a:rPr>
              <a:t>с первой недели </a:t>
            </a:r>
            <a:r>
              <a:rPr lang="ru-RU" sz="1600" spc="5" dirty="0" err="1">
                <a:latin typeface="Arial"/>
                <a:cs typeface="Arial"/>
              </a:rPr>
              <a:t>обуче</a:t>
            </a:r>
            <a:r>
              <a:rPr sz="1600" spc="5" dirty="0" err="1">
                <a:latin typeface="Arial"/>
                <a:cs typeface="Arial"/>
              </a:rPr>
              <a:t>ния</a:t>
            </a:r>
            <a:r>
              <a:rPr sz="1600" spc="5" dirty="0">
                <a:latin typeface="Arial"/>
                <a:cs typeface="Arial"/>
              </a:rPr>
              <a:t>  </a:t>
            </a:r>
            <a:r>
              <a:rPr sz="1600" spc="5" dirty="0" err="1">
                <a:latin typeface="Arial"/>
                <a:cs typeface="Arial"/>
              </a:rPr>
              <a:t>после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5" dirty="0" err="1">
                <a:latin typeface="Arial"/>
                <a:cs typeface="Arial"/>
              </a:rPr>
              <a:t>окончания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5" dirty="0" err="1">
                <a:latin typeface="Arial"/>
                <a:cs typeface="Arial"/>
              </a:rPr>
              <a:t>зимних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5" dirty="0" err="1" smtClean="0">
                <a:latin typeface="Arial"/>
                <a:cs typeface="Arial"/>
              </a:rPr>
              <a:t>каникул</a:t>
            </a:r>
            <a:endParaRPr sz="1600" spc="5" dirty="0">
              <a:latin typeface="Arial"/>
              <a:cs typeface="Arial"/>
            </a:endParaRPr>
          </a:p>
          <a:p>
            <a:pPr marL="192405" indent="-180340">
              <a:spcBef>
                <a:spcPts val="1200"/>
              </a:spcBef>
              <a:buChar char="•"/>
              <a:tabLst>
                <a:tab pos="193040" algn="l"/>
              </a:tabLst>
            </a:pPr>
            <a:r>
              <a:rPr sz="1600" spc="5" dirty="0">
                <a:latin typeface="Arial"/>
                <a:cs typeface="Arial"/>
              </a:rPr>
              <a:t>В 201</a:t>
            </a:r>
            <a:r>
              <a:rPr lang="ru-RU" sz="1600" spc="5" dirty="0">
                <a:latin typeface="Arial"/>
                <a:cs typeface="Arial"/>
              </a:rPr>
              <a:t>8</a:t>
            </a:r>
            <a:r>
              <a:rPr sz="1600" spc="5" dirty="0">
                <a:latin typeface="Arial"/>
                <a:cs typeface="Arial"/>
              </a:rPr>
              <a:t>/201</a:t>
            </a:r>
            <a:r>
              <a:rPr lang="ru-RU" sz="1600" spc="5" dirty="0">
                <a:latin typeface="Arial"/>
                <a:cs typeface="Arial"/>
              </a:rPr>
              <a:t>9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5" dirty="0" err="1">
                <a:latin typeface="Arial"/>
                <a:cs typeface="Arial"/>
              </a:rPr>
              <a:t>учебном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5" dirty="0" err="1" smtClean="0">
                <a:latin typeface="Arial"/>
                <a:cs typeface="Arial"/>
              </a:rPr>
              <a:t>году</a:t>
            </a:r>
            <a:r>
              <a:rPr lang="ru-RU" sz="1600" spc="5" dirty="0" smtClean="0">
                <a:latin typeface="Arial"/>
                <a:cs typeface="Arial"/>
              </a:rPr>
              <a:t>:</a:t>
            </a:r>
            <a:endParaRPr lang="ru-RU" sz="1600" spc="5" dirty="0">
              <a:latin typeface="Arial"/>
              <a:cs typeface="Arial"/>
            </a:endParaRPr>
          </a:p>
          <a:p>
            <a:pPr marL="176213">
              <a:spcBef>
                <a:spcPts val="1200"/>
              </a:spcBef>
              <a:tabLst>
                <a:tab pos="363538" algn="l"/>
              </a:tabLst>
            </a:pPr>
            <a:r>
              <a:rPr lang="ru-RU" sz="1600" spc="5" dirty="0">
                <a:latin typeface="Arial"/>
                <a:cs typeface="Arial"/>
              </a:rPr>
              <a:t>04.02.2019 - </a:t>
            </a:r>
            <a:r>
              <a:rPr lang="ru-RU" sz="1600" spc="5" dirty="0" err="1">
                <a:latin typeface="Arial"/>
                <a:cs typeface="Arial"/>
              </a:rPr>
              <a:t>СиП</a:t>
            </a:r>
            <a:r>
              <a:rPr lang="ru-RU" sz="1600" spc="5" dirty="0">
                <a:latin typeface="Arial"/>
                <a:cs typeface="Arial"/>
              </a:rPr>
              <a:t>, </a:t>
            </a:r>
            <a:r>
              <a:rPr lang="ru-RU" sz="1600" spc="5" dirty="0" err="1">
                <a:latin typeface="Arial"/>
                <a:cs typeface="Arial"/>
              </a:rPr>
              <a:t>УиА</a:t>
            </a:r>
            <a:r>
              <a:rPr lang="ru-RU" sz="1600" spc="5" dirty="0">
                <a:latin typeface="Arial"/>
                <a:cs typeface="Arial"/>
              </a:rPr>
              <a:t>, </a:t>
            </a:r>
            <a:r>
              <a:rPr lang="ru-RU" sz="1600" spc="5" dirty="0" smtClean="0">
                <a:latin typeface="Arial"/>
                <a:cs typeface="Arial"/>
              </a:rPr>
              <a:t>Менеджмент</a:t>
            </a:r>
            <a:endParaRPr lang="ru-RU" sz="1600" spc="5" dirty="0">
              <a:latin typeface="Arial"/>
              <a:cs typeface="Arial"/>
            </a:endParaRPr>
          </a:p>
          <a:p>
            <a:pPr marL="176213">
              <a:spcBef>
                <a:spcPts val="1200"/>
              </a:spcBef>
              <a:tabLst>
                <a:tab pos="363538" algn="l"/>
              </a:tabLst>
            </a:pPr>
            <a:r>
              <a:rPr lang="ru-RU" sz="1600" spc="5" dirty="0">
                <a:latin typeface="Arial"/>
                <a:cs typeface="Arial"/>
              </a:rPr>
              <a:t>11.02.2019 - </a:t>
            </a:r>
            <a:r>
              <a:rPr lang="ru-RU" sz="1600" spc="5" dirty="0" err="1">
                <a:latin typeface="Arial"/>
                <a:cs typeface="Arial"/>
              </a:rPr>
              <a:t>ПМиИТ</a:t>
            </a:r>
            <a:endParaRPr lang="ru-RU" sz="1600" spc="5" dirty="0">
              <a:latin typeface="Arial"/>
              <a:cs typeface="Arial"/>
            </a:endParaRPr>
          </a:p>
          <a:p>
            <a:pPr marL="176213">
              <a:spcBef>
                <a:spcPts val="1200"/>
              </a:spcBef>
              <a:tabLst>
                <a:tab pos="363538" algn="l"/>
              </a:tabLst>
            </a:pPr>
            <a:r>
              <a:rPr lang="ru-RU" sz="1600" spc="5" dirty="0">
                <a:latin typeface="Arial"/>
                <a:cs typeface="Arial"/>
              </a:rPr>
              <a:t>26.02.2019 - </a:t>
            </a:r>
            <a:r>
              <a:rPr lang="ru-RU" sz="1600" spc="5" dirty="0" err="1">
                <a:latin typeface="Arial"/>
                <a:cs typeface="Arial"/>
              </a:rPr>
              <a:t>ПМиИТ</a:t>
            </a:r>
            <a:endParaRPr lang="ru-RU" sz="1600" spc="5" dirty="0">
              <a:latin typeface="Arial"/>
              <a:cs typeface="Arial"/>
            </a:endParaRPr>
          </a:p>
          <a:p>
            <a:pPr marL="176213">
              <a:spcBef>
                <a:spcPts val="1200"/>
              </a:spcBef>
              <a:tabLst>
                <a:tab pos="363538" algn="l"/>
              </a:tabLst>
            </a:pPr>
            <a:r>
              <a:rPr lang="ru-RU" sz="1600" spc="5" dirty="0">
                <a:latin typeface="Arial"/>
                <a:cs typeface="Arial"/>
              </a:rPr>
              <a:t>05.03.2019 - </a:t>
            </a:r>
            <a:r>
              <a:rPr lang="ru-RU" sz="1600" spc="5" dirty="0" err="1">
                <a:latin typeface="Arial"/>
                <a:cs typeface="Arial"/>
              </a:rPr>
              <a:t>МТСиГБ</a:t>
            </a:r>
            <a:r>
              <a:rPr lang="ru-RU" sz="1600" spc="5" dirty="0">
                <a:latin typeface="Arial"/>
                <a:cs typeface="Arial"/>
              </a:rPr>
              <a:t>, </a:t>
            </a:r>
            <a:r>
              <a:rPr lang="ru-RU" sz="1600" spc="5" dirty="0" err="1">
                <a:latin typeface="Arial"/>
                <a:cs typeface="Arial"/>
              </a:rPr>
              <a:t>ПМиИТ</a:t>
            </a:r>
            <a:r>
              <a:rPr lang="ru-RU" sz="1600" spc="5" dirty="0">
                <a:latin typeface="Arial"/>
                <a:cs typeface="Arial"/>
              </a:rPr>
              <a:t>, Юридический</a:t>
            </a:r>
          </a:p>
          <a:p>
            <a:pPr marL="176213">
              <a:spcBef>
                <a:spcPts val="1200"/>
              </a:spcBef>
              <a:tabLst>
                <a:tab pos="363538" algn="l"/>
              </a:tabLst>
            </a:pPr>
            <a:r>
              <a:rPr lang="ru-RU" sz="1600" spc="5" dirty="0">
                <a:latin typeface="Arial"/>
                <a:cs typeface="Arial"/>
              </a:rPr>
              <a:t>20.03.2019 – </a:t>
            </a:r>
            <a:r>
              <a:rPr lang="ru-RU" sz="1600" spc="5" dirty="0" err="1">
                <a:latin typeface="Arial"/>
                <a:cs typeface="Arial"/>
              </a:rPr>
              <a:t>АРиЭБ</a:t>
            </a:r>
            <a:r>
              <a:rPr lang="ru-RU" sz="1600" spc="5" dirty="0">
                <a:latin typeface="Arial"/>
                <a:cs typeface="Arial"/>
              </a:rPr>
              <a:t> имени профессора В.К. </a:t>
            </a:r>
            <a:r>
              <a:rPr lang="ru-RU" sz="1600" spc="5" dirty="0" err="1">
                <a:latin typeface="Arial"/>
                <a:cs typeface="Arial"/>
              </a:rPr>
              <a:t>Сенчагова</a:t>
            </a:r>
            <a:r>
              <a:rPr lang="ru-RU" sz="1600" spc="5" dirty="0">
                <a:latin typeface="Arial"/>
                <a:cs typeface="Arial"/>
              </a:rPr>
              <a:t>, </a:t>
            </a:r>
            <a:r>
              <a:rPr lang="ru-RU" sz="1600" spc="5" dirty="0" err="1">
                <a:latin typeface="Arial"/>
                <a:cs typeface="Arial"/>
              </a:rPr>
              <a:t>ГУиФК</a:t>
            </a:r>
            <a:r>
              <a:rPr lang="ru-RU" sz="1600" spc="5" dirty="0">
                <a:latin typeface="Arial"/>
                <a:cs typeface="Arial"/>
              </a:rPr>
              <a:t>, МЭО, МФФ, Менеджмент, </a:t>
            </a:r>
            <a:r>
              <a:rPr lang="ru-RU" sz="1600" spc="5" dirty="0" err="1">
                <a:latin typeface="Arial"/>
                <a:cs typeface="Arial"/>
              </a:rPr>
              <a:t>НиН</a:t>
            </a:r>
            <a:r>
              <a:rPr lang="ru-RU" sz="1600" spc="5" dirty="0">
                <a:latin typeface="Arial"/>
                <a:cs typeface="Arial"/>
              </a:rPr>
              <a:t>, ФР имени В.С. Геращенко, ФЭФ</a:t>
            </a:r>
          </a:p>
          <a:p>
            <a:pPr marL="176213">
              <a:spcBef>
                <a:spcPts val="1200"/>
              </a:spcBef>
              <a:tabLst>
                <a:tab pos="363538" algn="l"/>
              </a:tabLst>
            </a:pPr>
            <a:r>
              <a:rPr lang="ru-RU" sz="1600" spc="5" dirty="0">
                <a:latin typeface="Arial"/>
                <a:cs typeface="Arial"/>
              </a:rPr>
              <a:t>21.03.2019 - </a:t>
            </a:r>
            <a:r>
              <a:rPr lang="ru-RU" sz="1600" spc="5" dirty="0" err="1">
                <a:latin typeface="Arial"/>
                <a:cs typeface="Arial"/>
              </a:rPr>
              <a:t>ПМиИТ</a:t>
            </a:r>
            <a:endParaRPr lang="ru-RU" sz="1600" spc="5" dirty="0">
              <a:latin typeface="Arial"/>
              <a:cs typeface="Arial"/>
            </a:endParaRPr>
          </a:p>
          <a:p>
            <a:pPr marL="176213">
              <a:spcBef>
                <a:spcPts val="1200"/>
              </a:spcBef>
              <a:tabLst>
                <a:tab pos="363538" algn="l"/>
              </a:tabLst>
            </a:pPr>
            <a:r>
              <a:rPr lang="ru-RU" sz="1600" spc="5" dirty="0">
                <a:latin typeface="Arial"/>
                <a:cs typeface="Arial"/>
              </a:rPr>
              <a:t>03.04.2019 - </a:t>
            </a:r>
            <a:r>
              <a:rPr lang="ru-RU" sz="1600" spc="5" dirty="0" err="1">
                <a:latin typeface="Arial"/>
                <a:cs typeface="Arial"/>
              </a:rPr>
              <a:t>ГУиФК</a:t>
            </a:r>
            <a:endParaRPr lang="ru-RU" sz="1600" spc="5" dirty="0">
              <a:latin typeface="Arial"/>
              <a:cs typeface="Arial"/>
            </a:endParaRPr>
          </a:p>
          <a:p>
            <a:pPr marL="176213">
              <a:spcBef>
                <a:spcPts val="1200"/>
              </a:spcBef>
              <a:tabLst>
                <a:tab pos="363538" algn="l"/>
              </a:tabLst>
            </a:pPr>
            <a:r>
              <a:rPr lang="ru-RU" sz="1600" spc="5" dirty="0">
                <a:latin typeface="Arial"/>
                <a:cs typeface="Arial"/>
              </a:rPr>
              <a:t>17.04.2019 - </a:t>
            </a:r>
            <a:r>
              <a:rPr lang="ru-RU" sz="1600" spc="5" dirty="0" err="1">
                <a:latin typeface="Arial"/>
                <a:cs typeface="Arial"/>
              </a:rPr>
              <a:t>НиН</a:t>
            </a:r>
            <a:r>
              <a:rPr lang="ru-RU" sz="1600" spc="5" dirty="0">
                <a:latin typeface="Arial"/>
                <a:cs typeface="Arial"/>
              </a:rPr>
              <a:t>, ФЭФ</a:t>
            </a:r>
          </a:p>
          <a:p>
            <a:pPr marL="192405" indent="-180340">
              <a:spcBef>
                <a:spcPts val="1200"/>
              </a:spcBef>
              <a:buFont typeface="Arial"/>
              <a:buChar char="•"/>
              <a:tabLst>
                <a:tab pos="193040" algn="l"/>
              </a:tabLst>
            </a:pPr>
            <a:r>
              <a:rPr sz="1600" b="1" spc="-10" dirty="0" err="1" smtClean="0">
                <a:latin typeface="Arial"/>
                <a:cs typeface="Arial"/>
              </a:rPr>
              <a:t>Количество</a:t>
            </a:r>
            <a:r>
              <a:rPr sz="1600" b="1" spc="-10" dirty="0" smtClean="0">
                <a:latin typeface="Arial"/>
                <a:cs typeface="Arial"/>
              </a:rPr>
              <a:t> </a:t>
            </a:r>
            <a:r>
              <a:rPr sz="1600" b="1" spc="-10" dirty="0" err="1" smtClean="0">
                <a:latin typeface="Arial"/>
                <a:cs typeface="Arial"/>
              </a:rPr>
              <a:t>обучающихся</a:t>
            </a:r>
            <a:r>
              <a:rPr sz="1600" b="1" spc="-10" dirty="0" smtClean="0">
                <a:latin typeface="Arial"/>
                <a:cs typeface="Arial"/>
              </a:rPr>
              <a:t> – </a:t>
            </a:r>
            <a:r>
              <a:rPr sz="1600" b="1" spc="-20" dirty="0" smtClean="0">
                <a:latin typeface="Arial"/>
                <a:cs typeface="Arial"/>
              </a:rPr>
              <a:t>2</a:t>
            </a:r>
            <a:r>
              <a:rPr lang="ru-RU" sz="1600" b="1" spc="-20" dirty="0" smtClean="0">
                <a:latin typeface="Arial"/>
                <a:cs typeface="Arial"/>
              </a:rPr>
              <a:t>4</a:t>
            </a:r>
            <a:r>
              <a:rPr sz="1600" b="1" spc="-20" dirty="0" smtClean="0">
                <a:latin typeface="Arial"/>
                <a:cs typeface="Arial"/>
              </a:rPr>
              <a:t>1</a:t>
            </a:r>
            <a:r>
              <a:rPr lang="ru-RU" sz="1600" b="1" spc="-20" dirty="0" smtClean="0">
                <a:latin typeface="Arial"/>
                <a:cs typeface="Arial"/>
              </a:rPr>
              <a:t>7</a:t>
            </a:r>
            <a:r>
              <a:rPr sz="1600" b="1" spc="60" dirty="0" smtClean="0">
                <a:latin typeface="Arial"/>
                <a:cs typeface="Arial"/>
              </a:rPr>
              <a:t> </a:t>
            </a:r>
            <a:r>
              <a:rPr sz="1600" b="1" dirty="0" err="1" smtClean="0">
                <a:latin typeface="Arial"/>
                <a:cs typeface="Arial"/>
              </a:rPr>
              <a:t>чел</a:t>
            </a:r>
            <a:r>
              <a:rPr sz="1600" b="1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80972" y="6344920"/>
            <a:ext cx="2225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Arial"/>
                <a:cs typeface="Arial"/>
              </a:rPr>
              <a:t>Итого: </a:t>
            </a:r>
            <a:r>
              <a:rPr sz="2800" spc="5" dirty="0" smtClean="0">
                <a:latin typeface="Arial"/>
                <a:cs typeface="Arial"/>
              </a:rPr>
              <a:t>3</a:t>
            </a:r>
            <a:r>
              <a:rPr lang="ru-RU" sz="2800" spc="5" dirty="0" smtClean="0">
                <a:latin typeface="Arial"/>
                <a:cs typeface="Arial"/>
              </a:rPr>
              <a:t>299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чел.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4936" y="6365037"/>
            <a:ext cx="432003" cy="432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032106" y="660664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5"/>
          <p:cNvSpPr/>
          <p:nvPr/>
        </p:nvSpPr>
        <p:spPr>
          <a:xfrm>
            <a:off x="396557" y="1313850"/>
            <a:ext cx="5650865" cy="2325297"/>
          </a:xfrm>
          <a:custGeom>
            <a:avLst/>
            <a:gdLst/>
            <a:ahLst/>
            <a:cxnLst/>
            <a:rect l="l" t="t" r="r" b="b"/>
            <a:pathLst>
              <a:path w="5650865" h="2223770">
                <a:moveTo>
                  <a:pt x="0" y="2223262"/>
                </a:moveTo>
                <a:lnTo>
                  <a:pt x="5650865" y="2223262"/>
                </a:lnTo>
                <a:lnTo>
                  <a:pt x="5650865" y="0"/>
                </a:lnTo>
                <a:lnTo>
                  <a:pt x="0" y="0"/>
                </a:lnTo>
                <a:lnTo>
                  <a:pt x="0" y="2223262"/>
                </a:lnTo>
                <a:close/>
              </a:path>
            </a:pathLst>
          </a:custGeom>
          <a:ln w="12192">
            <a:solidFill>
              <a:srgbClr val="33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6"/>
          <p:cNvSpPr/>
          <p:nvPr/>
        </p:nvSpPr>
        <p:spPr>
          <a:xfrm>
            <a:off x="847884" y="1386971"/>
            <a:ext cx="4814570" cy="320675"/>
          </a:xfrm>
          <a:custGeom>
            <a:avLst/>
            <a:gdLst/>
            <a:ahLst/>
            <a:cxnLst/>
            <a:rect l="l" t="t" r="r" b="b"/>
            <a:pathLst>
              <a:path w="4814570" h="320675">
                <a:moveTo>
                  <a:pt x="4769866" y="0"/>
                </a:moveTo>
                <a:lnTo>
                  <a:pt x="44450" y="0"/>
                </a:lnTo>
                <a:lnTo>
                  <a:pt x="27164" y="4210"/>
                </a:lnTo>
                <a:lnTo>
                  <a:pt x="13033" y="15684"/>
                </a:lnTo>
                <a:lnTo>
                  <a:pt x="3498" y="32682"/>
                </a:lnTo>
                <a:lnTo>
                  <a:pt x="0" y="53466"/>
                </a:lnTo>
                <a:lnTo>
                  <a:pt x="0" y="267080"/>
                </a:lnTo>
                <a:lnTo>
                  <a:pt x="3498" y="287845"/>
                </a:lnTo>
                <a:lnTo>
                  <a:pt x="13033" y="304800"/>
                </a:lnTo>
                <a:lnTo>
                  <a:pt x="27164" y="316230"/>
                </a:lnTo>
                <a:lnTo>
                  <a:pt x="44450" y="320421"/>
                </a:lnTo>
                <a:lnTo>
                  <a:pt x="4769866" y="320421"/>
                </a:lnTo>
                <a:lnTo>
                  <a:pt x="4787151" y="316230"/>
                </a:lnTo>
                <a:lnTo>
                  <a:pt x="4801282" y="304800"/>
                </a:lnTo>
                <a:lnTo>
                  <a:pt x="4810817" y="287845"/>
                </a:lnTo>
                <a:lnTo>
                  <a:pt x="4814316" y="267080"/>
                </a:lnTo>
                <a:lnTo>
                  <a:pt x="4814316" y="53466"/>
                </a:lnTo>
                <a:lnTo>
                  <a:pt x="4810817" y="32682"/>
                </a:lnTo>
                <a:lnTo>
                  <a:pt x="4801282" y="15684"/>
                </a:lnTo>
                <a:lnTo>
                  <a:pt x="4787151" y="4210"/>
                </a:lnTo>
                <a:lnTo>
                  <a:pt x="4769866" y="0"/>
                </a:lnTo>
                <a:close/>
              </a:path>
            </a:pathLst>
          </a:custGeom>
          <a:solidFill>
            <a:srgbClr val="339933"/>
          </a:solidFill>
          <a:ln>
            <a:solidFill>
              <a:srgbClr val="339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/>
          <p:cNvSpPr txBox="1"/>
          <p:nvPr/>
        </p:nvSpPr>
        <p:spPr>
          <a:xfrm>
            <a:off x="484936" y="1251204"/>
            <a:ext cx="5664375" cy="234615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369570">
              <a:lnSpc>
                <a:spcPct val="100000"/>
              </a:lnSpc>
              <a:spcBef>
                <a:spcPts val="1435"/>
              </a:spcBef>
            </a:pPr>
            <a:r>
              <a:rPr lang="ru-RU" spc="-10" dirty="0" smtClean="0">
                <a:solidFill>
                  <a:srgbClr val="FFFFFF"/>
                </a:solidFill>
                <a:latin typeface="Arial"/>
                <a:cs typeface="Arial"/>
              </a:rPr>
              <a:t>Магистратура</a:t>
            </a: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очная 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форма</a:t>
            </a:r>
            <a:r>
              <a:rPr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обучения</a:t>
            </a:r>
            <a:endParaRPr dirty="0">
              <a:latin typeface="Arial"/>
              <a:cs typeface="Arial"/>
            </a:endParaRPr>
          </a:p>
          <a:p>
            <a:pPr marL="192405" marR="27940" indent="-180340">
              <a:lnSpc>
                <a:spcPts val="2090"/>
              </a:lnSpc>
              <a:spcBef>
                <a:spcPts val="1225"/>
              </a:spcBef>
              <a:buChar char="•"/>
              <a:tabLst>
                <a:tab pos="193040" algn="l"/>
              </a:tabLst>
            </a:pPr>
            <a:r>
              <a:rPr sz="1600" dirty="0">
                <a:latin typeface="Arial"/>
                <a:cs typeface="Arial"/>
              </a:rPr>
              <a:t>Начало </a:t>
            </a:r>
            <a:r>
              <a:rPr sz="1600" spc="5" dirty="0">
                <a:latin typeface="Arial"/>
                <a:cs typeface="Arial"/>
              </a:rPr>
              <a:t>практики </a:t>
            </a:r>
            <a:r>
              <a:rPr sz="1600" spc="-10" dirty="0">
                <a:latin typeface="Arial"/>
                <a:cs typeface="Arial"/>
              </a:rPr>
              <a:t>– </a:t>
            </a:r>
            <a:r>
              <a:rPr sz="1600" dirty="0">
                <a:latin typeface="Arial"/>
                <a:cs typeface="Arial"/>
              </a:rPr>
              <a:t>первая </a:t>
            </a:r>
            <a:r>
              <a:rPr sz="1600" spc="-15" dirty="0">
                <a:latin typeface="Arial"/>
                <a:cs typeface="Arial"/>
              </a:rPr>
              <a:t>неделя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обучения  </a:t>
            </a:r>
            <a:r>
              <a:rPr sz="1600" spc="5" dirty="0">
                <a:latin typeface="Arial"/>
                <a:cs typeface="Arial"/>
              </a:rPr>
              <a:t>после окончания </a:t>
            </a:r>
            <a:r>
              <a:rPr sz="1600" dirty="0">
                <a:latin typeface="Arial"/>
                <a:cs typeface="Arial"/>
              </a:rPr>
              <a:t>зимних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каникул</a:t>
            </a:r>
            <a:endParaRPr sz="1600" dirty="0">
              <a:latin typeface="Arial"/>
              <a:cs typeface="Arial"/>
            </a:endParaRPr>
          </a:p>
          <a:p>
            <a:pPr marL="192405" indent="-180340">
              <a:lnSpc>
                <a:spcPts val="2095"/>
              </a:lnSpc>
              <a:spcBef>
                <a:spcPts val="1505"/>
              </a:spcBef>
              <a:buChar char="•"/>
              <a:tabLst>
                <a:tab pos="193040" algn="l"/>
              </a:tabLst>
            </a:pPr>
            <a:r>
              <a:rPr sz="1600" spc="-10" dirty="0">
                <a:latin typeface="Arial"/>
                <a:cs typeface="Arial"/>
              </a:rPr>
              <a:t>В </a:t>
            </a:r>
            <a:r>
              <a:rPr sz="1600" dirty="0" smtClean="0">
                <a:latin typeface="Arial"/>
                <a:cs typeface="Arial"/>
              </a:rPr>
              <a:t>201</a:t>
            </a:r>
            <a:r>
              <a:rPr lang="ru-RU" sz="1600" dirty="0" smtClean="0">
                <a:latin typeface="Arial"/>
                <a:cs typeface="Arial"/>
              </a:rPr>
              <a:t>8</a:t>
            </a:r>
            <a:r>
              <a:rPr sz="1600" dirty="0" smtClean="0">
                <a:latin typeface="Arial"/>
                <a:cs typeface="Arial"/>
              </a:rPr>
              <a:t>/201</a:t>
            </a:r>
            <a:r>
              <a:rPr lang="ru-RU" sz="1600" dirty="0" smtClean="0">
                <a:latin typeface="Arial"/>
                <a:cs typeface="Arial"/>
              </a:rPr>
              <a:t>9</a:t>
            </a:r>
            <a:r>
              <a:rPr sz="1600" dirty="0" smtClean="0">
                <a:latin typeface="Arial"/>
                <a:cs typeface="Arial"/>
              </a:rPr>
              <a:t> </a:t>
            </a:r>
            <a:r>
              <a:rPr sz="1600" spc="-5" dirty="0" err="1">
                <a:latin typeface="Arial"/>
                <a:cs typeface="Arial"/>
              </a:rPr>
              <a:t>учебном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5" dirty="0" err="1" smtClean="0">
                <a:latin typeface="Arial"/>
                <a:cs typeface="Arial"/>
              </a:rPr>
              <a:t>году</a:t>
            </a:r>
            <a:r>
              <a:rPr lang="ru-RU" sz="1600" spc="-15" dirty="0">
                <a:latin typeface="Arial"/>
                <a:cs typeface="Arial"/>
              </a:rPr>
              <a:t> </a:t>
            </a:r>
            <a:r>
              <a:rPr lang="ru-RU" sz="1600" spc="-15" dirty="0" smtClean="0">
                <a:latin typeface="Arial"/>
                <a:cs typeface="Arial"/>
              </a:rPr>
              <a:t>начало практики – 04 февраля 2019 г.</a:t>
            </a:r>
          </a:p>
          <a:p>
            <a:pPr marL="192405" indent="-180340">
              <a:lnSpc>
                <a:spcPts val="2095"/>
              </a:lnSpc>
              <a:spcBef>
                <a:spcPts val="1505"/>
              </a:spcBef>
              <a:buChar char="•"/>
              <a:tabLst>
                <a:tab pos="193040" algn="l"/>
              </a:tabLst>
            </a:pPr>
            <a:r>
              <a:rPr lang="ru-RU" sz="1600" b="1" dirty="0" smtClean="0">
                <a:latin typeface="Arial"/>
                <a:cs typeface="Arial"/>
              </a:rPr>
              <a:t>Количество обучающихся </a:t>
            </a:r>
            <a:r>
              <a:rPr lang="ru-RU" sz="1600" b="1" spc="-10" dirty="0">
                <a:latin typeface="Arial"/>
                <a:cs typeface="Arial"/>
              </a:rPr>
              <a:t>–</a:t>
            </a:r>
            <a:r>
              <a:rPr lang="ru-RU" sz="1600" b="1" dirty="0" smtClean="0">
                <a:latin typeface="Arial"/>
                <a:cs typeface="Arial"/>
              </a:rPr>
              <a:t> 882 чел.</a:t>
            </a:r>
            <a:endParaRPr lang="ru-RU" sz="1600" b="1" spc="-5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04904" y="191287"/>
            <a:ext cx="1828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5" dirty="0">
                <a:solidFill>
                  <a:srgbClr val="DADADA"/>
                </a:solidFill>
                <a:latin typeface="Calibri"/>
                <a:cs typeface="Calibri"/>
              </a:rPr>
              <a:t>66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316941"/>
            <a:ext cx="464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A4D81"/>
                </a:solidFill>
                <a:latin typeface="Arial Narrow"/>
                <a:cs typeface="Arial Narrow"/>
              </a:rPr>
              <a:t>Организация практики: основные</a:t>
            </a:r>
            <a:r>
              <a:rPr sz="2400" spc="-15" dirty="0">
                <a:solidFill>
                  <a:srgbClr val="0A4D81"/>
                </a:solidFill>
                <a:latin typeface="Arial Narrow"/>
                <a:cs typeface="Arial Narrow"/>
              </a:rPr>
              <a:t> </a:t>
            </a:r>
            <a:r>
              <a:rPr sz="2400" spc="5" dirty="0">
                <a:solidFill>
                  <a:srgbClr val="0A4D81"/>
                </a:solidFill>
                <a:latin typeface="Arial Narrow"/>
                <a:cs typeface="Arial Narrow"/>
              </a:rPr>
              <a:t>итоги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600" y="1447800"/>
            <a:ext cx="11195304" cy="3822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145" marR="439420" indent="-259079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71145" algn="l"/>
                <a:tab pos="271780" algn="l"/>
              </a:tabLst>
            </a:pPr>
            <a:r>
              <a:rPr lang="ru-RU" sz="1700" spc="-25" dirty="0">
                <a:latin typeface="Arial"/>
                <a:cs typeface="Arial"/>
              </a:rPr>
              <a:t>Актуализировано и утверждено «</a:t>
            </a:r>
            <a:r>
              <a:rPr lang="ru-RU" sz="1700" spc="-25" dirty="0" smtClean="0">
                <a:latin typeface="Arial"/>
                <a:cs typeface="Arial"/>
              </a:rPr>
              <a:t>Положение </a:t>
            </a:r>
            <a:r>
              <a:rPr lang="ru-RU" sz="1700" spc="-25" dirty="0">
                <a:latin typeface="Arial"/>
                <a:cs typeface="Arial"/>
              </a:rPr>
              <a:t>о практике  обучающихся, осваивающих образовательные программы высшего образования – программы  бакалавриата и программы магистратуры в Финансовом университете» </a:t>
            </a:r>
            <a:r>
              <a:rPr lang="ru-RU" sz="1700" spc="-25" dirty="0" smtClean="0">
                <a:latin typeface="Arial"/>
                <a:cs typeface="Arial"/>
              </a:rPr>
              <a:t>29.11.2018 </a:t>
            </a:r>
            <a:r>
              <a:rPr lang="ru-RU" sz="1600" spc="-10" dirty="0" smtClean="0">
                <a:latin typeface="Arial"/>
                <a:cs typeface="Arial"/>
              </a:rPr>
              <a:t>№ </a:t>
            </a:r>
            <a:r>
              <a:rPr lang="ru-RU" sz="1700" spc="-25" dirty="0" smtClean="0">
                <a:latin typeface="Arial"/>
                <a:cs typeface="Arial"/>
              </a:rPr>
              <a:t>2270/о</a:t>
            </a:r>
            <a:endParaRPr lang="ru-RU" sz="1700" spc="-25" dirty="0">
              <a:latin typeface="Arial"/>
              <a:cs typeface="Arial"/>
            </a:endParaRPr>
          </a:p>
          <a:p>
            <a:pPr marL="271145" marR="439420" indent="-259079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71145" algn="l"/>
                <a:tab pos="271780" algn="l"/>
              </a:tabLst>
            </a:pPr>
            <a:r>
              <a:rPr sz="1700" spc="-25" dirty="0" err="1" smtClean="0">
                <a:latin typeface="Arial"/>
                <a:cs typeface="Arial"/>
              </a:rPr>
              <a:t>Определены</a:t>
            </a:r>
            <a:r>
              <a:rPr sz="1700" spc="-25" dirty="0" smtClean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ответственные </a:t>
            </a:r>
            <a:r>
              <a:rPr sz="1700" spc="-10" dirty="0">
                <a:latin typeface="Arial"/>
                <a:cs typeface="Arial"/>
              </a:rPr>
              <a:t>за </a:t>
            </a:r>
            <a:r>
              <a:rPr sz="1700" spc="-20" dirty="0">
                <a:latin typeface="Arial"/>
                <a:cs typeface="Arial"/>
              </a:rPr>
              <a:t>организацию </a:t>
            </a:r>
            <a:r>
              <a:rPr sz="1700" dirty="0">
                <a:latin typeface="Arial"/>
                <a:cs typeface="Arial"/>
              </a:rPr>
              <a:t>и </a:t>
            </a:r>
            <a:r>
              <a:rPr sz="1700" spc="-20" dirty="0">
                <a:latin typeface="Arial"/>
                <a:cs typeface="Arial"/>
              </a:rPr>
              <a:t>проведение  </a:t>
            </a:r>
            <a:r>
              <a:rPr sz="1700" spc="-10" dirty="0">
                <a:latin typeface="Arial"/>
                <a:cs typeface="Arial"/>
              </a:rPr>
              <a:t>практики </a:t>
            </a:r>
            <a:r>
              <a:rPr sz="1700" spc="-25" dirty="0">
                <a:latin typeface="Arial"/>
                <a:cs typeface="Arial"/>
              </a:rPr>
              <a:t>от </a:t>
            </a:r>
            <a:r>
              <a:rPr sz="1700" spc="-20" dirty="0" err="1">
                <a:latin typeface="Arial"/>
                <a:cs typeface="Arial"/>
              </a:rPr>
              <a:t>департаментов</a:t>
            </a:r>
            <a:r>
              <a:rPr sz="1700" spc="-20" dirty="0">
                <a:latin typeface="Arial"/>
                <a:cs typeface="Arial"/>
              </a:rPr>
              <a:t>/</a:t>
            </a:r>
            <a:r>
              <a:rPr sz="1700" spc="-20" dirty="0" err="1">
                <a:latin typeface="Arial"/>
                <a:cs typeface="Arial"/>
              </a:rPr>
              <a:t>кафедр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-10" dirty="0" smtClean="0">
                <a:latin typeface="Arial"/>
                <a:cs typeface="Arial"/>
              </a:rPr>
              <a:t>(</a:t>
            </a:r>
            <a:r>
              <a:rPr lang="ru-RU" sz="1700" spc="-10" dirty="0" smtClean="0">
                <a:latin typeface="Arial"/>
                <a:cs typeface="Arial"/>
              </a:rPr>
              <a:t>45</a:t>
            </a:r>
            <a:r>
              <a:rPr sz="1700" spc="40" dirty="0" smtClean="0">
                <a:latin typeface="Arial"/>
                <a:cs typeface="Arial"/>
              </a:rPr>
              <a:t> </a:t>
            </a:r>
            <a:r>
              <a:rPr sz="1700" spc="-25" dirty="0" err="1">
                <a:latin typeface="Arial"/>
                <a:cs typeface="Arial"/>
              </a:rPr>
              <a:t>чел</a:t>
            </a:r>
            <a:r>
              <a:rPr sz="1700" spc="-25" dirty="0" smtClean="0">
                <a:latin typeface="Arial"/>
                <a:cs typeface="Arial"/>
              </a:rPr>
              <a:t>.)</a:t>
            </a:r>
            <a:endParaRPr sz="1700" dirty="0">
              <a:latin typeface="Arial"/>
              <a:cs typeface="Arial"/>
            </a:endParaRPr>
          </a:p>
          <a:p>
            <a:pPr marL="271145" marR="529590" indent="-259079" algn="just">
              <a:lnSpc>
                <a:spcPct val="100000"/>
              </a:lnSpc>
              <a:spcBef>
                <a:spcPts val="1200"/>
              </a:spcBef>
              <a:buFont typeface="Wingdings"/>
              <a:buChar char=""/>
              <a:tabLst>
                <a:tab pos="271145" algn="l"/>
                <a:tab pos="271780" algn="l"/>
              </a:tabLst>
            </a:pPr>
            <a:r>
              <a:rPr sz="1700" spc="-25" dirty="0">
                <a:latin typeface="Arial"/>
                <a:cs typeface="Arial"/>
              </a:rPr>
              <a:t>Разработаны </a:t>
            </a:r>
            <a:r>
              <a:rPr sz="1700" dirty="0">
                <a:latin typeface="Arial"/>
                <a:cs typeface="Arial"/>
              </a:rPr>
              <a:t>и </a:t>
            </a:r>
            <a:r>
              <a:rPr sz="1700" spc="-15" dirty="0">
                <a:latin typeface="Arial"/>
                <a:cs typeface="Arial"/>
              </a:rPr>
              <a:t>актуализированы </a:t>
            </a:r>
            <a:r>
              <a:rPr sz="1700" spc="-10" dirty="0">
                <a:latin typeface="Arial"/>
                <a:cs typeface="Arial"/>
              </a:rPr>
              <a:t>программы практик </a:t>
            </a:r>
            <a:r>
              <a:rPr sz="1700" dirty="0">
                <a:latin typeface="Arial"/>
                <a:cs typeface="Arial"/>
              </a:rPr>
              <a:t>и  </a:t>
            </a:r>
            <a:r>
              <a:rPr sz="1700" spc="-25" dirty="0">
                <a:latin typeface="Arial"/>
                <a:cs typeface="Arial"/>
              </a:rPr>
              <a:t>методические </a:t>
            </a:r>
            <a:r>
              <a:rPr sz="1700" spc="-20" dirty="0">
                <a:latin typeface="Arial"/>
                <a:cs typeface="Arial"/>
              </a:rPr>
              <a:t>материалы </a:t>
            </a:r>
            <a:r>
              <a:rPr sz="1700" spc="-10" dirty="0">
                <a:latin typeface="Arial"/>
                <a:cs typeface="Arial"/>
              </a:rPr>
              <a:t>по </a:t>
            </a:r>
            <a:r>
              <a:rPr sz="1700" spc="-20" dirty="0">
                <a:latin typeface="Arial"/>
                <a:cs typeface="Arial"/>
              </a:rPr>
              <a:t>организации </a:t>
            </a:r>
            <a:r>
              <a:rPr sz="1700" dirty="0">
                <a:latin typeface="Arial"/>
                <a:cs typeface="Arial"/>
              </a:rPr>
              <a:t>и </a:t>
            </a:r>
            <a:r>
              <a:rPr sz="1700" spc="-20" dirty="0">
                <a:latin typeface="Arial"/>
                <a:cs typeface="Arial"/>
              </a:rPr>
              <a:t>прохождению  </a:t>
            </a:r>
            <a:r>
              <a:rPr sz="1700" spc="-10" dirty="0">
                <a:latin typeface="Arial"/>
                <a:cs typeface="Arial"/>
              </a:rPr>
              <a:t>практики</a:t>
            </a:r>
            <a:endParaRPr sz="1700" dirty="0">
              <a:latin typeface="Arial"/>
              <a:cs typeface="Arial"/>
            </a:endParaRPr>
          </a:p>
          <a:p>
            <a:pPr marL="271145" marR="195580" indent="-259079" algn="just">
              <a:spcBef>
                <a:spcPts val="1200"/>
              </a:spcBef>
              <a:buFont typeface="Wingdings"/>
              <a:buChar char=""/>
              <a:tabLst>
                <a:tab pos="271145" algn="l"/>
                <a:tab pos="271780" algn="l"/>
              </a:tabLst>
            </a:pPr>
            <a:r>
              <a:rPr sz="1700" spc="-10" dirty="0">
                <a:latin typeface="Arial"/>
                <a:cs typeface="Arial"/>
              </a:rPr>
              <a:t>Вся </a:t>
            </a:r>
            <a:r>
              <a:rPr sz="1700" spc="-15" dirty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sz="1700" spc="-20" dirty="0">
                <a:latin typeface="Arial" panose="020B0604020202020204" pitchFamily="34" charset="0"/>
                <a:cs typeface="Arial" panose="020B0604020202020204" pitchFamily="34" charset="0"/>
              </a:rPr>
              <a:t>размещена </a:t>
            </a:r>
            <a:r>
              <a:rPr sz="1700" spc="-1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700" spc="-20" dirty="0" err="1">
                <a:latin typeface="Arial" panose="020B0604020202020204" pitchFamily="34" charset="0"/>
                <a:cs typeface="Arial" panose="020B0604020202020204" pitchFamily="34" charset="0"/>
              </a:rPr>
              <a:t>сайте</a:t>
            </a:r>
            <a:r>
              <a:rPr sz="17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Финуниверситета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www.fa.ru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– Студентам – Практика)</a:t>
            </a:r>
          </a:p>
          <a:p>
            <a:pPr marL="12701">
              <a:lnSpc>
                <a:spcPct val="100000"/>
              </a:lnSpc>
              <a:spcBef>
                <a:spcPts val="1460"/>
              </a:spcBef>
              <a:tabLst>
                <a:tab pos="271145" algn="l"/>
                <a:tab pos="271780" algn="l"/>
              </a:tabLst>
            </a:pPr>
            <a:r>
              <a:rPr lang="ru-RU" sz="1700" spc="-15" dirty="0" smtClean="0">
                <a:latin typeface="Arial"/>
                <a:cs typeface="Arial"/>
              </a:rPr>
              <a:t>    </a:t>
            </a:r>
            <a:r>
              <a:rPr sz="1700" spc="-15" dirty="0" err="1" smtClean="0">
                <a:latin typeface="Arial"/>
                <a:cs typeface="Arial"/>
              </a:rPr>
              <a:t>Совещания</a:t>
            </a:r>
            <a:r>
              <a:rPr sz="1700" spc="-20" dirty="0" smtClean="0">
                <a:latin typeface="Arial"/>
                <a:cs typeface="Arial"/>
              </a:rPr>
              <a:t>:</a:t>
            </a:r>
            <a:endParaRPr sz="1700" dirty="0">
              <a:latin typeface="Arial"/>
              <a:cs typeface="Arial"/>
            </a:endParaRPr>
          </a:p>
          <a:p>
            <a:pPr marL="722630" marR="5080" lvl="1" indent="-170815" algn="just">
              <a:lnSpc>
                <a:spcPct val="100000"/>
              </a:lnSpc>
              <a:spcBef>
                <a:spcPts val="204"/>
              </a:spcBef>
              <a:buChar char="-"/>
              <a:tabLst>
                <a:tab pos="723265" algn="l"/>
              </a:tabLst>
            </a:pPr>
            <a:r>
              <a:rPr sz="1600" spc="-20" dirty="0" err="1" smtClean="0">
                <a:latin typeface="Arial"/>
                <a:cs typeface="Arial"/>
              </a:rPr>
              <a:t>совещание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с </a:t>
            </a:r>
            <a:r>
              <a:rPr lang="ru-RU" sz="1600" spc="-5" dirty="0" smtClean="0">
                <a:latin typeface="Arial"/>
                <a:cs typeface="Arial"/>
              </a:rPr>
              <a:t>заместителями </a:t>
            </a:r>
            <a:r>
              <a:rPr sz="1600" spc="-15" dirty="0" err="1" smtClean="0">
                <a:latin typeface="Arial"/>
                <a:cs typeface="Arial"/>
              </a:rPr>
              <a:t>декан</a:t>
            </a:r>
            <a:r>
              <a:rPr lang="ru-RU" sz="1600" spc="-15" dirty="0" err="1" smtClean="0">
                <a:latin typeface="Arial"/>
                <a:cs typeface="Arial"/>
              </a:rPr>
              <a:t>ов</a:t>
            </a:r>
            <a:r>
              <a:rPr sz="1600" spc="-15" dirty="0" smtClean="0">
                <a:latin typeface="Arial"/>
                <a:cs typeface="Arial"/>
              </a:rPr>
              <a:t>, </a:t>
            </a:r>
            <a:r>
              <a:rPr lang="ru-RU" sz="1600" spc="-15" dirty="0" smtClean="0">
                <a:latin typeface="Arial"/>
                <a:cs typeface="Arial"/>
              </a:rPr>
              <a:t>заместителями </a:t>
            </a:r>
            <a:r>
              <a:rPr sz="1600" spc="-25" dirty="0" err="1" smtClean="0">
                <a:latin typeface="Arial"/>
                <a:cs typeface="Arial"/>
              </a:rPr>
              <a:t>руководител</a:t>
            </a:r>
            <a:r>
              <a:rPr lang="ru-RU" sz="1600" spc="-25" dirty="0" smtClean="0">
                <a:latin typeface="Arial"/>
                <a:cs typeface="Arial"/>
              </a:rPr>
              <a:t>ей </a:t>
            </a:r>
            <a:r>
              <a:rPr sz="1600" spc="-20" dirty="0" err="1" smtClean="0">
                <a:latin typeface="Arial"/>
                <a:cs typeface="Arial"/>
              </a:rPr>
              <a:t>департаментов</a:t>
            </a:r>
            <a:r>
              <a:rPr sz="1600" spc="-20" dirty="0" smtClean="0">
                <a:latin typeface="Arial"/>
                <a:cs typeface="Arial"/>
              </a:rPr>
              <a:t>/</a:t>
            </a:r>
            <a:r>
              <a:rPr sz="1600" spc="-20" dirty="0" err="1" smtClean="0">
                <a:latin typeface="Arial"/>
                <a:cs typeface="Arial"/>
              </a:rPr>
              <a:t>заведующими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кафедрами, </a:t>
            </a:r>
            <a:r>
              <a:rPr sz="1600" spc="-25" dirty="0">
                <a:latin typeface="Arial"/>
                <a:cs typeface="Arial"/>
              </a:rPr>
              <a:t>ответственными </a:t>
            </a:r>
            <a:r>
              <a:rPr sz="1600" spc="-10" dirty="0">
                <a:latin typeface="Arial"/>
                <a:cs typeface="Arial"/>
              </a:rPr>
              <a:t>за  </a:t>
            </a:r>
            <a:r>
              <a:rPr sz="1600" spc="-20" dirty="0">
                <a:latin typeface="Arial"/>
                <a:cs typeface="Arial"/>
              </a:rPr>
              <a:t>организацию </a:t>
            </a:r>
            <a:r>
              <a:rPr sz="1600" spc="-5" dirty="0">
                <a:latin typeface="Arial"/>
                <a:cs typeface="Arial"/>
              </a:rPr>
              <a:t>и </a:t>
            </a:r>
            <a:r>
              <a:rPr sz="1600" spc="-25" dirty="0">
                <a:latin typeface="Arial"/>
                <a:cs typeface="Arial"/>
              </a:rPr>
              <a:t>проведение </a:t>
            </a:r>
            <a:r>
              <a:rPr sz="1600" spc="-15" dirty="0">
                <a:latin typeface="Arial"/>
                <a:cs typeface="Arial"/>
              </a:rPr>
              <a:t>практики</a:t>
            </a:r>
            <a:r>
              <a:rPr sz="1600" spc="140" dirty="0">
                <a:latin typeface="Arial"/>
                <a:cs typeface="Arial"/>
              </a:rPr>
              <a:t> </a:t>
            </a:r>
            <a:endParaRPr sz="1600" dirty="0" smtClean="0">
              <a:latin typeface="Arial"/>
              <a:cs typeface="Arial"/>
            </a:endParaRPr>
          </a:p>
          <a:p>
            <a:pPr marL="722630" lvl="1" indent="-171450" algn="just">
              <a:lnSpc>
                <a:spcPct val="100000"/>
              </a:lnSpc>
              <a:spcBef>
                <a:spcPts val="204"/>
              </a:spcBef>
              <a:buChar char="-"/>
              <a:tabLst>
                <a:tab pos="723265" algn="l"/>
              </a:tabLst>
            </a:pPr>
            <a:r>
              <a:rPr sz="1600" spc="-25" dirty="0" err="1" smtClean="0">
                <a:latin typeface="Arial"/>
                <a:cs typeface="Arial"/>
              </a:rPr>
              <a:t>совет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 err="1" smtClean="0">
                <a:latin typeface="Arial"/>
                <a:cs typeface="Arial"/>
              </a:rPr>
              <a:t>деканов</a:t>
            </a:r>
            <a:r>
              <a:rPr sz="1600" spc="15" dirty="0" smtClean="0">
                <a:latin typeface="Arial"/>
                <a:cs typeface="Arial"/>
              </a:rPr>
              <a:t> </a:t>
            </a:r>
            <a:endParaRPr sz="1600" dirty="0" smtClean="0">
              <a:latin typeface="Arial"/>
              <a:cs typeface="Arial"/>
            </a:endParaRPr>
          </a:p>
          <a:p>
            <a:pPr marL="722630" marR="197485" lvl="1" indent="-170815" algn="just">
              <a:lnSpc>
                <a:spcPct val="100000"/>
              </a:lnSpc>
              <a:spcBef>
                <a:spcPts val="190"/>
              </a:spcBef>
              <a:buChar char="-"/>
              <a:tabLst>
                <a:tab pos="723265" algn="l"/>
              </a:tabLst>
            </a:pPr>
            <a:r>
              <a:rPr sz="1600" spc="-20" dirty="0" err="1" smtClean="0">
                <a:latin typeface="Arial"/>
                <a:cs typeface="Arial"/>
              </a:rPr>
              <a:t>совещание</a:t>
            </a:r>
            <a:r>
              <a:rPr sz="1600" spc="-20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с </a:t>
            </a:r>
            <a:r>
              <a:rPr sz="1600" spc="-25" dirty="0" err="1" smtClean="0">
                <a:latin typeface="Arial"/>
                <a:cs typeface="Arial"/>
              </a:rPr>
              <a:t>руководителями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20" dirty="0" err="1" smtClean="0">
                <a:latin typeface="Arial"/>
                <a:cs typeface="Arial"/>
              </a:rPr>
              <a:t>департаментов</a:t>
            </a:r>
            <a:r>
              <a:rPr sz="1600" spc="-20" dirty="0" smtClean="0">
                <a:latin typeface="Arial"/>
                <a:cs typeface="Arial"/>
              </a:rPr>
              <a:t>/</a:t>
            </a:r>
            <a:r>
              <a:rPr sz="1600" spc="-20" dirty="0" err="1" smtClean="0">
                <a:latin typeface="Arial"/>
                <a:cs typeface="Arial"/>
              </a:rPr>
              <a:t>заведующими</a:t>
            </a:r>
            <a:r>
              <a:rPr sz="1600" spc="-20" dirty="0" smtClean="0">
                <a:latin typeface="Arial"/>
                <a:cs typeface="Arial"/>
              </a:rPr>
              <a:t>  </a:t>
            </a:r>
            <a:r>
              <a:rPr sz="1600" spc="-20" dirty="0" err="1" smtClean="0">
                <a:latin typeface="Arial"/>
                <a:cs typeface="Arial"/>
              </a:rPr>
              <a:t>кафедрами</a:t>
            </a:r>
            <a:r>
              <a:rPr sz="1600" spc="10" dirty="0" smtClean="0"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32106" y="660664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651" y="0"/>
            <a:ext cx="120650" cy="1310640"/>
          </a:xfrm>
          <a:custGeom>
            <a:avLst/>
            <a:gdLst/>
            <a:ahLst/>
            <a:cxnLst/>
            <a:rect l="l" t="t" r="r" b="b"/>
            <a:pathLst>
              <a:path w="120650" h="1310640">
                <a:moveTo>
                  <a:pt x="0" y="1310639"/>
                </a:moveTo>
                <a:lnTo>
                  <a:pt x="120395" y="1310639"/>
                </a:lnTo>
                <a:lnTo>
                  <a:pt x="120395" y="0"/>
                </a:lnTo>
                <a:lnTo>
                  <a:pt x="0" y="0"/>
                </a:lnTo>
                <a:lnTo>
                  <a:pt x="0" y="13106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04904" y="191287"/>
            <a:ext cx="1828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5" dirty="0">
                <a:solidFill>
                  <a:srgbClr val="DADADA"/>
                </a:solidFill>
                <a:latin typeface="Calibri"/>
                <a:cs typeface="Calibri"/>
              </a:rPr>
              <a:t>66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476" y="967866"/>
            <a:ext cx="4646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A4D81"/>
                </a:solidFill>
                <a:latin typeface="Arial Narrow"/>
                <a:cs typeface="Arial Narrow"/>
              </a:rPr>
              <a:t>Организация практики: основные</a:t>
            </a:r>
            <a:r>
              <a:rPr sz="2400" spc="-15" dirty="0">
                <a:solidFill>
                  <a:srgbClr val="0A4D81"/>
                </a:solidFill>
                <a:latin typeface="Arial Narrow"/>
                <a:cs typeface="Arial Narrow"/>
              </a:rPr>
              <a:t> </a:t>
            </a:r>
            <a:r>
              <a:rPr sz="2400" spc="5" dirty="0">
                <a:solidFill>
                  <a:srgbClr val="0A4D81"/>
                </a:solidFill>
                <a:latin typeface="Arial Narrow"/>
                <a:cs typeface="Arial Narrow"/>
              </a:rPr>
              <a:t>итоги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9675" y="0"/>
            <a:ext cx="4632324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7263" y="2101342"/>
            <a:ext cx="6259830" cy="544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71145" algn="l"/>
                <a:tab pos="271780" algn="l"/>
              </a:tabLst>
            </a:pPr>
            <a:r>
              <a:rPr sz="1700" spc="-20" dirty="0">
                <a:latin typeface="Arial"/>
                <a:cs typeface="Arial"/>
              </a:rPr>
              <a:t>Проведены </a:t>
            </a:r>
            <a:r>
              <a:rPr sz="1700" spc="-10" dirty="0">
                <a:latin typeface="Arial"/>
                <a:cs typeface="Arial"/>
              </a:rPr>
              <a:t>собрания </a:t>
            </a:r>
            <a:r>
              <a:rPr sz="1700" spc="5" dirty="0">
                <a:latin typeface="Arial"/>
                <a:cs typeface="Arial"/>
              </a:rPr>
              <a:t>со </a:t>
            </a:r>
            <a:r>
              <a:rPr sz="1700" spc="-15" dirty="0">
                <a:latin typeface="Arial"/>
                <a:cs typeface="Arial"/>
              </a:rPr>
              <a:t>всеми </a:t>
            </a:r>
            <a:r>
              <a:rPr sz="1700" spc="-20" dirty="0">
                <a:latin typeface="Arial"/>
                <a:cs typeface="Arial"/>
              </a:rPr>
              <a:t>обучающимися </a:t>
            </a:r>
            <a:r>
              <a:rPr sz="1700" spc="-10" dirty="0">
                <a:latin typeface="Arial"/>
                <a:cs typeface="Arial"/>
              </a:rPr>
              <a:t>по </a:t>
            </a:r>
            <a:r>
              <a:rPr sz="1700" spc="-15" dirty="0">
                <a:latin typeface="Arial"/>
                <a:cs typeface="Arial"/>
              </a:rPr>
              <a:t>вопросам  </a:t>
            </a:r>
            <a:r>
              <a:rPr sz="1700" spc="-20" dirty="0">
                <a:latin typeface="Arial"/>
                <a:cs typeface="Arial"/>
              </a:rPr>
              <a:t>организации </a:t>
            </a:r>
            <a:r>
              <a:rPr sz="1700" dirty="0">
                <a:latin typeface="Arial"/>
                <a:cs typeface="Arial"/>
              </a:rPr>
              <a:t>и </a:t>
            </a:r>
            <a:r>
              <a:rPr sz="1700" spc="-20" dirty="0">
                <a:latin typeface="Arial"/>
                <a:cs typeface="Arial"/>
              </a:rPr>
              <a:t>прохождения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практики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263" y="2911601"/>
            <a:ext cx="574040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71145" algn="l"/>
                <a:tab pos="271780" algn="l"/>
              </a:tabLst>
            </a:pPr>
            <a:r>
              <a:rPr sz="1700" spc="-20" dirty="0">
                <a:latin typeface="Arial"/>
                <a:cs typeface="Arial"/>
              </a:rPr>
              <a:t>Большинством </a:t>
            </a:r>
            <a:r>
              <a:rPr sz="1700" spc="-30" dirty="0" err="1">
                <a:latin typeface="Arial"/>
                <a:cs typeface="Arial"/>
              </a:rPr>
              <a:t>руководителей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spc="-10" dirty="0" err="1" smtClean="0">
                <a:latin typeface="Arial"/>
                <a:cs typeface="Arial"/>
              </a:rPr>
              <a:t>практик</a:t>
            </a:r>
            <a:r>
              <a:rPr sz="1700" spc="-10" dirty="0" smtClean="0">
                <a:latin typeface="Arial"/>
                <a:cs typeface="Arial"/>
              </a:rPr>
              <a:t> </a:t>
            </a:r>
            <a:r>
              <a:rPr sz="1700" spc="-25" dirty="0">
                <a:latin typeface="Arial"/>
                <a:cs typeface="Arial"/>
              </a:rPr>
              <a:t>от  </a:t>
            </a:r>
            <a:r>
              <a:rPr sz="1700" spc="-20" dirty="0">
                <a:latin typeface="Arial"/>
                <a:cs typeface="Arial"/>
              </a:rPr>
              <a:t>департаментов/кафедр </a:t>
            </a:r>
            <a:r>
              <a:rPr sz="1700" spc="-15" dirty="0">
                <a:latin typeface="Arial"/>
                <a:cs typeface="Arial"/>
              </a:rPr>
              <a:t>были </a:t>
            </a:r>
            <a:r>
              <a:rPr sz="1700" spc="-20" dirty="0">
                <a:latin typeface="Arial"/>
                <a:cs typeface="Arial"/>
              </a:rPr>
              <a:t>проведены </a:t>
            </a:r>
            <a:r>
              <a:rPr sz="1700" spc="-30" dirty="0">
                <a:latin typeface="Arial"/>
                <a:cs typeface="Arial"/>
              </a:rPr>
              <a:t>консультации  </a:t>
            </a:r>
            <a:r>
              <a:rPr sz="1700" spc="-20" dirty="0">
                <a:latin typeface="Arial"/>
                <a:cs typeface="Arial"/>
              </a:rPr>
              <a:t>обучающихся </a:t>
            </a:r>
            <a:r>
              <a:rPr sz="1700" spc="-10" dirty="0">
                <a:latin typeface="Arial"/>
                <a:cs typeface="Arial"/>
              </a:rPr>
              <a:t>по </a:t>
            </a:r>
            <a:r>
              <a:rPr sz="1700" spc="-20" dirty="0">
                <a:latin typeface="Arial"/>
                <a:cs typeface="Arial"/>
              </a:rPr>
              <a:t>выбору </a:t>
            </a:r>
            <a:r>
              <a:rPr sz="1700" spc="-30" dirty="0">
                <a:latin typeface="Arial"/>
                <a:cs typeface="Arial"/>
              </a:rPr>
              <a:t>баз</a:t>
            </a:r>
            <a:r>
              <a:rPr sz="1700" spc="4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практик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263" y="3911853"/>
            <a:ext cx="6319520" cy="80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71145" algn="l"/>
                <a:tab pos="271780" algn="l"/>
              </a:tabLst>
            </a:pPr>
            <a:r>
              <a:rPr sz="1700" spc="-10" dirty="0">
                <a:latin typeface="Arial"/>
                <a:cs typeface="Arial"/>
              </a:rPr>
              <a:t>Все </a:t>
            </a:r>
            <a:r>
              <a:rPr sz="1700" spc="-20" dirty="0">
                <a:latin typeface="Arial"/>
                <a:cs typeface="Arial"/>
              </a:rPr>
              <a:t>обучающие </a:t>
            </a:r>
            <a:r>
              <a:rPr sz="1700" spc="-15" dirty="0">
                <a:latin typeface="Arial"/>
                <a:cs typeface="Arial"/>
              </a:rPr>
              <a:t>были </a:t>
            </a:r>
            <a:r>
              <a:rPr sz="1700" spc="-20" dirty="0">
                <a:latin typeface="Arial"/>
                <a:cs typeface="Arial"/>
              </a:rPr>
              <a:t>распределены </a:t>
            </a:r>
            <a:r>
              <a:rPr sz="1700" spc="-10" dirty="0">
                <a:latin typeface="Arial"/>
                <a:cs typeface="Arial"/>
              </a:rPr>
              <a:t>по </a:t>
            </a:r>
            <a:r>
              <a:rPr sz="1700" spc="-25" dirty="0">
                <a:latin typeface="Arial"/>
                <a:cs typeface="Arial"/>
              </a:rPr>
              <a:t>базам </a:t>
            </a:r>
            <a:r>
              <a:rPr sz="1700" spc="-10" dirty="0">
                <a:latin typeface="Arial"/>
                <a:cs typeface="Arial"/>
              </a:rPr>
              <a:t>практик </a:t>
            </a:r>
            <a:r>
              <a:rPr sz="1700" dirty="0">
                <a:latin typeface="Arial"/>
                <a:cs typeface="Arial"/>
              </a:rPr>
              <a:t>в  </a:t>
            </a:r>
            <a:r>
              <a:rPr sz="1700" spc="-25" dirty="0">
                <a:latin typeface="Arial"/>
                <a:cs typeface="Arial"/>
              </a:rPr>
              <a:t>соответствии </a:t>
            </a:r>
            <a:r>
              <a:rPr sz="1700" dirty="0">
                <a:latin typeface="Arial"/>
                <a:cs typeface="Arial"/>
              </a:rPr>
              <a:t>с </a:t>
            </a:r>
            <a:r>
              <a:rPr sz="1700" spc="-15" dirty="0">
                <a:latin typeface="Arial"/>
                <a:cs typeface="Arial"/>
              </a:rPr>
              <a:t>заключенными </a:t>
            </a:r>
            <a:r>
              <a:rPr sz="1700" spc="-20" dirty="0">
                <a:latin typeface="Arial"/>
                <a:cs typeface="Arial"/>
              </a:rPr>
              <a:t>долгосрочными договорами </a:t>
            </a:r>
            <a:r>
              <a:rPr sz="1700" dirty="0">
                <a:latin typeface="Arial"/>
                <a:cs typeface="Arial"/>
              </a:rPr>
              <a:t>и  </a:t>
            </a:r>
            <a:r>
              <a:rPr sz="1700" spc="-20" dirty="0">
                <a:latin typeface="Arial"/>
                <a:cs typeface="Arial"/>
              </a:rPr>
              <a:t>договорами </a:t>
            </a:r>
            <a:r>
              <a:rPr sz="1700" spc="-10" dirty="0">
                <a:latin typeface="Arial"/>
                <a:cs typeface="Arial"/>
              </a:rPr>
              <a:t>на срок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практики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712200" y="2282444"/>
            <a:ext cx="267335" cy="0"/>
          </a:xfrm>
          <a:custGeom>
            <a:avLst/>
            <a:gdLst/>
            <a:ahLst/>
            <a:cxnLst/>
            <a:rect l="l" t="t" r="r" b="b"/>
            <a:pathLst>
              <a:path w="267334">
                <a:moveTo>
                  <a:pt x="0" y="0"/>
                </a:moveTo>
                <a:lnTo>
                  <a:pt x="266826" y="0"/>
                </a:lnTo>
              </a:path>
            </a:pathLst>
          </a:custGeom>
          <a:ln w="71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60003" y="2275268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1094" y="0"/>
                </a:lnTo>
              </a:path>
            </a:pathLst>
          </a:custGeom>
          <a:ln w="723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65668" y="140335"/>
            <a:ext cx="2160270" cy="2131695"/>
          </a:xfrm>
          <a:custGeom>
            <a:avLst/>
            <a:gdLst/>
            <a:ahLst/>
            <a:cxnLst/>
            <a:rect l="l" t="t" r="r" b="b"/>
            <a:pathLst>
              <a:path w="2160270" h="2131695">
                <a:moveTo>
                  <a:pt x="1265427" y="0"/>
                </a:moveTo>
                <a:lnTo>
                  <a:pt x="894333" y="0"/>
                </a:lnTo>
                <a:lnTo>
                  <a:pt x="843152" y="14224"/>
                </a:lnTo>
                <a:lnTo>
                  <a:pt x="671322" y="64389"/>
                </a:lnTo>
                <a:lnTo>
                  <a:pt x="647826" y="78613"/>
                </a:lnTo>
                <a:lnTo>
                  <a:pt x="624585" y="85851"/>
                </a:lnTo>
                <a:lnTo>
                  <a:pt x="601726" y="100075"/>
                </a:lnTo>
                <a:lnTo>
                  <a:pt x="579120" y="107188"/>
                </a:lnTo>
                <a:lnTo>
                  <a:pt x="513206" y="150114"/>
                </a:lnTo>
                <a:lnTo>
                  <a:pt x="450214" y="193040"/>
                </a:lnTo>
                <a:lnTo>
                  <a:pt x="390525" y="235966"/>
                </a:lnTo>
                <a:lnTo>
                  <a:pt x="352678" y="271780"/>
                </a:lnTo>
                <a:lnTo>
                  <a:pt x="334263" y="286004"/>
                </a:lnTo>
                <a:lnTo>
                  <a:pt x="316229" y="300355"/>
                </a:lnTo>
                <a:lnTo>
                  <a:pt x="298703" y="321818"/>
                </a:lnTo>
                <a:lnTo>
                  <a:pt x="281558" y="343281"/>
                </a:lnTo>
                <a:lnTo>
                  <a:pt x="264922" y="357632"/>
                </a:lnTo>
                <a:lnTo>
                  <a:pt x="248538" y="379095"/>
                </a:lnTo>
                <a:lnTo>
                  <a:pt x="232790" y="400431"/>
                </a:lnTo>
                <a:lnTo>
                  <a:pt x="217424" y="414782"/>
                </a:lnTo>
                <a:lnTo>
                  <a:pt x="187959" y="457708"/>
                </a:lnTo>
                <a:lnTo>
                  <a:pt x="160400" y="500634"/>
                </a:lnTo>
                <a:lnTo>
                  <a:pt x="134874" y="543560"/>
                </a:lnTo>
                <a:lnTo>
                  <a:pt x="111378" y="586486"/>
                </a:lnTo>
                <a:lnTo>
                  <a:pt x="100329" y="615061"/>
                </a:lnTo>
                <a:lnTo>
                  <a:pt x="89915" y="636524"/>
                </a:lnTo>
                <a:lnTo>
                  <a:pt x="80009" y="657987"/>
                </a:lnTo>
                <a:lnTo>
                  <a:pt x="70611" y="686562"/>
                </a:lnTo>
                <a:lnTo>
                  <a:pt x="61722" y="708025"/>
                </a:lnTo>
                <a:lnTo>
                  <a:pt x="53466" y="729488"/>
                </a:lnTo>
                <a:lnTo>
                  <a:pt x="45720" y="758063"/>
                </a:lnTo>
                <a:lnTo>
                  <a:pt x="38607" y="779526"/>
                </a:lnTo>
                <a:lnTo>
                  <a:pt x="32003" y="808228"/>
                </a:lnTo>
                <a:lnTo>
                  <a:pt x="26034" y="829691"/>
                </a:lnTo>
                <a:lnTo>
                  <a:pt x="20574" y="858266"/>
                </a:lnTo>
                <a:lnTo>
                  <a:pt x="15875" y="879729"/>
                </a:lnTo>
                <a:lnTo>
                  <a:pt x="11683" y="908304"/>
                </a:lnTo>
                <a:lnTo>
                  <a:pt x="8127" y="936879"/>
                </a:lnTo>
                <a:lnTo>
                  <a:pt x="5206" y="958342"/>
                </a:lnTo>
                <a:lnTo>
                  <a:pt x="2921" y="987044"/>
                </a:lnTo>
                <a:lnTo>
                  <a:pt x="1270" y="1015619"/>
                </a:lnTo>
                <a:lnTo>
                  <a:pt x="253" y="1044194"/>
                </a:lnTo>
                <a:lnTo>
                  <a:pt x="0" y="1065657"/>
                </a:lnTo>
                <a:lnTo>
                  <a:pt x="253" y="1094232"/>
                </a:lnTo>
                <a:lnTo>
                  <a:pt x="1270" y="1122934"/>
                </a:lnTo>
                <a:lnTo>
                  <a:pt x="2921" y="1151509"/>
                </a:lnTo>
                <a:lnTo>
                  <a:pt x="5206" y="1172972"/>
                </a:lnTo>
                <a:lnTo>
                  <a:pt x="8127" y="1201547"/>
                </a:lnTo>
                <a:lnTo>
                  <a:pt x="11683" y="1230122"/>
                </a:lnTo>
                <a:lnTo>
                  <a:pt x="15875" y="1251585"/>
                </a:lnTo>
                <a:lnTo>
                  <a:pt x="20574" y="1280287"/>
                </a:lnTo>
                <a:lnTo>
                  <a:pt x="26034" y="1301623"/>
                </a:lnTo>
                <a:lnTo>
                  <a:pt x="32003" y="1330325"/>
                </a:lnTo>
                <a:lnTo>
                  <a:pt x="38607" y="1358900"/>
                </a:lnTo>
                <a:lnTo>
                  <a:pt x="45720" y="1380363"/>
                </a:lnTo>
                <a:lnTo>
                  <a:pt x="53466" y="1401826"/>
                </a:lnTo>
                <a:lnTo>
                  <a:pt x="61722" y="1430401"/>
                </a:lnTo>
                <a:lnTo>
                  <a:pt x="70611" y="1451864"/>
                </a:lnTo>
                <a:lnTo>
                  <a:pt x="80009" y="1480439"/>
                </a:lnTo>
                <a:lnTo>
                  <a:pt x="89915" y="1501902"/>
                </a:lnTo>
                <a:lnTo>
                  <a:pt x="100329" y="1523365"/>
                </a:lnTo>
                <a:lnTo>
                  <a:pt x="111378" y="1544828"/>
                </a:lnTo>
                <a:lnTo>
                  <a:pt x="122808" y="1566291"/>
                </a:lnTo>
                <a:lnTo>
                  <a:pt x="134874" y="1594866"/>
                </a:lnTo>
                <a:lnTo>
                  <a:pt x="160400" y="1637792"/>
                </a:lnTo>
                <a:lnTo>
                  <a:pt x="187959" y="1680718"/>
                </a:lnTo>
                <a:lnTo>
                  <a:pt x="202437" y="1695069"/>
                </a:lnTo>
                <a:lnTo>
                  <a:pt x="217424" y="1716532"/>
                </a:lnTo>
                <a:lnTo>
                  <a:pt x="232790" y="1737995"/>
                </a:lnTo>
                <a:lnTo>
                  <a:pt x="248538" y="1759458"/>
                </a:lnTo>
                <a:lnTo>
                  <a:pt x="264922" y="1780921"/>
                </a:lnTo>
                <a:lnTo>
                  <a:pt x="281558" y="1795145"/>
                </a:lnTo>
                <a:lnTo>
                  <a:pt x="298703" y="1816608"/>
                </a:lnTo>
                <a:lnTo>
                  <a:pt x="316229" y="1830959"/>
                </a:lnTo>
                <a:lnTo>
                  <a:pt x="334263" y="1852422"/>
                </a:lnTo>
                <a:lnTo>
                  <a:pt x="352678" y="1866773"/>
                </a:lnTo>
                <a:lnTo>
                  <a:pt x="371348" y="1880997"/>
                </a:lnTo>
                <a:lnTo>
                  <a:pt x="390525" y="1902460"/>
                </a:lnTo>
                <a:lnTo>
                  <a:pt x="410082" y="1916811"/>
                </a:lnTo>
                <a:lnTo>
                  <a:pt x="450214" y="1945386"/>
                </a:lnTo>
                <a:lnTo>
                  <a:pt x="513206" y="1988312"/>
                </a:lnTo>
                <a:lnTo>
                  <a:pt x="556895" y="2016887"/>
                </a:lnTo>
                <a:lnTo>
                  <a:pt x="579120" y="2024126"/>
                </a:lnTo>
                <a:lnTo>
                  <a:pt x="601726" y="2038350"/>
                </a:lnTo>
                <a:lnTo>
                  <a:pt x="624585" y="2045462"/>
                </a:lnTo>
                <a:lnTo>
                  <a:pt x="647826" y="2059813"/>
                </a:lnTo>
                <a:lnTo>
                  <a:pt x="671322" y="2066925"/>
                </a:lnTo>
                <a:lnTo>
                  <a:pt x="695071" y="2081276"/>
                </a:lnTo>
                <a:lnTo>
                  <a:pt x="868679" y="2131314"/>
                </a:lnTo>
                <a:lnTo>
                  <a:pt x="1291208" y="2131314"/>
                </a:lnTo>
                <a:lnTo>
                  <a:pt x="1464690" y="2081276"/>
                </a:lnTo>
                <a:lnTo>
                  <a:pt x="1488439" y="2066925"/>
                </a:lnTo>
                <a:lnTo>
                  <a:pt x="1511934" y="2059813"/>
                </a:lnTo>
                <a:lnTo>
                  <a:pt x="1535176" y="2045462"/>
                </a:lnTo>
                <a:lnTo>
                  <a:pt x="1558035" y="2038350"/>
                </a:lnTo>
                <a:lnTo>
                  <a:pt x="1580641" y="2024126"/>
                </a:lnTo>
                <a:lnTo>
                  <a:pt x="1646554" y="1988312"/>
                </a:lnTo>
                <a:lnTo>
                  <a:pt x="1688973" y="1959737"/>
                </a:lnTo>
                <a:lnTo>
                  <a:pt x="1729866" y="1931035"/>
                </a:lnTo>
                <a:lnTo>
                  <a:pt x="1769236" y="1902460"/>
                </a:lnTo>
                <a:lnTo>
                  <a:pt x="1788413" y="1880997"/>
                </a:lnTo>
                <a:lnTo>
                  <a:pt x="1807209" y="1866773"/>
                </a:lnTo>
                <a:lnTo>
                  <a:pt x="1825498" y="1852422"/>
                </a:lnTo>
                <a:lnTo>
                  <a:pt x="1843531" y="1830959"/>
                </a:lnTo>
                <a:lnTo>
                  <a:pt x="1861057" y="1816608"/>
                </a:lnTo>
                <a:lnTo>
                  <a:pt x="1878202" y="1795145"/>
                </a:lnTo>
                <a:lnTo>
                  <a:pt x="1894966" y="1780921"/>
                </a:lnTo>
                <a:lnTo>
                  <a:pt x="1911223" y="1759458"/>
                </a:lnTo>
                <a:lnTo>
                  <a:pt x="1927098" y="1737995"/>
                </a:lnTo>
                <a:lnTo>
                  <a:pt x="1942464" y="1716532"/>
                </a:lnTo>
                <a:lnTo>
                  <a:pt x="1957451" y="1695069"/>
                </a:lnTo>
                <a:lnTo>
                  <a:pt x="1971802" y="1680718"/>
                </a:lnTo>
                <a:lnTo>
                  <a:pt x="1999360" y="1637792"/>
                </a:lnTo>
                <a:lnTo>
                  <a:pt x="2024887" y="1594866"/>
                </a:lnTo>
                <a:lnTo>
                  <a:pt x="2036952" y="1566291"/>
                </a:lnTo>
                <a:lnTo>
                  <a:pt x="2048509" y="1544828"/>
                </a:lnTo>
                <a:lnTo>
                  <a:pt x="2059431" y="1523365"/>
                </a:lnTo>
                <a:lnTo>
                  <a:pt x="2069973" y="1501902"/>
                </a:lnTo>
                <a:lnTo>
                  <a:pt x="2079878" y="1480439"/>
                </a:lnTo>
                <a:lnTo>
                  <a:pt x="2089277" y="1451864"/>
                </a:lnTo>
                <a:lnTo>
                  <a:pt x="2098166" y="1430401"/>
                </a:lnTo>
                <a:lnTo>
                  <a:pt x="2106422" y="1401826"/>
                </a:lnTo>
                <a:lnTo>
                  <a:pt x="2114169" y="1380363"/>
                </a:lnTo>
                <a:lnTo>
                  <a:pt x="2121280" y="1358900"/>
                </a:lnTo>
                <a:lnTo>
                  <a:pt x="2127884" y="1330325"/>
                </a:lnTo>
                <a:lnTo>
                  <a:pt x="2133854" y="1301623"/>
                </a:lnTo>
                <a:lnTo>
                  <a:pt x="2139187" y="1280287"/>
                </a:lnTo>
                <a:lnTo>
                  <a:pt x="2144013" y="1251585"/>
                </a:lnTo>
                <a:lnTo>
                  <a:pt x="2148078" y="1230122"/>
                </a:lnTo>
                <a:lnTo>
                  <a:pt x="2151633" y="1201547"/>
                </a:lnTo>
                <a:lnTo>
                  <a:pt x="2154554" y="1172972"/>
                </a:lnTo>
                <a:lnTo>
                  <a:pt x="2156840" y="1151509"/>
                </a:lnTo>
                <a:lnTo>
                  <a:pt x="2158491" y="1122934"/>
                </a:lnTo>
                <a:lnTo>
                  <a:pt x="2159507" y="1094232"/>
                </a:lnTo>
                <a:lnTo>
                  <a:pt x="2159888" y="1065657"/>
                </a:lnTo>
                <a:lnTo>
                  <a:pt x="2159507" y="1044194"/>
                </a:lnTo>
                <a:lnTo>
                  <a:pt x="2158491" y="1015619"/>
                </a:lnTo>
                <a:lnTo>
                  <a:pt x="2156840" y="987044"/>
                </a:lnTo>
                <a:lnTo>
                  <a:pt x="2154554" y="958342"/>
                </a:lnTo>
                <a:lnTo>
                  <a:pt x="2151633" y="936879"/>
                </a:lnTo>
                <a:lnTo>
                  <a:pt x="2148078" y="908304"/>
                </a:lnTo>
                <a:lnTo>
                  <a:pt x="2144013" y="879729"/>
                </a:lnTo>
                <a:lnTo>
                  <a:pt x="2139187" y="858266"/>
                </a:lnTo>
                <a:lnTo>
                  <a:pt x="2133854" y="829691"/>
                </a:lnTo>
                <a:lnTo>
                  <a:pt x="2127884" y="808228"/>
                </a:lnTo>
                <a:lnTo>
                  <a:pt x="2121280" y="779526"/>
                </a:lnTo>
                <a:lnTo>
                  <a:pt x="2114169" y="758063"/>
                </a:lnTo>
                <a:lnTo>
                  <a:pt x="2106422" y="729488"/>
                </a:lnTo>
                <a:lnTo>
                  <a:pt x="2098166" y="708025"/>
                </a:lnTo>
                <a:lnTo>
                  <a:pt x="2089277" y="686562"/>
                </a:lnTo>
                <a:lnTo>
                  <a:pt x="2079878" y="657987"/>
                </a:lnTo>
                <a:lnTo>
                  <a:pt x="2069973" y="636524"/>
                </a:lnTo>
                <a:lnTo>
                  <a:pt x="2059431" y="615061"/>
                </a:lnTo>
                <a:lnTo>
                  <a:pt x="2048509" y="586486"/>
                </a:lnTo>
                <a:lnTo>
                  <a:pt x="2024887" y="543560"/>
                </a:lnTo>
                <a:lnTo>
                  <a:pt x="1999360" y="500634"/>
                </a:lnTo>
                <a:lnTo>
                  <a:pt x="1971802" y="457708"/>
                </a:lnTo>
                <a:lnTo>
                  <a:pt x="1942464" y="414782"/>
                </a:lnTo>
                <a:lnTo>
                  <a:pt x="1927098" y="400431"/>
                </a:lnTo>
                <a:lnTo>
                  <a:pt x="1911223" y="379095"/>
                </a:lnTo>
                <a:lnTo>
                  <a:pt x="1894966" y="357632"/>
                </a:lnTo>
                <a:lnTo>
                  <a:pt x="1878202" y="343281"/>
                </a:lnTo>
                <a:lnTo>
                  <a:pt x="1861057" y="321818"/>
                </a:lnTo>
                <a:lnTo>
                  <a:pt x="1843531" y="300355"/>
                </a:lnTo>
                <a:lnTo>
                  <a:pt x="1825498" y="286004"/>
                </a:lnTo>
                <a:lnTo>
                  <a:pt x="1807209" y="271780"/>
                </a:lnTo>
                <a:lnTo>
                  <a:pt x="1788413" y="250317"/>
                </a:lnTo>
                <a:lnTo>
                  <a:pt x="1729866" y="207391"/>
                </a:lnTo>
                <a:lnTo>
                  <a:pt x="1688973" y="178816"/>
                </a:lnTo>
                <a:lnTo>
                  <a:pt x="1646554" y="150114"/>
                </a:lnTo>
                <a:lnTo>
                  <a:pt x="1602994" y="121539"/>
                </a:lnTo>
                <a:lnTo>
                  <a:pt x="1558035" y="100075"/>
                </a:lnTo>
                <a:lnTo>
                  <a:pt x="1535176" y="85851"/>
                </a:lnTo>
                <a:lnTo>
                  <a:pt x="1511934" y="78613"/>
                </a:lnTo>
                <a:lnTo>
                  <a:pt x="1488439" y="64389"/>
                </a:lnTo>
                <a:lnTo>
                  <a:pt x="1316608" y="14224"/>
                </a:lnTo>
                <a:lnTo>
                  <a:pt x="126542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86038" y="136715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9150" y="0"/>
                </a:lnTo>
              </a:path>
            </a:pathLst>
          </a:custGeom>
          <a:ln w="7238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5031" y="12953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90">
                <a:moveTo>
                  <a:pt x="0" y="0"/>
                </a:moveTo>
                <a:lnTo>
                  <a:pt x="161163" y="0"/>
                </a:lnTo>
              </a:path>
            </a:pathLst>
          </a:custGeom>
          <a:ln w="7112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99907" y="245827"/>
            <a:ext cx="1802764" cy="179958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lang="ru-RU" sz="3600" b="1" spc="-15" dirty="0" smtClean="0">
                <a:solidFill>
                  <a:srgbClr val="FFFFFF"/>
                </a:solidFill>
                <a:latin typeface="Arial"/>
                <a:cs typeface="Arial"/>
              </a:rPr>
              <a:t>2662</a:t>
            </a:r>
            <a:endParaRPr sz="3600" dirty="0">
              <a:latin typeface="Arial"/>
              <a:cs typeface="Arial"/>
            </a:endParaRPr>
          </a:p>
          <a:p>
            <a:pPr marL="253365" marR="244475" indent="241935">
              <a:lnSpc>
                <a:spcPct val="100000"/>
              </a:lnSpc>
              <a:spcBef>
                <a:spcPts val="150"/>
              </a:spcBef>
            </a:pP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договора 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на</a:t>
            </a:r>
            <a:r>
              <a:rPr sz="1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проведение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2390"/>
              </a:lnSpc>
            </a:pP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практики,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в </a:t>
            </a:r>
            <a:r>
              <a:rPr sz="1400" b="1" spc="-45" dirty="0">
                <a:solidFill>
                  <a:srgbClr val="FFFFFF"/>
                </a:solidFill>
                <a:latin typeface="Arial"/>
                <a:cs typeface="Arial"/>
              </a:rPr>
              <a:t>т.ч.</a:t>
            </a:r>
            <a:r>
              <a:rPr sz="1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000" b="1" spc="-15" dirty="0" smtClean="0">
                <a:solidFill>
                  <a:srgbClr val="FFFFFF"/>
                </a:solidFill>
                <a:latin typeface="Arial"/>
                <a:cs typeface="Arial"/>
              </a:rPr>
              <a:t>331</a:t>
            </a:r>
            <a:endParaRPr sz="2000" dirty="0">
              <a:latin typeface="Arial"/>
              <a:cs typeface="Arial"/>
            </a:endParaRPr>
          </a:p>
          <a:p>
            <a:pPr marL="269875" marR="260985" algn="ctr">
              <a:lnSpc>
                <a:spcPct val="100000"/>
              </a:lnSpc>
              <a:spcBef>
                <a:spcPts val="10"/>
              </a:spcBef>
            </a:pPr>
            <a:r>
              <a:rPr sz="1400" b="1" spc="-20" dirty="0" err="1" smtClean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1400" b="1" spc="-55" dirty="0" err="1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20" dirty="0" err="1" smtClean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1400" b="1" spc="-35" dirty="0" err="1" smtClean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1400" b="1" spc="-45" dirty="0" err="1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5" dirty="0" err="1" smtClean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1400" b="1" spc="-20" dirty="0" err="1" smtClean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1400" b="1" spc="-55" dirty="0" err="1" smtClean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1400" b="1" spc="-15" dirty="0" err="1" smtClean="0">
                <a:solidFill>
                  <a:srgbClr val="FFFFFF"/>
                </a:solidFill>
                <a:latin typeface="Arial"/>
                <a:cs typeface="Arial"/>
              </a:rPr>
              <a:t>ч</a:t>
            </a:r>
            <a:r>
              <a:rPr sz="1400" b="1" spc="-10" dirty="0" err="1" smtClean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1400" b="1" spc="-15" dirty="0" err="1" smtClean="0">
                <a:solidFill>
                  <a:srgbClr val="FFFFFF"/>
                </a:solidFill>
                <a:latin typeface="Arial"/>
                <a:cs typeface="Arial"/>
              </a:rPr>
              <a:t>ы</a:t>
            </a:r>
            <a:r>
              <a:rPr lang="ru-RU" sz="1400" b="1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14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20" dirty="0" err="1" smtClean="0">
                <a:solidFill>
                  <a:srgbClr val="FFFFFF"/>
                </a:solidFill>
                <a:latin typeface="Arial"/>
                <a:cs typeface="Arial"/>
              </a:rPr>
              <a:t>договор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335386" y="1000125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30">
                <a:moveTo>
                  <a:pt x="881888" y="0"/>
                </a:moveTo>
                <a:lnTo>
                  <a:pt x="842645" y="888"/>
                </a:lnTo>
                <a:lnTo>
                  <a:pt x="803783" y="3428"/>
                </a:lnTo>
                <a:lnTo>
                  <a:pt x="765429" y="7620"/>
                </a:lnTo>
                <a:lnTo>
                  <a:pt x="727583" y="13462"/>
                </a:lnTo>
                <a:lnTo>
                  <a:pt x="653542" y="29845"/>
                </a:lnTo>
                <a:lnTo>
                  <a:pt x="581914" y="52324"/>
                </a:lnTo>
                <a:lnTo>
                  <a:pt x="513207" y="80517"/>
                </a:lnTo>
                <a:lnTo>
                  <a:pt x="447421" y="114300"/>
                </a:lnTo>
                <a:lnTo>
                  <a:pt x="385064" y="153162"/>
                </a:lnTo>
                <a:lnTo>
                  <a:pt x="326263" y="196976"/>
                </a:lnTo>
                <a:lnTo>
                  <a:pt x="271399" y="245490"/>
                </a:lnTo>
                <a:lnTo>
                  <a:pt x="220726" y="298323"/>
                </a:lnTo>
                <a:lnTo>
                  <a:pt x="174498" y="355091"/>
                </a:lnTo>
                <a:lnTo>
                  <a:pt x="133096" y="415798"/>
                </a:lnTo>
                <a:lnTo>
                  <a:pt x="96774" y="479805"/>
                </a:lnTo>
                <a:lnTo>
                  <a:pt x="65786" y="547115"/>
                </a:lnTo>
                <a:lnTo>
                  <a:pt x="40386" y="617347"/>
                </a:lnTo>
                <a:lnTo>
                  <a:pt x="20955" y="690245"/>
                </a:lnTo>
                <a:lnTo>
                  <a:pt x="7620" y="765428"/>
                </a:lnTo>
                <a:lnTo>
                  <a:pt x="3429" y="803783"/>
                </a:lnTo>
                <a:lnTo>
                  <a:pt x="889" y="842645"/>
                </a:lnTo>
                <a:lnTo>
                  <a:pt x="0" y="881888"/>
                </a:lnTo>
                <a:lnTo>
                  <a:pt x="889" y="921130"/>
                </a:lnTo>
                <a:lnTo>
                  <a:pt x="3429" y="959992"/>
                </a:lnTo>
                <a:lnTo>
                  <a:pt x="7620" y="998347"/>
                </a:lnTo>
                <a:lnTo>
                  <a:pt x="13462" y="1036192"/>
                </a:lnTo>
                <a:lnTo>
                  <a:pt x="29845" y="1110234"/>
                </a:lnTo>
                <a:lnTo>
                  <a:pt x="52324" y="1181862"/>
                </a:lnTo>
                <a:lnTo>
                  <a:pt x="80518" y="1250569"/>
                </a:lnTo>
                <a:lnTo>
                  <a:pt x="114300" y="1316354"/>
                </a:lnTo>
                <a:lnTo>
                  <a:pt x="153162" y="1378712"/>
                </a:lnTo>
                <a:lnTo>
                  <a:pt x="197104" y="1437513"/>
                </a:lnTo>
                <a:lnTo>
                  <a:pt x="245491" y="1492377"/>
                </a:lnTo>
                <a:lnTo>
                  <a:pt x="298323" y="1543050"/>
                </a:lnTo>
                <a:lnTo>
                  <a:pt x="355219" y="1589277"/>
                </a:lnTo>
                <a:lnTo>
                  <a:pt x="415798" y="1630679"/>
                </a:lnTo>
                <a:lnTo>
                  <a:pt x="479933" y="1667002"/>
                </a:lnTo>
                <a:lnTo>
                  <a:pt x="547243" y="1697989"/>
                </a:lnTo>
                <a:lnTo>
                  <a:pt x="617474" y="1723389"/>
                </a:lnTo>
                <a:lnTo>
                  <a:pt x="690245" y="1742948"/>
                </a:lnTo>
                <a:lnTo>
                  <a:pt x="765429" y="1756155"/>
                </a:lnTo>
                <a:lnTo>
                  <a:pt x="803783" y="1760347"/>
                </a:lnTo>
                <a:lnTo>
                  <a:pt x="842645" y="1762887"/>
                </a:lnTo>
                <a:lnTo>
                  <a:pt x="881888" y="1763776"/>
                </a:lnTo>
                <a:lnTo>
                  <a:pt x="921258" y="1762887"/>
                </a:lnTo>
                <a:lnTo>
                  <a:pt x="959993" y="1760347"/>
                </a:lnTo>
                <a:lnTo>
                  <a:pt x="998474" y="1756155"/>
                </a:lnTo>
                <a:lnTo>
                  <a:pt x="1036320" y="1750314"/>
                </a:lnTo>
                <a:lnTo>
                  <a:pt x="1110361" y="1733930"/>
                </a:lnTo>
                <a:lnTo>
                  <a:pt x="1181862" y="1711452"/>
                </a:lnTo>
                <a:lnTo>
                  <a:pt x="1250696" y="1683258"/>
                </a:lnTo>
                <a:lnTo>
                  <a:pt x="1316355" y="1649476"/>
                </a:lnTo>
                <a:lnTo>
                  <a:pt x="1378839" y="1610614"/>
                </a:lnTo>
                <a:lnTo>
                  <a:pt x="1437640" y="1566799"/>
                </a:lnTo>
                <a:lnTo>
                  <a:pt x="1492504" y="1518285"/>
                </a:lnTo>
                <a:lnTo>
                  <a:pt x="1543177" y="1465452"/>
                </a:lnTo>
                <a:lnTo>
                  <a:pt x="1589278" y="1408684"/>
                </a:lnTo>
                <a:lnTo>
                  <a:pt x="1630680" y="1347977"/>
                </a:lnTo>
                <a:lnTo>
                  <a:pt x="1667129" y="1283842"/>
                </a:lnTo>
                <a:lnTo>
                  <a:pt x="1698117" y="1216533"/>
                </a:lnTo>
                <a:lnTo>
                  <a:pt x="1723517" y="1146428"/>
                </a:lnTo>
                <a:lnTo>
                  <a:pt x="1742948" y="1073530"/>
                </a:lnTo>
                <a:lnTo>
                  <a:pt x="1756156" y="998347"/>
                </a:lnTo>
                <a:lnTo>
                  <a:pt x="1760347" y="959992"/>
                </a:lnTo>
                <a:lnTo>
                  <a:pt x="1763014" y="921130"/>
                </a:lnTo>
                <a:lnTo>
                  <a:pt x="1763776" y="881888"/>
                </a:lnTo>
                <a:lnTo>
                  <a:pt x="1763014" y="842645"/>
                </a:lnTo>
                <a:lnTo>
                  <a:pt x="1760347" y="803783"/>
                </a:lnTo>
                <a:lnTo>
                  <a:pt x="1756156" y="765428"/>
                </a:lnTo>
                <a:lnTo>
                  <a:pt x="1750314" y="727455"/>
                </a:lnTo>
                <a:lnTo>
                  <a:pt x="1733931" y="653541"/>
                </a:lnTo>
                <a:lnTo>
                  <a:pt x="1711452" y="581913"/>
                </a:lnTo>
                <a:lnTo>
                  <a:pt x="1683258" y="513079"/>
                </a:lnTo>
                <a:lnTo>
                  <a:pt x="1649603" y="447421"/>
                </a:lnTo>
                <a:lnTo>
                  <a:pt x="1610614" y="384937"/>
                </a:lnTo>
                <a:lnTo>
                  <a:pt x="1566799" y="326263"/>
                </a:lnTo>
                <a:lnTo>
                  <a:pt x="1518285" y="271399"/>
                </a:lnTo>
                <a:lnTo>
                  <a:pt x="1465580" y="220725"/>
                </a:lnTo>
                <a:lnTo>
                  <a:pt x="1408684" y="174498"/>
                </a:lnTo>
                <a:lnTo>
                  <a:pt x="1348105" y="133096"/>
                </a:lnTo>
                <a:lnTo>
                  <a:pt x="1283970" y="96774"/>
                </a:lnTo>
                <a:lnTo>
                  <a:pt x="1216660" y="65659"/>
                </a:lnTo>
                <a:lnTo>
                  <a:pt x="1146429" y="40386"/>
                </a:lnTo>
                <a:lnTo>
                  <a:pt x="1073531" y="20827"/>
                </a:lnTo>
                <a:lnTo>
                  <a:pt x="998474" y="7620"/>
                </a:lnTo>
                <a:lnTo>
                  <a:pt x="959993" y="3428"/>
                </a:lnTo>
                <a:lnTo>
                  <a:pt x="921258" y="888"/>
                </a:lnTo>
                <a:lnTo>
                  <a:pt x="88188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362692" y="1096174"/>
            <a:ext cx="1692275" cy="14084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350"/>
              </a:spcBef>
            </a:pPr>
            <a:r>
              <a:rPr lang="ru-RU" sz="4000" b="1" spc="-25" dirty="0">
                <a:solidFill>
                  <a:srgbClr val="17375E"/>
                </a:solidFill>
                <a:latin typeface="Arial"/>
                <a:cs typeface="Arial"/>
              </a:rPr>
              <a:t>4</a:t>
            </a:r>
            <a:r>
              <a:rPr lang="ru-RU" sz="4000" b="1" spc="-25" dirty="0" smtClean="0">
                <a:solidFill>
                  <a:srgbClr val="17375E"/>
                </a:solidFill>
                <a:latin typeface="Arial"/>
                <a:cs typeface="Arial"/>
              </a:rPr>
              <a:t>03</a:t>
            </a:r>
            <a:endParaRPr sz="4000" dirty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75"/>
              </a:spcBef>
            </a:pPr>
            <a:r>
              <a:rPr sz="1200" b="1" spc="-20" dirty="0">
                <a:solidFill>
                  <a:srgbClr val="17375E"/>
                </a:solidFill>
                <a:latin typeface="Arial"/>
                <a:cs typeface="Arial"/>
              </a:rPr>
              <a:t>официальных письма  </a:t>
            </a:r>
            <a:r>
              <a:rPr sz="1200" b="1" spc="-25" dirty="0">
                <a:solidFill>
                  <a:srgbClr val="17375E"/>
                </a:solidFill>
                <a:latin typeface="Arial"/>
                <a:cs typeface="Arial"/>
              </a:rPr>
              <a:t>подготовлены </a:t>
            </a:r>
            <a:r>
              <a:rPr sz="1200" b="1" spc="-15" dirty="0">
                <a:solidFill>
                  <a:srgbClr val="17375E"/>
                </a:solidFill>
                <a:latin typeface="Arial"/>
                <a:cs typeface="Arial"/>
              </a:rPr>
              <a:t>УПиРК  </a:t>
            </a: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r>
              <a:rPr sz="12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5" dirty="0" err="1" smtClean="0">
                <a:solidFill>
                  <a:srgbClr val="17375E"/>
                </a:solidFill>
                <a:latin typeface="Arial"/>
                <a:cs typeface="Arial"/>
              </a:rPr>
              <a:t>направлен</a:t>
            </a:r>
            <a:r>
              <a:rPr lang="ru-RU" sz="1200" b="1" spc="-15" dirty="0" smtClean="0">
                <a:solidFill>
                  <a:srgbClr val="17375E"/>
                </a:solidFill>
                <a:latin typeface="Arial"/>
                <a:cs typeface="Arial"/>
              </a:rPr>
              <a:t>ы</a:t>
            </a:r>
            <a:endParaRPr sz="1200" dirty="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sz="1200" b="1" dirty="0">
                <a:solidFill>
                  <a:srgbClr val="17375E"/>
                </a:solidFill>
                <a:latin typeface="Arial"/>
                <a:cs typeface="Arial"/>
              </a:rPr>
              <a:t>в</a:t>
            </a:r>
            <a:r>
              <a:rPr sz="1200" b="1" spc="-3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17375E"/>
                </a:solidFill>
                <a:latin typeface="Arial"/>
                <a:cs typeface="Arial"/>
              </a:rPr>
              <a:t>организации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7263" y="5031104"/>
            <a:ext cx="5963285" cy="544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5080" indent="-259079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71145" algn="l"/>
                <a:tab pos="271780" algn="l"/>
              </a:tabLst>
            </a:pPr>
            <a:r>
              <a:rPr sz="1700" spc="-30" dirty="0">
                <a:latin typeface="Arial"/>
                <a:cs typeface="Arial"/>
              </a:rPr>
              <a:t>Подготовлены </a:t>
            </a:r>
            <a:r>
              <a:rPr sz="1700" spc="-10" dirty="0">
                <a:latin typeface="Arial"/>
                <a:cs typeface="Arial"/>
              </a:rPr>
              <a:t>приказы </a:t>
            </a:r>
            <a:r>
              <a:rPr sz="1700" dirty="0">
                <a:latin typeface="Arial"/>
                <a:cs typeface="Arial"/>
              </a:rPr>
              <a:t>о </a:t>
            </a:r>
            <a:r>
              <a:rPr sz="1700" spc="-20" dirty="0">
                <a:latin typeface="Arial"/>
                <a:cs typeface="Arial"/>
              </a:rPr>
              <a:t>направлении обучающихся </a:t>
            </a:r>
            <a:r>
              <a:rPr sz="1700" spc="-10" dirty="0">
                <a:latin typeface="Arial"/>
                <a:cs typeface="Arial"/>
              </a:rPr>
              <a:t>для  </a:t>
            </a:r>
            <a:r>
              <a:rPr sz="1700" spc="-20" dirty="0">
                <a:latin typeface="Arial"/>
                <a:cs typeface="Arial"/>
              </a:rPr>
              <a:t>прохождения </a:t>
            </a:r>
            <a:r>
              <a:rPr sz="1700" spc="-10" dirty="0">
                <a:latin typeface="Arial"/>
                <a:cs typeface="Arial"/>
              </a:rPr>
              <a:t>практики </a:t>
            </a:r>
            <a:r>
              <a:rPr sz="1700" dirty="0">
                <a:latin typeface="Arial"/>
                <a:cs typeface="Arial"/>
              </a:rPr>
              <a:t>и </a:t>
            </a:r>
            <a:r>
              <a:rPr sz="1700" spc="-20" dirty="0">
                <a:latin typeface="Arial"/>
                <a:cs typeface="Arial"/>
              </a:rPr>
              <a:t>назначении</a:t>
            </a:r>
            <a:r>
              <a:rPr sz="1700" spc="20" dirty="0">
                <a:latin typeface="Arial"/>
                <a:cs typeface="Arial"/>
              </a:rPr>
              <a:t> </a:t>
            </a:r>
            <a:r>
              <a:rPr sz="1700" spc="-30" dirty="0">
                <a:latin typeface="Arial"/>
                <a:cs typeface="Arial"/>
              </a:rPr>
              <a:t>руководителей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21645" y="5209743"/>
            <a:ext cx="1094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15" dirty="0" smtClean="0">
                <a:solidFill>
                  <a:srgbClr val="0000CC"/>
                </a:solidFill>
                <a:latin typeface="Calibri"/>
                <a:cs typeface="Calibri"/>
              </a:rPr>
              <a:t>3</a:t>
            </a:r>
            <a:r>
              <a:rPr lang="ru-RU" sz="4800" b="1" spc="15" dirty="0" smtClean="0">
                <a:solidFill>
                  <a:srgbClr val="0000CC"/>
                </a:solidFill>
                <a:latin typeface="Calibri"/>
                <a:cs typeface="Calibri"/>
              </a:rPr>
              <a:t>6</a:t>
            </a:r>
            <a:r>
              <a:rPr sz="4800" b="1" spc="15" dirty="0" smtClean="0">
                <a:solidFill>
                  <a:srgbClr val="0000CC"/>
                </a:solidFill>
                <a:latin typeface="Calibri"/>
                <a:cs typeface="Calibri"/>
              </a:rPr>
              <a:t>%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56775" y="5860186"/>
            <a:ext cx="189293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00CC"/>
                </a:solidFill>
                <a:latin typeface="Calibri"/>
                <a:cs typeface="Calibri"/>
              </a:rPr>
              <a:t>обучающихся</a:t>
            </a:r>
            <a:r>
              <a:rPr sz="1600" b="1" spc="-3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000CC"/>
                </a:solidFill>
                <a:latin typeface="Calibri"/>
                <a:cs typeface="Calibri"/>
              </a:rPr>
              <a:t>нашли  места практики  самостоятельно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9595" y="2842336"/>
            <a:ext cx="2171700" cy="1854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805">
              <a:lnSpc>
                <a:spcPts val="6940"/>
              </a:lnSpc>
              <a:spcBef>
                <a:spcPts val="100"/>
              </a:spcBef>
            </a:pPr>
            <a:r>
              <a:rPr sz="6000" b="1" spc="5" dirty="0" smtClean="0">
                <a:solidFill>
                  <a:srgbClr val="990033"/>
                </a:solidFill>
                <a:latin typeface="Calibri"/>
                <a:cs typeface="Calibri"/>
              </a:rPr>
              <a:t>6</a:t>
            </a:r>
            <a:r>
              <a:rPr lang="ru-RU" sz="6000" b="1" spc="5" dirty="0" smtClean="0">
                <a:solidFill>
                  <a:srgbClr val="990033"/>
                </a:solidFill>
                <a:latin typeface="Calibri"/>
                <a:cs typeface="Calibri"/>
              </a:rPr>
              <a:t>4</a:t>
            </a:r>
            <a:r>
              <a:rPr sz="6000" b="1" spc="5" dirty="0" smtClean="0">
                <a:solidFill>
                  <a:srgbClr val="990033"/>
                </a:solidFill>
                <a:latin typeface="Calibri"/>
                <a:cs typeface="Calibri"/>
              </a:rPr>
              <a:t>%</a:t>
            </a:r>
            <a:endParaRPr sz="6000" dirty="0">
              <a:latin typeface="Calibri"/>
              <a:cs typeface="Calibri"/>
            </a:endParaRPr>
          </a:p>
          <a:p>
            <a:pPr marL="1270" algn="ctr">
              <a:lnSpc>
                <a:spcPts val="1660"/>
              </a:lnSpc>
            </a:pPr>
            <a:r>
              <a:rPr sz="1600" b="1" dirty="0">
                <a:solidFill>
                  <a:srgbClr val="990033"/>
                </a:solidFill>
                <a:latin typeface="Calibri"/>
                <a:cs typeface="Calibri"/>
              </a:rPr>
              <a:t>обучающихся</a:t>
            </a:r>
            <a:endParaRPr sz="1600" dirty="0">
              <a:latin typeface="Calibri"/>
              <a:cs typeface="Calibri"/>
            </a:endParaRPr>
          </a:p>
          <a:p>
            <a:pPr marL="12700" marR="5080" indent="-2540" algn="ctr">
              <a:lnSpc>
                <a:spcPct val="100000"/>
              </a:lnSpc>
              <a:spcBef>
                <a:spcPts val="5"/>
              </a:spcBef>
            </a:pPr>
            <a:r>
              <a:rPr sz="1600" b="1" spc="5" dirty="0">
                <a:solidFill>
                  <a:srgbClr val="990033"/>
                </a:solidFill>
                <a:latin typeface="Calibri"/>
                <a:cs typeface="Calibri"/>
              </a:rPr>
              <a:t>были обеспечены  местами практики  </a:t>
            </a:r>
            <a:r>
              <a:rPr sz="1600" b="1" spc="5" dirty="0" err="1" smtClean="0">
                <a:solidFill>
                  <a:srgbClr val="990033"/>
                </a:solidFill>
                <a:latin typeface="Calibri"/>
                <a:cs typeface="Calibri"/>
              </a:rPr>
              <a:t>Финуниверситетом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696450" y="3720972"/>
            <a:ext cx="575945" cy="500380"/>
          </a:xfrm>
          <a:custGeom>
            <a:avLst/>
            <a:gdLst/>
            <a:ahLst/>
            <a:cxnLst/>
            <a:rect l="l" t="t" r="r" b="b"/>
            <a:pathLst>
              <a:path w="575945" h="500379">
                <a:moveTo>
                  <a:pt x="325881" y="0"/>
                </a:moveTo>
                <a:lnTo>
                  <a:pt x="325881" y="125094"/>
                </a:lnTo>
                <a:lnTo>
                  <a:pt x="0" y="125094"/>
                </a:lnTo>
                <a:lnTo>
                  <a:pt x="0" y="375157"/>
                </a:lnTo>
                <a:lnTo>
                  <a:pt x="325881" y="375157"/>
                </a:lnTo>
                <a:lnTo>
                  <a:pt x="325881" y="500125"/>
                </a:lnTo>
                <a:lnTo>
                  <a:pt x="575945" y="250062"/>
                </a:lnTo>
                <a:lnTo>
                  <a:pt x="325881" y="0"/>
                </a:lnTo>
                <a:close/>
              </a:path>
            </a:pathLst>
          </a:custGeom>
          <a:solidFill>
            <a:srgbClr val="990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96450" y="3720972"/>
            <a:ext cx="575945" cy="500380"/>
          </a:xfrm>
          <a:custGeom>
            <a:avLst/>
            <a:gdLst/>
            <a:ahLst/>
            <a:cxnLst/>
            <a:rect l="l" t="t" r="r" b="b"/>
            <a:pathLst>
              <a:path w="575945" h="500379">
                <a:moveTo>
                  <a:pt x="0" y="125094"/>
                </a:moveTo>
                <a:lnTo>
                  <a:pt x="325881" y="125094"/>
                </a:lnTo>
                <a:lnTo>
                  <a:pt x="325881" y="0"/>
                </a:lnTo>
                <a:lnTo>
                  <a:pt x="575945" y="250062"/>
                </a:lnTo>
                <a:lnTo>
                  <a:pt x="325881" y="500125"/>
                </a:lnTo>
                <a:lnTo>
                  <a:pt x="325881" y="375157"/>
                </a:lnTo>
                <a:lnTo>
                  <a:pt x="0" y="375157"/>
                </a:lnTo>
                <a:lnTo>
                  <a:pt x="0" y="125094"/>
                </a:lnTo>
                <a:close/>
              </a:path>
            </a:pathLst>
          </a:custGeom>
          <a:ln w="25400">
            <a:solidFill>
              <a:srgbClr val="9900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362692" y="3022523"/>
            <a:ext cx="1680845" cy="21720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2540" algn="ctr">
              <a:lnSpc>
                <a:spcPct val="100899"/>
              </a:lnSpc>
              <a:spcBef>
                <a:spcPts val="455"/>
              </a:spcBef>
            </a:pPr>
            <a:r>
              <a:rPr sz="1600" b="1" spc="-5" dirty="0">
                <a:solidFill>
                  <a:srgbClr val="205868"/>
                </a:solidFill>
                <a:latin typeface="Calibri"/>
                <a:cs typeface="Calibri"/>
              </a:rPr>
              <a:t>в </a:t>
            </a:r>
            <a:r>
              <a:rPr sz="1600" b="1" spc="-10" dirty="0">
                <a:solidFill>
                  <a:srgbClr val="205868"/>
                </a:solidFill>
                <a:latin typeface="Calibri"/>
                <a:cs typeface="Calibri"/>
              </a:rPr>
              <a:t>т.ч. </a:t>
            </a:r>
            <a:r>
              <a:rPr sz="4000" b="1" spc="5" dirty="0" smtClean="0">
                <a:solidFill>
                  <a:srgbClr val="205868"/>
                </a:solidFill>
                <a:latin typeface="Calibri"/>
                <a:cs typeface="Calibri"/>
              </a:rPr>
              <a:t>5</a:t>
            </a:r>
            <a:r>
              <a:rPr lang="ru-RU" sz="4000" b="1" spc="5" dirty="0" smtClean="0">
                <a:solidFill>
                  <a:srgbClr val="205868"/>
                </a:solidFill>
                <a:latin typeface="Calibri"/>
                <a:cs typeface="Calibri"/>
              </a:rPr>
              <a:t>8</a:t>
            </a:r>
            <a:r>
              <a:rPr sz="4000" b="1" spc="5" dirty="0" smtClean="0">
                <a:solidFill>
                  <a:srgbClr val="205868"/>
                </a:solidFill>
                <a:latin typeface="Calibri"/>
                <a:cs typeface="Calibri"/>
              </a:rPr>
              <a:t>%  </a:t>
            </a:r>
            <a:r>
              <a:rPr sz="1600" b="1" dirty="0">
                <a:solidFill>
                  <a:srgbClr val="205868"/>
                </a:solidFill>
                <a:latin typeface="Calibri"/>
                <a:cs typeface="Calibri"/>
              </a:rPr>
              <a:t>обучающихся  </a:t>
            </a:r>
            <a:r>
              <a:rPr sz="1600" b="1" spc="5" dirty="0">
                <a:solidFill>
                  <a:srgbClr val="205868"/>
                </a:solidFill>
                <a:latin typeface="Calibri"/>
                <a:cs typeface="Calibri"/>
              </a:rPr>
              <a:t>были обеспечены  местами</a:t>
            </a:r>
            <a:r>
              <a:rPr sz="1600" b="1" spc="-85" dirty="0">
                <a:solidFill>
                  <a:srgbClr val="205868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205868"/>
                </a:solidFill>
                <a:latin typeface="Calibri"/>
                <a:cs typeface="Calibri"/>
              </a:rPr>
              <a:t>практики  </a:t>
            </a:r>
            <a:r>
              <a:rPr lang="ru-RU" sz="1600" b="1" spc="5" dirty="0" smtClean="0">
                <a:solidFill>
                  <a:srgbClr val="205868"/>
                </a:solidFill>
                <a:latin typeface="Calibri"/>
                <a:cs typeface="Calibri"/>
              </a:rPr>
              <a:t>группой по координации практики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32106" y="6606641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651" y="12"/>
            <a:ext cx="120650" cy="1152525"/>
          </a:xfrm>
          <a:custGeom>
            <a:avLst/>
            <a:gdLst/>
            <a:ahLst/>
            <a:cxnLst/>
            <a:rect l="l" t="t" r="r" b="b"/>
            <a:pathLst>
              <a:path w="120650" h="1152525">
                <a:moveTo>
                  <a:pt x="0" y="1152004"/>
                </a:moveTo>
                <a:lnTo>
                  <a:pt x="120395" y="1152004"/>
                </a:lnTo>
                <a:lnTo>
                  <a:pt x="120395" y="0"/>
                </a:lnTo>
                <a:lnTo>
                  <a:pt x="0" y="0"/>
                </a:lnTo>
                <a:lnTo>
                  <a:pt x="0" y="1152004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8476" y="807161"/>
            <a:ext cx="6497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Где прошли практику обучающиеся</a:t>
            </a:r>
            <a:r>
              <a:rPr sz="2400" b="0" spc="45" dirty="0">
                <a:solidFill>
                  <a:srgbClr val="0A4D81"/>
                </a:solidFill>
                <a:latin typeface="Arial Narrow"/>
                <a:cs typeface="Arial Narrow"/>
              </a:rPr>
              <a:t> </a:t>
            </a:r>
            <a:r>
              <a:rPr sz="2400" b="0" spc="5" dirty="0">
                <a:solidFill>
                  <a:srgbClr val="0A4D81"/>
                </a:solidFill>
                <a:latin typeface="Arial Narrow"/>
                <a:cs typeface="Arial Narrow"/>
              </a:rPr>
              <a:t>Финуниверситета?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68730"/>
            <a:ext cx="12192000" cy="1368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077" y="2307463"/>
            <a:ext cx="3039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75757"/>
                </a:solidFill>
                <a:latin typeface="Arial"/>
                <a:cs typeface="Arial"/>
              </a:rPr>
              <a:t>Государственные</a:t>
            </a:r>
            <a:r>
              <a:rPr sz="1800" spc="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75757"/>
                </a:solidFill>
                <a:latin typeface="Arial"/>
                <a:cs typeface="Arial"/>
              </a:rPr>
              <a:t>структуры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085" y="2307463"/>
            <a:ext cx="2030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575757"/>
                </a:solidFill>
                <a:latin typeface="Arial"/>
                <a:cs typeface="Arial"/>
              </a:rPr>
              <a:t>Банковский</a:t>
            </a:r>
            <a:r>
              <a:rPr sz="180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575757"/>
                </a:solidFill>
                <a:latin typeface="Arial"/>
                <a:cs typeface="Arial"/>
              </a:rPr>
              <a:t>сектор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72625" y="2269616"/>
            <a:ext cx="142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solidFill>
                  <a:srgbClr val="575757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575757"/>
                </a:solidFill>
                <a:latin typeface="Arial"/>
                <a:cs typeface="Arial"/>
              </a:rPr>
              <a:t>р</a:t>
            </a:r>
            <a:r>
              <a:rPr sz="1800" spc="-25" dirty="0">
                <a:solidFill>
                  <a:srgbClr val="575757"/>
                </a:solidFill>
                <a:latin typeface="Arial"/>
                <a:cs typeface="Arial"/>
              </a:rPr>
              <a:t>г</a:t>
            </a:r>
            <a:r>
              <a:rPr sz="1800" spc="5" dirty="0">
                <a:solidFill>
                  <a:srgbClr val="575757"/>
                </a:solidFill>
                <a:latin typeface="Arial"/>
                <a:cs typeface="Arial"/>
              </a:rPr>
              <a:t>а</a:t>
            </a:r>
            <a:r>
              <a:rPr sz="1800" spc="10" dirty="0">
                <a:solidFill>
                  <a:srgbClr val="575757"/>
                </a:solidFill>
                <a:latin typeface="Arial"/>
                <a:cs typeface="Arial"/>
              </a:rPr>
              <a:t>низ</a:t>
            </a:r>
            <a:r>
              <a:rPr sz="1800" spc="5" dirty="0">
                <a:solidFill>
                  <a:srgbClr val="575757"/>
                </a:solidFill>
                <a:latin typeface="Arial"/>
                <a:cs typeface="Arial"/>
              </a:rPr>
              <a:t>а</a:t>
            </a:r>
            <a:r>
              <a:rPr sz="1800" spc="10" dirty="0">
                <a:solidFill>
                  <a:srgbClr val="575757"/>
                </a:solidFill>
                <a:latin typeface="Arial"/>
                <a:cs typeface="Arial"/>
              </a:rPr>
              <a:t>ци</a:t>
            </a:r>
            <a:r>
              <a:rPr sz="180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947909"/>
              </p:ext>
            </p:extLst>
          </p:nvPr>
        </p:nvGraphicFramePr>
        <p:xfrm>
          <a:off x="76200" y="2735521"/>
          <a:ext cx="4541977" cy="3970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425">
                <a:tc>
                  <a:txBody>
                    <a:bodyPr/>
                    <a:lstStyle/>
                    <a:p>
                      <a:pPr marL="127000" marR="0" lvl="0" indent="0" defTabSz="91440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Минфин </a:t>
                      </a: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России</a:t>
                      </a:r>
                      <a:endParaRPr lang="ru-RU" sz="135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500"/>
                        </a:lnSpc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134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4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Федеральная налоговая</a:t>
                      </a:r>
                      <a:r>
                        <a:rPr lang="ru-RU" sz="1350" spc="-8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служба 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80</a:t>
                      </a:r>
                      <a:r>
                        <a:rPr sz="13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92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Минэкономразвития</a:t>
                      </a:r>
                      <a:r>
                        <a:rPr lang="ru-RU" sz="1350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России</a:t>
                      </a:r>
                      <a:endParaRPr lang="ru-RU"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51</a:t>
                      </a:r>
                      <a:r>
                        <a:rPr sz="13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32">
                <a:tc>
                  <a:txBody>
                    <a:bodyPr/>
                    <a:lstStyle/>
                    <a:p>
                      <a:pPr marL="1270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Федеральное</a:t>
                      </a:r>
                      <a:r>
                        <a:rPr lang="ru-RU" sz="1350" spc="-5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казначейство</a:t>
                      </a:r>
                      <a:endParaRPr lang="ru-RU" sz="1350" dirty="0" smtClean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39</a:t>
                      </a:r>
                      <a:r>
                        <a:rPr sz="13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942">
                <a:tc>
                  <a:txBody>
                    <a:bodyPr/>
                    <a:lstStyle/>
                    <a:p>
                      <a:pPr marL="12700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Федеральная антимонопольная</a:t>
                      </a:r>
                      <a:r>
                        <a:rPr lang="ru-RU" sz="1350" spc="-1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служба</a:t>
                      </a: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19</a:t>
                      </a:r>
                      <a:r>
                        <a:rPr sz="13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86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Управление Федерального</a:t>
                      </a:r>
                      <a:r>
                        <a:rPr lang="ru-RU" sz="1350" spc="-8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казначейства</a:t>
                      </a:r>
                      <a:endParaRPr lang="ru-RU" sz="1350" dirty="0" smtClean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lang="ru-RU" sz="1350" dirty="0" smtClean="0">
                          <a:latin typeface="Arial"/>
                          <a:cs typeface="Arial"/>
                        </a:rPr>
                        <a:t>по </a:t>
                      </a:r>
                      <a:r>
                        <a:rPr lang="ru-RU" sz="1350" spc="-85" dirty="0" smtClean="0">
                          <a:latin typeface="Arial"/>
                          <a:cs typeface="Arial"/>
                        </a:rPr>
                        <a:t>г.</a:t>
                      </a:r>
                      <a:r>
                        <a:rPr lang="ru-RU" sz="135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Москве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3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35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5" dirty="0" err="1" smtClean="0">
                          <a:latin typeface="Arial"/>
                          <a:cs typeface="Arial"/>
                        </a:rPr>
                        <a:t>Росимущество</a:t>
                      </a:r>
                      <a:endParaRPr lang="ru-RU" sz="1350" spc="-10" dirty="0" smtClean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3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 err="1" smtClean="0">
                          <a:latin typeface="Arial"/>
                          <a:cs typeface="Arial"/>
                        </a:rPr>
                        <a:t>чел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3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Счетная </a:t>
                      </a: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палата Российской</a:t>
                      </a:r>
                      <a:r>
                        <a:rPr lang="ru-RU" sz="1350" spc="-9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Федерации</a:t>
                      </a: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50" spc="-45" dirty="0" smtClean="0">
                          <a:latin typeface="Arial"/>
                          <a:cs typeface="Arial"/>
                        </a:rPr>
                        <a:t>11</a:t>
                      </a:r>
                      <a:r>
                        <a:rPr sz="13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 err="1" smtClean="0">
                          <a:latin typeface="Arial"/>
                          <a:cs typeface="Arial"/>
                        </a:rPr>
                        <a:t>чел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782">
                <a:tc>
                  <a:txBody>
                    <a:bodyPr/>
                    <a:lstStyle/>
                    <a:p>
                      <a:pPr marL="127000" marR="952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ГОХРАН России</a:t>
                      </a:r>
                      <a:endParaRPr lang="ru-RU"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3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 err="1" smtClean="0">
                          <a:latin typeface="Arial"/>
                          <a:cs typeface="Arial"/>
                        </a:rPr>
                        <a:t>чел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727">
                <a:tc>
                  <a:txBody>
                    <a:bodyPr/>
                    <a:lstStyle/>
                    <a:p>
                      <a:pPr marL="127000" marR="915669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dirty="0" err="1" smtClean="0">
                          <a:latin typeface="Arial"/>
                          <a:cs typeface="Arial"/>
                        </a:rPr>
                        <a:t>Минпромторг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 России</a:t>
                      </a:r>
                      <a:endParaRPr lang="ru-RU"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10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 err="1" smtClean="0">
                          <a:latin typeface="Arial"/>
                          <a:cs typeface="Arial"/>
                        </a:rPr>
                        <a:t>чел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Пенсионный фонд Российской Федерации</a:t>
                      </a:r>
                      <a:endParaRPr lang="ru-RU" sz="1350" spc="-10" dirty="0" smtClean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350" spc="-3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 err="1" smtClean="0">
                          <a:latin typeface="Arial"/>
                          <a:cs typeface="Arial"/>
                        </a:rPr>
                        <a:t>чел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53106"/>
              </p:ext>
            </p:extLst>
          </p:nvPr>
        </p:nvGraphicFramePr>
        <p:xfrm>
          <a:off x="4692777" y="2736155"/>
          <a:ext cx="3760470" cy="3969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7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996">
                <a:tc>
                  <a:txBody>
                    <a:bodyPr/>
                    <a:lstStyle/>
                    <a:p>
                      <a:pPr marL="127000">
                        <a:lnSpc>
                          <a:spcPts val="1500"/>
                        </a:lnSpc>
                      </a:pPr>
                      <a:r>
                        <a:rPr sz="1350" spc="-10" dirty="0">
                          <a:latin typeface="Arial"/>
                          <a:cs typeface="Arial"/>
                        </a:rPr>
                        <a:t>ПАО</a:t>
                      </a:r>
                      <a:r>
                        <a:rPr sz="13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latin typeface="Arial"/>
                          <a:cs typeface="Arial"/>
                        </a:rPr>
                        <a:t>Сбербанк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500"/>
                        </a:lnSpc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63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91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spc="-5" dirty="0">
                          <a:latin typeface="Arial"/>
                          <a:cs typeface="Arial"/>
                        </a:rPr>
                        <a:t>Центральный </a:t>
                      </a:r>
                      <a:r>
                        <a:rPr sz="1350" spc="-10" dirty="0">
                          <a:latin typeface="Arial"/>
                          <a:cs typeface="Arial"/>
                        </a:rPr>
                        <a:t>банк</a:t>
                      </a:r>
                      <a:r>
                        <a:rPr sz="13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latin typeface="Arial"/>
                          <a:cs typeface="Arial"/>
                        </a:rPr>
                        <a:t>Российской</a:t>
                      </a:r>
                      <a:endParaRPr sz="1350" dirty="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350" spc="-5" dirty="0">
                          <a:latin typeface="Arial"/>
                          <a:cs typeface="Arial"/>
                        </a:rPr>
                        <a:t>Федерации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43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spc="-10" dirty="0">
                          <a:latin typeface="Arial"/>
                          <a:cs typeface="Arial"/>
                        </a:rPr>
                        <a:t>ПАО</a:t>
                      </a:r>
                      <a:r>
                        <a:rPr sz="13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latin typeface="Arial"/>
                          <a:cs typeface="Arial"/>
                        </a:rPr>
                        <a:t>РОСБАНК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42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spc="-15" dirty="0">
                          <a:latin typeface="Arial"/>
                          <a:cs typeface="Arial"/>
                        </a:rPr>
                        <a:t>АО</a:t>
                      </a:r>
                      <a:r>
                        <a:rPr sz="13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«Россельхозбанк»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41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ПАО 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АКБ</a:t>
                      </a: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«Связь-Банк»</a:t>
                      </a:r>
                      <a:endParaRPr lang="ru-RU"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dirty="0" smtClean="0">
                          <a:latin typeface="Arial"/>
                          <a:cs typeface="Arial"/>
                        </a:rPr>
                        <a:t>25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75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АО </a:t>
                      </a:r>
                      <a:r>
                        <a:rPr lang="ru-RU" sz="1350" spc="-5" dirty="0" err="1" smtClean="0">
                          <a:latin typeface="Arial"/>
                          <a:cs typeface="Arial"/>
                        </a:rPr>
                        <a:t>ЮниКредитБанк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15" dirty="0" smtClean="0">
                          <a:latin typeface="Arial"/>
                          <a:cs typeface="Arial"/>
                        </a:rPr>
                        <a:t>Банк</a:t>
                      </a:r>
                      <a:r>
                        <a:rPr lang="ru-RU" sz="1350" spc="-15" baseline="0" dirty="0" smtClean="0">
                          <a:latin typeface="Arial"/>
                          <a:cs typeface="Arial"/>
                        </a:rPr>
                        <a:t> ВТБ (ПАО)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57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15" dirty="0" smtClean="0">
                          <a:latin typeface="Arial"/>
                          <a:cs typeface="Arial"/>
                        </a:rPr>
                        <a:t>АО</a:t>
                      </a:r>
                      <a:r>
                        <a:rPr lang="ru-RU" sz="135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«Райффайзенбанк»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14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46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spc="-10" dirty="0">
                          <a:latin typeface="Arial"/>
                          <a:cs typeface="Arial"/>
                        </a:rPr>
                        <a:t>ПАО </a:t>
                      </a:r>
                      <a:r>
                        <a:rPr sz="1350" spc="-5" dirty="0">
                          <a:latin typeface="Arial"/>
                          <a:cs typeface="Arial"/>
                        </a:rPr>
                        <a:t>«БАНК</a:t>
                      </a:r>
                      <a:r>
                        <a:rPr sz="13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УРАЛСИБ»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350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84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dirty="0" smtClean="0">
                          <a:latin typeface="Arial"/>
                          <a:cs typeface="Arial"/>
                        </a:rPr>
                        <a:t>АО</a:t>
                      </a:r>
                      <a:r>
                        <a:rPr lang="ru-RU" sz="1350" baseline="0" dirty="0" smtClean="0">
                          <a:latin typeface="Arial"/>
                          <a:cs typeface="Arial"/>
                        </a:rPr>
                        <a:t> «Газпромбанк»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dirty="0" smtClean="0">
                          <a:latin typeface="Arial"/>
                          <a:cs typeface="Arial"/>
                        </a:rPr>
                        <a:t>13</a:t>
                      </a:r>
                      <a:r>
                        <a:rPr sz="135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818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15" dirty="0" smtClean="0">
                          <a:latin typeface="Arial"/>
                          <a:cs typeface="Arial"/>
                        </a:rPr>
                        <a:t>Государственная</a:t>
                      </a:r>
                      <a:r>
                        <a:rPr lang="ru-RU" sz="1350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корпорация</a:t>
                      </a:r>
                      <a:endParaRPr lang="ru-RU" sz="1350" dirty="0" smtClean="0">
                        <a:latin typeface="Arial"/>
                        <a:cs typeface="Arial"/>
                      </a:endParaRPr>
                    </a:p>
                    <a:p>
                      <a:pPr marL="127000" marR="102235">
                        <a:lnSpc>
                          <a:spcPct val="100000"/>
                        </a:lnSpc>
                      </a:pPr>
                      <a:r>
                        <a:rPr lang="ru-RU" sz="1350" spc="-5" dirty="0" smtClean="0">
                          <a:latin typeface="Arial"/>
                          <a:cs typeface="Arial"/>
                        </a:rPr>
                        <a:t>развития «ВЭБ.РФ»</a:t>
                      </a:r>
                      <a:endParaRPr lang="ru-RU"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535"/>
                        </a:lnSpc>
                        <a:spcBef>
                          <a:spcPts val="290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12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500124" y="1401178"/>
            <a:ext cx="1045019" cy="863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9555" y="1401178"/>
            <a:ext cx="863993" cy="863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72777" y="1328547"/>
            <a:ext cx="1007999" cy="100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29619"/>
              </p:ext>
            </p:extLst>
          </p:nvPr>
        </p:nvGraphicFramePr>
        <p:xfrm>
          <a:off x="8582025" y="2735522"/>
          <a:ext cx="3556635" cy="39700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71">
                <a:tc>
                  <a:txBody>
                    <a:bodyPr/>
                    <a:lstStyle/>
                    <a:p>
                      <a:pPr marL="127000">
                        <a:lnSpc>
                          <a:spcPts val="1500"/>
                        </a:lnSpc>
                      </a:pPr>
                      <a:r>
                        <a:rPr lang="ru-RU" sz="1350" dirty="0" smtClean="0">
                          <a:latin typeface="Arial"/>
                          <a:cs typeface="Arial"/>
                        </a:rPr>
                        <a:t>АО «КПМГ»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ts val="1500"/>
                        </a:lnSpc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79</a:t>
                      </a:r>
                      <a:r>
                        <a:rPr sz="135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9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15" dirty="0" smtClean="0">
                          <a:latin typeface="Arial"/>
                          <a:cs typeface="Arial"/>
                        </a:rPr>
                        <a:t>ООО «Эрнст энд Янг»</a:t>
                      </a: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60</a:t>
                      </a:r>
                      <a:r>
                        <a:rPr sz="135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 err="1">
                          <a:latin typeface="Arial"/>
                          <a:cs typeface="Arial"/>
                        </a:rPr>
                        <a:t>чел</a:t>
                      </a:r>
                      <a:r>
                        <a:rPr sz="1350" spc="-15" dirty="0" smtClean="0">
                          <a:latin typeface="Arial"/>
                          <a:cs typeface="Arial"/>
                        </a:rPr>
                        <a:t>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11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АО «</a:t>
                      </a:r>
                      <a:r>
                        <a:rPr lang="ru-RU" sz="1350" spc="-15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ПрайсвотерхаусКуперс</a:t>
                      </a:r>
                      <a:endParaRPr lang="ru-RU" sz="1350" spc="-15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15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Аудит»</a:t>
                      </a: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15" dirty="0" smtClean="0">
                          <a:latin typeface="Arial"/>
                          <a:cs typeface="Arial"/>
                        </a:rPr>
                        <a:t>ЗАО «</a:t>
                      </a:r>
                      <a:r>
                        <a:rPr lang="ru-RU" sz="1350" spc="-15" dirty="0" err="1" smtClean="0">
                          <a:latin typeface="Arial"/>
                          <a:cs typeface="Arial"/>
                        </a:rPr>
                        <a:t>Делойт</a:t>
                      </a:r>
                      <a:r>
                        <a:rPr lang="ru-RU" sz="1350" spc="-15" dirty="0" smtClean="0">
                          <a:latin typeface="Arial"/>
                          <a:cs typeface="Arial"/>
                        </a:rPr>
                        <a:t> и Туш СНГ»</a:t>
                      </a: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26034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dirty="0" smtClean="0">
                          <a:latin typeface="Arial"/>
                          <a:cs typeface="Arial"/>
                        </a:rPr>
                        <a:t>56 чел.</a:t>
                      </a:r>
                    </a:p>
                    <a:p>
                      <a:pPr marR="26034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lang="ru-RU" sz="1350" dirty="0" smtClean="0">
                        <a:latin typeface="Arial"/>
                        <a:cs typeface="Arial"/>
                      </a:endParaRPr>
                    </a:p>
                    <a:p>
                      <a:pPr marR="26034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26</a:t>
                      </a:r>
                      <a:r>
                        <a:rPr sz="135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612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ООО «Кроу </a:t>
                      </a:r>
                      <a:r>
                        <a:rPr lang="ru-RU" sz="1350" spc="-10" dirty="0" err="1" smtClean="0">
                          <a:latin typeface="Arial"/>
                          <a:cs typeface="Arial"/>
                        </a:rPr>
                        <a:t>Русаудит</a:t>
                      </a: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»</a:t>
                      </a:r>
                      <a:endParaRPr lang="ru-RU" sz="1350" spc="-1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dirty="0" smtClean="0">
                          <a:latin typeface="Arial"/>
                          <a:cs typeface="Arial"/>
                        </a:rPr>
                        <a:t>25</a:t>
                      </a:r>
                      <a:r>
                        <a:rPr sz="135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9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50" spc="-15" dirty="0">
                          <a:latin typeface="Arial"/>
                          <a:cs typeface="Arial"/>
                        </a:rPr>
                        <a:t>АО 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«БДО</a:t>
                      </a:r>
                      <a:r>
                        <a:rPr sz="13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latin typeface="Arial"/>
                          <a:cs typeface="Arial"/>
                        </a:rPr>
                        <a:t>Юникон»</a:t>
                      </a: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23</a:t>
                      </a:r>
                      <a:r>
                        <a:rPr lang="ru-RU" sz="1350" spc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 err="1" smtClean="0">
                          <a:latin typeface="Arial"/>
                          <a:cs typeface="Arial"/>
                        </a:rPr>
                        <a:t>чел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748">
                <a:tc>
                  <a:txBody>
                    <a:bodyPr/>
                    <a:lstStyle/>
                    <a:p>
                      <a:pPr marL="127000" marR="61722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15" dirty="0" smtClean="0">
                          <a:latin typeface="Arial"/>
                          <a:cs typeface="Arial"/>
                        </a:rPr>
                        <a:t>ООО «Аналитический холдинг»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0" dirty="0" smtClean="0">
                          <a:latin typeface="Arial"/>
                          <a:cs typeface="Arial"/>
                        </a:rPr>
                        <a:t>20</a:t>
                      </a:r>
                      <a:r>
                        <a:rPr sz="135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9215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АОНПО «Эшелон»</a:t>
                      </a:r>
                    </a:p>
                    <a:p>
                      <a:pPr marL="1270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ОАО «Российские железные дороги»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45" dirty="0" smtClean="0">
                          <a:latin typeface="Arial"/>
                          <a:cs typeface="Arial"/>
                        </a:rPr>
                        <a:t>17 чел.</a:t>
                      </a:r>
                    </a:p>
                    <a:p>
                      <a:pPr marR="387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ru-RU" sz="1350" spc="-45" dirty="0" smtClean="0">
                          <a:latin typeface="Arial"/>
                          <a:cs typeface="Arial"/>
                        </a:rPr>
                        <a:t>13 чел.</a:t>
                      </a: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19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ru-RU" sz="1350" spc="-10" dirty="0" smtClean="0">
                          <a:latin typeface="Arial"/>
                          <a:cs typeface="Arial"/>
                        </a:rPr>
                        <a:t>ООО СК «ВТБ Страхование»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35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35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350" spc="-4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5" dirty="0">
                          <a:latin typeface="Arial"/>
                          <a:cs typeface="Arial"/>
                        </a:rPr>
                        <a:t>чел.</a:t>
                      </a:r>
                      <a:endParaRPr sz="1350" dirty="0">
                        <a:latin typeface="Arial"/>
                        <a:cs typeface="Arial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4104">
                <a:tc>
                  <a:txBody>
                    <a:bodyPr/>
                    <a:lstStyle/>
                    <a:p>
                      <a:pPr marL="127000">
                        <a:lnSpc>
                          <a:spcPts val="1535"/>
                        </a:lnSpc>
                        <a:spcBef>
                          <a:spcPts val="395"/>
                        </a:spcBef>
                      </a:pPr>
                      <a:r>
                        <a:rPr lang="ru-RU" sz="1350" spc="-15" dirty="0" smtClean="0">
                          <a:latin typeface="Arial"/>
                          <a:cs typeface="Arial"/>
                        </a:rPr>
                        <a:t>ПАО «Московская объединенная электросетевая компания»</a:t>
                      </a:r>
                    </a:p>
                  </a:txBody>
                  <a:tcPr marL="0" marR="0" marT="50165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535"/>
                        </a:lnSpc>
                        <a:spcBef>
                          <a:spcPts val="395"/>
                        </a:spcBef>
                      </a:pPr>
                      <a:r>
                        <a:rPr lang="ru-RU" sz="1350" dirty="0" smtClean="0">
                          <a:latin typeface="Arial"/>
                          <a:cs typeface="Arial"/>
                        </a:rPr>
                        <a:t>10 чел.</a:t>
                      </a:r>
                    </a:p>
                    <a:p>
                      <a:pPr marL="4445" algn="ctr">
                        <a:lnSpc>
                          <a:spcPts val="1535"/>
                        </a:lnSpc>
                        <a:spcBef>
                          <a:spcPts val="395"/>
                        </a:spcBef>
                      </a:pPr>
                      <a:endParaRPr sz="1800" baseline="-25462" dirty="0">
                        <a:latin typeface="Calibri"/>
                        <a:cs typeface="Calibri"/>
                      </a:endParaRPr>
                    </a:p>
                  </a:txBody>
                  <a:tcPr marL="0" marR="0" marT="5016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object 15"/>
          <p:cNvSpPr txBox="1"/>
          <p:nvPr/>
        </p:nvSpPr>
        <p:spPr>
          <a:xfrm>
            <a:off x="12032106" y="6606641"/>
            <a:ext cx="1028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4651" y="0"/>
            <a:ext cx="120650" cy="1310640"/>
          </a:xfrm>
          <a:custGeom>
            <a:avLst/>
            <a:gdLst/>
            <a:ahLst/>
            <a:cxnLst/>
            <a:rect l="l" t="t" r="r" b="b"/>
            <a:pathLst>
              <a:path w="120650" h="1310640">
                <a:moveTo>
                  <a:pt x="0" y="1310639"/>
                </a:moveTo>
                <a:lnTo>
                  <a:pt x="120395" y="1310639"/>
                </a:lnTo>
                <a:lnTo>
                  <a:pt x="120395" y="0"/>
                </a:lnTo>
                <a:lnTo>
                  <a:pt x="0" y="0"/>
                </a:lnTo>
                <a:lnTo>
                  <a:pt x="0" y="1310639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04904" y="191287"/>
            <a:ext cx="18288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35"/>
              </a:lnSpc>
            </a:pPr>
            <a:r>
              <a:rPr sz="1400" spc="5" dirty="0">
                <a:solidFill>
                  <a:srgbClr val="DADADA"/>
                </a:solidFill>
                <a:latin typeface="Calibri"/>
                <a:cs typeface="Calibri"/>
              </a:rPr>
              <a:t>66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8476" y="967866"/>
            <a:ext cx="4568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A4D81"/>
                </a:solidFill>
                <a:latin typeface="Arial Narrow"/>
                <a:cs typeface="Arial Narrow"/>
              </a:rPr>
              <a:t>Проведение практики: основные</a:t>
            </a:r>
            <a:r>
              <a:rPr sz="2400" spc="15" dirty="0">
                <a:solidFill>
                  <a:srgbClr val="0A4D81"/>
                </a:solidFill>
                <a:latin typeface="Arial Narrow"/>
                <a:cs typeface="Arial Narrow"/>
              </a:rPr>
              <a:t> </a:t>
            </a:r>
            <a:r>
              <a:rPr sz="2400" spc="5" dirty="0">
                <a:solidFill>
                  <a:srgbClr val="0A4D81"/>
                </a:solidFill>
                <a:latin typeface="Arial Narrow"/>
                <a:cs typeface="Arial Narrow"/>
              </a:rPr>
              <a:t>итоги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5511" y="5036184"/>
            <a:ext cx="1954530" cy="977832"/>
          </a:xfrm>
          <a:prstGeom prst="rect">
            <a:avLst/>
          </a:prstGeom>
          <a:solidFill>
            <a:srgbClr val="8EB4E2"/>
          </a:solidFill>
        </p:spPr>
        <p:txBody>
          <a:bodyPr vert="horz" wrap="square" lIns="0" tIns="5397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425"/>
              </a:spcBef>
            </a:pPr>
            <a:r>
              <a:rPr sz="60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4</a:t>
            </a:r>
            <a:r>
              <a:rPr sz="36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60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r>
              <a:rPr lang="ru-RU" sz="6000" b="1" spc="-10" dirty="0" smtClean="0">
                <a:solidFill>
                  <a:srgbClr val="17375E"/>
                </a:solidFill>
                <a:latin typeface="Calibri"/>
                <a:cs typeface="Calibri"/>
              </a:rPr>
              <a:t>1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2344" y="6182969"/>
            <a:ext cx="1368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средний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балл  по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практике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96000" y="5039486"/>
            <a:ext cx="2057399" cy="977832"/>
          </a:xfrm>
          <a:prstGeom prst="rect">
            <a:avLst/>
          </a:prstGeom>
          <a:solidFill>
            <a:srgbClr val="00CC00"/>
          </a:solidFill>
        </p:spPr>
        <p:txBody>
          <a:bodyPr vert="horz" wrap="square" lIns="0" tIns="53975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425"/>
              </a:spcBef>
            </a:pPr>
            <a:r>
              <a:rPr sz="6000" b="1" spc="-5" dirty="0" smtClean="0">
                <a:solidFill>
                  <a:srgbClr val="17375E"/>
                </a:solidFill>
                <a:latin typeface="Calibri"/>
                <a:cs typeface="Calibri"/>
              </a:rPr>
              <a:t>4</a:t>
            </a:r>
            <a:r>
              <a:rPr sz="3600" b="1" spc="-5" dirty="0" smtClean="0">
                <a:solidFill>
                  <a:srgbClr val="17375E"/>
                </a:solidFill>
                <a:latin typeface="Calibri"/>
                <a:cs typeface="Calibri"/>
              </a:rPr>
              <a:t>,</a:t>
            </a:r>
            <a:r>
              <a:rPr sz="6000" b="1" spc="-5" dirty="0" smtClean="0">
                <a:solidFill>
                  <a:srgbClr val="17375E"/>
                </a:solidFill>
                <a:latin typeface="Calibri"/>
                <a:cs typeface="Calibri"/>
              </a:rPr>
              <a:t>8</a:t>
            </a:r>
            <a:r>
              <a:rPr lang="ru-RU" sz="6000" b="1" spc="-5" dirty="0" smtClean="0">
                <a:solidFill>
                  <a:srgbClr val="17375E"/>
                </a:solidFill>
                <a:latin typeface="Calibri"/>
                <a:cs typeface="Calibri"/>
              </a:rPr>
              <a:t>6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00800" y="6186322"/>
            <a:ext cx="1600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" marR="5080" indent="-825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средний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балл  по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практике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2327" y="1716786"/>
            <a:ext cx="10228073" cy="26988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66700" indent="-259079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700" spc="-15" dirty="0">
                <a:latin typeface="Arial"/>
                <a:cs typeface="Arial"/>
              </a:rPr>
              <a:t>Оказывалась </a:t>
            </a:r>
            <a:r>
              <a:rPr sz="1700" spc="-20" dirty="0">
                <a:latin typeface="Arial"/>
                <a:cs typeface="Arial"/>
              </a:rPr>
              <a:t>методическая </a:t>
            </a:r>
            <a:r>
              <a:rPr sz="1700" spc="-10" dirty="0">
                <a:latin typeface="Arial"/>
                <a:cs typeface="Arial"/>
              </a:rPr>
              <a:t>помощь </a:t>
            </a:r>
            <a:r>
              <a:rPr sz="1700" spc="-20" dirty="0">
                <a:latin typeface="Arial"/>
                <a:cs typeface="Arial"/>
              </a:rPr>
              <a:t>обучающимся </a:t>
            </a:r>
            <a:r>
              <a:rPr sz="1700" spc="-10" dirty="0">
                <a:latin typeface="Arial"/>
                <a:cs typeface="Arial"/>
              </a:rPr>
              <a:t>при  </a:t>
            </a:r>
            <a:r>
              <a:rPr sz="1700" spc="-20" dirty="0">
                <a:latin typeface="Arial"/>
                <a:cs typeface="Arial"/>
              </a:rPr>
              <a:t>выполнении индивидуальных </a:t>
            </a:r>
            <a:r>
              <a:rPr sz="1700" spc="-15" dirty="0">
                <a:latin typeface="Arial"/>
                <a:cs typeface="Arial"/>
              </a:rPr>
              <a:t>заданий, сборе материалов </a:t>
            </a:r>
            <a:r>
              <a:rPr sz="1700" dirty="0">
                <a:latin typeface="Arial"/>
                <a:cs typeface="Arial"/>
              </a:rPr>
              <a:t>к </a:t>
            </a:r>
            <a:r>
              <a:rPr sz="1700" spc="-5" dirty="0">
                <a:latin typeface="Arial"/>
                <a:cs typeface="Arial"/>
              </a:rPr>
              <a:t>ВКР  </a:t>
            </a:r>
            <a:r>
              <a:rPr sz="1700" dirty="0">
                <a:latin typeface="Arial"/>
                <a:cs typeface="Arial"/>
              </a:rPr>
              <a:t>в </a:t>
            </a:r>
            <a:r>
              <a:rPr sz="1700" spc="-30" dirty="0">
                <a:latin typeface="Arial"/>
                <a:cs typeface="Arial"/>
              </a:rPr>
              <a:t>ходе </a:t>
            </a:r>
            <a:r>
              <a:rPr sz="1700" spc="-20" dirty="0">
                <a:latin typeface="Arial"/>
                <a:cs typeface="Arial"/>
              </a:rPr>
              <a:t>прохождения </a:t>
            </a:r>
            <a:r>
              <a:rPr sz="1700" spc="-10" dirty="0">
                <a:latin typeface="Arial"/>
                <a:cs typeface="Arial"/>
              </a:rPr>
              <a:t>практики </a:t>
            </a:r>
            <a:r>
              <a:rPr sz="1700" dirty="0">
                <a:latin typeface="Arial"/>
                <a:cs typeface="Arial"/>
              </a:rPr>
              <a:t>и </a:t>
            </a:r>
            <a:r>
              <a:rPr sz="1700" spc="-15" dirty="0">
                <a:latin typeface="Arial"/>
                <a:cs typeface="Arial"/>
              </a:rPr>
              <a:t>оформлению </a:t>
            </a:r>
            <a:r>
              <a:rPr sz="1700" spc="-5" dirty="0">
                <a:latin typeface="Arial"/>
                <a:cs typeface="Arial"/>
              </a:rPr>
              <a:t>ее </a:t>
            </a:r>
            <a:r>
              <a:rPr sz="1700" spc="-45" dirty="0">
                <a:latin typeface="Arial"/>
                <a:cs typeface="Arial"/>
              </a:rPr>
              <a:t>результатов </a:t>
            </a:r>
            <a:r>
              <a:rPr sz="1700" spc="5" dirty="0">
                <a:latin typeface="Arial"/>
                <a:cs typeface="Arial"/>
              </a:rPr>
              <a:t>со  </a:t>
            </a:r>
            <a:r>
              <a:rPr sz="1700" spc="-15" dirty="0">
                <a:latin typeface="Arial"/>
                <a:cs typeface="Arial"/>
              </a:rPr>
              <a:t>стороны </a:t>
            </a:r>
            <a:r>
              <a:rPr sz="1700" spc="-30" dirty="0">
                <a:latin typeface="Arial"/>
                <a:cs typeface="Arial"/>
              </a:rPr>
              <a:t>руководителей </a:t>
            </a:r>
            <a:r>
              <a:rPr sz="1700" spc="-10" dirty="0">
                <a:latin typeface="Arial"/>
                <a:cs typeface="Arial"/>
              </a:rPr>
              <a:t>практики </a:t>
            </a:r>
            <a:r>
              <a:rPr sz="1700" spc="-25" dirty="0">
                <a:latin typeface="Arial"/>
                <a:cs typeface="Arial"/>
              </a:rPr>
              <a:t>от</a:t>
            </a:r>
            <a:r>
              <a:rPr sz="1700" spc="70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департаментов/кафедр</a:t>
            </a:r>
            <a:endParaRPr sz="1700" dirty="0">
              <a:latin typeface="Arial"/>
              <a:cs typeface="Arial"/>
            </a:endParaRPr>
          </a:p>
          <a:p>
            <a:pPr marL="271780" marR="5080" indent="-259079" algn="just">
              <a:lnSpc>
                <a:spcPct val="100000"/>
              </a:lnSpc>
              <a:spcBef>
                <a:spcPts val="1265"/>
              </a:spcBef>
              <a:buFont typeface="Wingdings"/>
              <a:buChar char=""/>
              <a:tabLst>
                <a:tab pos="271145" algn="l"/>
                <a:tab pos="271780" algn="l"/>
              </a:tabLst>
            </a:pPr>
            <a:r>
              <a:rPr sz="1700" spc="-20" dirty="0">
                <a:latin typeface="Arial"/>
                <a:cs typeface="Arial"/>
              </a:rPr>
              <a:t>Осуществлялся </a:t>
            </a:r>
            <a:r>
              <a:rPr sz="1700" spc="-15" dirty="0">
                <a:latin typeface="Arial"/>
                <a:cs typeface="Arial"/>
              </a:rPr>
              <a:t>контроль </a:t>
            </a:r>
            <a:r>
              <a:rPr sz="1700" spc="-5" dirty="0">
                <a:latin typeface="Arial"/>
                <a:cs typeface="Arial"/>
              </a:rPr>
              <a:t>за </a:t>
            </a:r>
            <a:r>
              <a:rPr sz="1700" spc="-20" dirty="0">
                <a:latin typeface="Arial"/>
                <a:cs typeface="Arial"/>
              </a:rPr>
              <a:t>прохождением </a:t>
            </a:r>
            <a:r>
              <a:rPr sz="1700" spc="-10" dirty="0">
                <a:latin typeface="Arial"/>
                <a:cs typeface="Arial"/>
              </a:rPr>
              <a:t>практики </a:t>
            </a:r>
            <a:r>
              <a:rPr sz="1700" spc="-20" dirty="0">
                <a:latin typeface="Arial"/>
                <a:cs typeface="Arial"/>
              </a:rPr>
              <a:t>обучающихся  </a:t>
            </a:r>
            <a:r>
              <a:rPr sz="1700" spc="5" dirty="0">
                <a:latin typeface="Arial"/>
                <a:cs typeface="Arial"/>
              </a:rPr>
              <a:t>со </a:t>
            </a:r>
            <a:r>
              <a:rPr sz="1700" spc="-15" dirty="0">
                <a:latin typeface="Arial"/>
                <a:cs typeface="Arial"/>
              </a:rPr>
              <a:t>стороны </a:t>
            </a:r>
            <a:r>
              <a:rPr sz="1700" spc="-30" dirty="0">
                <a:latin typeface="Arial"/>
                <a:cs typeface="Arial"/>
              </a:rPr>
              <a:t>руководителей </a:t>
            </a:r>
            <a:r>
              <a:rPr sz="1700" spc="-10" dirty="0">
                <a:latin typeface="Arial"/>
                <a:cs typeface="Arial"/>
              </a:rPr>
              <a:t>практики </a:t>
            </a:r>
            <a:r>
              <a:rPr sz="1700" spc="-25" dirty="0">
                <a:latin typeface="Arial"/>
                <a:cs typeface="Arial"/>
              </a:rPr>
              <a:t>от </a:t>
            </a:r>
            <a:r>
              <a:rPr sz="1700" spc="-20" dirty="0">
                <a:latin typeface="Arial"/>
                <a:cs typeface="Arial"/>
              </a:rPr>
              <a:t>департаментов/кафедр </a:t>
            </a:r>
            <a:r>
              <a:rPr sz="1700" dirty="0">
                <a:latin typeface="Arial"/>
                <a:cs typeface="Arial"/>
              </a:rPr>
              <a:t>и  </a:t>
            </a:r>
            <a:r>
              <a:rPr sz="1700" spc="-20" dirty="0">
                <a:latin typeface="Arial"/>
                <a:cs typeface="Arial"/>
              </a:rPr>
              <a:t>организаций</a:t>
            </a:r>
            <a:endParaRPr sz="1700" dirty="0">
              <a:latin typeface="Arial"/>
              <a:cs typeface="Arial"/>
            </a:endParaRPr>
          </a:p>
          <a:p>
            <a:pPr marL="286385" indent="-259715" algn="just">
              <a:lnSpc>
                <a:spcPct val="100000"/>
              </a:lnSpc>
              <a:spcBef>
                <a:spcPts val="835"/>
              </a:spcBef>
              <a:buFont typeface="Wingdings"/>
              <a:buChar char=""/>
              <a:tabLst>
                <a:tab pos="286385" algn="l"/>
                <a:tab pos="287020" algn="l"/>
              </a:tabLst>
            </a:pPr>
            <a:r>
              <a:rPr sz="1700" spc="-20" dirty="0">
                <a:latin typeface="Arial"/>
                <a:cs typeface="Arial"/>
              </a:rPr>
              <a:t>Проведена </a:t>
            </a:r>
            <a:r>
              <a:rPr sz="1700" spc="-15" dirty="0">
                <a:latin typeface="Arial"/>
                <a:cs typeface="Arial"/>
              </a:rPr>
              <a:t>защита </a:t>
            </a:r>
            <a:r>
              <a:rPr sz="1700" spc="-30" dirty="0">
                <a:latin typeface="Arial"/>
                <a:cs typeface="Arial"/>
              </a:rPr>
              <a:t>отчетов </a:t>
            </a:r>
            <a:r>
              <a:rPr sz="1700" spc="-10" dirty="0">
                <a:latin typeface="Arial"/>
                <a:cs typeface="Arial"/>
              </a:rPr>
              <a:t>по практике </a:t>
            </a:r>
            <a:r>
              <a:rPr sz="1700" dirty="0">
                <a:latin typeface="Arial"/>
                <a:cs typeface="Arial"/>
              </a:rPr>
              <a:t>в </a:t>
            </a:r>
            <a:r>
              <a:rPr sz="1700" spc="-25" dirty="0">
                <a:latin typeface="Arial"/>
                <a:cs typeface="Arial"/>
              </a:rPr>
              <a:t>установленные</a:t>
            </a:r>
            <a:r>
              <a:rPr sz="1700" spc="6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сроки</a:t>
            </a:r>
            <a:endParaRPr sz="1700" dirty="0">
              <a:latin typeface="Arial"/>
              <a:cs typeface="Arial"/>
            </a:endParaRPr>
          </a:p>
          <a:p>
            <a:pPr marL="883285" algn="just">
              <a:lnSpc>
                <a:spcPct val="100000"/>
              </a:lnSpc>
              <a:spcBef>
                <a:spcPts val="1685"/>
              </a:spcBef>
              <a:tabLst>
                <a:tab pos="3845560" algn="l"/>
              </a:tabLst>
            </a:pPr>
            <a:endParaRPr lang="ru-RU" sz="1600" b="1" spc="-37" baseline="1736" dirty="0" smtClean="0">
              <a:solidFill>
                <a:srgbClr val="17375E"/>
              </a:solidFill>
              <a:latin typeface="Arial"/>
              <a:cs typeface="Arial"/>
            </a:endParaRPr>
          </a:p>
          <a:p>
            <a:pPr marL="883285" algn="just">
              <a:lnSpc>
                <a:spcPct val="100000"/>
              </a:lnSpc>
              <a:spcBef>
                <a:spcPts val="1685"/>
              </a:spcBef>
              <a:tabLst>
                <a:tab pos="3845560" algn="l"/>
              </a:tabLst>
            </a:pPr>
            <a:r>
              <a:rPr sz="2400" b="1" spc="-37" baseline="1736" dirty="0" smtClean="0">
                <a:solidFill>
                  <a:srgbClr val="17375E"/>
                </a:solidFill>
                <a:latin typeface="Arial"/>
                <a:cs typeface="Arial"/>
              </a:rPr>
              <a:t>БАКАЛАВРИАТ</a:t>
            </a:r>
            <a:r>
              <a:rPr sz="2400" b="1" spc="-37" baseline="1736" dirty="0">
                <a:solidFill>
                  <a:srgbClr val="17375E"/>
                </a:solidFill>
                <a:latin typeface="Arial"/>
                <a:cs typeface="Arial"/>
              </a:rPr>
              <a:t>	</a:t>
            </a:r>
            <a:r>
              <a:rPr lang="ru-RU" sz="2400" b="1" spc="-37" baseline="1736" dirty="0" smtClean="0">
                <a:solidFill>
                  <a:srgbClr val="17375E"/>
                </a:solidFill>
                <a:latin typeface="Arial"/>
                <a:cs typeface="Arial"/>
              </a:rPr>
              <a:t>                                  </a:t>
            </a:r>
            <a:r>
              <a:rPr sz="1600" b="1" spc="-45" dirty="0" smtClean="0">
                <a:solidFill>
                  <a:srgbClr val="17375E"/>
                </a:solidFill>
                <a:latin typeface="Arial"/>
                <a:cs typeface="Arial"/>
              </a:rPr>
              <a:t>МАГИСТРАТУРА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865102" y="660664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1053</Words>
  <Application>Microsoft Office PowerPoint</Application>
  <PresentationFormat>Широкоэкранный</PresentationFormat>
  <Paragraphs>181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Документы, регламентирующие порядок  организации и проведения практики обучающихся</vt:lpstr>
      <vt:lpstr>Документы, регламентирующие порядок  организации и проведения практики обучающихся</vt:lpstr>
      <vt:lpstr>Количество обучающихся</vt:lpstr>
      <vt:lpstr>Презентация PowerPoint</vt:lpstr>
      <vt:lpstr>Презентация PowerPoint</vt:lpstr>
      <vt:lpstr>Где прошли практику обучающиеся Финуниверситета?</vt:lpstr>
      <vt:lpstr>Презентация PowerPoint</vt:lpstr>
      <vt:lpstr>Задачи на 2019/2020 учебный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Светочка</dc:creator>
  <cp:lastModifiedBy>Охтова Ирина Мухадиновна</cp:lastModifiedBy>
  <cp:revision>61</cp:revision>
  <cp:lastPrinted>2019-05-28T09:50:42Z</cp:lastPrinted>
  <dcterms:created xsi:type="dcterms:W3CDTF">2019-05-23T06:52:03Z</dcterms:created>
  <dcterms:modified xsi:type="dcterms:W3CDTF">2019-06-14T09:58:21Z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2019-05-23T00:00:00Z</vt:filetime>
  </property>
</Properties>
</file>