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77" r:id="rId6"/>
    <p:sldId id="270" r:id="rId7"/>
    <p:sldId id="275" r:id="rId8"/>
    <p:sldId id="289" r:id="rId9"/>
    <p:sldId id="273" r:id="rId10"/>
    <p:sldId id="271" r:id="rId11"/>
    <p:sldId id="287" r:id="rId12"/>
    <p:sldId id="280" r:id="rId13"/>
    <p:sldId id="278" r:id="rId14"/>
    <p:sldId id="282" r:id="rId15"/>
    <p:sldId id="283" r:id="rId16"/>
    <p:sldId id="284" r:id="rId17"/>
    <p:sldId id="291" r:id="rId18"/>
    <p:sldId id="292" r:id="rId19"/>
    <p:sldId id="288" r:id="rId2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569"/>
    <a:srgbClr val="0F3A3D"/>
    <a:srgbClr val="225D60"/>
    <a:srgbClr val="2A7478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Бюджетная основа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3A7-4D84-8BC9-FAE5F18C737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3A7-4D84-8BC9-FAE5F18C737B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72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A7-4D84-8BC9-FAE5F18C737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Платная основа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A7-4D84-8BC9-FAE5F18C73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078032"/>
        <c:axId val="97078448"/>
      </c:barChart>
      <c:valAx>
        <c:axId val="97078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078032"/>
        <c:crosses val="autoZero"/>
        <c:crossBetween val="between"/>
      </c:valAx>
      <c:catAx>
        <c:axId val="97078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078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Очная форма обучения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74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5-4787-B44F-921D9F967F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Заочная форма обучения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5-4787-B44F-921D9F967F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078032"/>
        <c:axId val="97078448"/>
      </c:barChart>
      <c:valAx>
        <c:axId val="97078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078032"/>
        <c:crosses val="autoZero"/>
        <c:crossBetween val="between"/>
      </c:valAx>
      <c:catAx>
        <c:axId val="97078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078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008858267716495E-2"/>
          <c:y val="5.1587301587301598E-2"/>
          <c:w val="0.85923228346456704"/>
          <c:h val="0.6541544806899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Прием в аспирантуру, человек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Лист1!$A$2:$A$10</c:f>
              <c:numCache>
                <c:formatCode>General</c:formatCode>
                <c:ptCount val="9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43100</c:v>
                </c:pt>
                <c:pt idx="1">
                  <c:v>46896</c:v>
                </c:pt>
                <c:pt idx="2">
                  <c:v>54558</c:v>
                </c:pt>
                <c:pt idx="3">
                  <c:v>50582</c:v>
                </c:pt>
                <c:pt idx="4">
                  <c:v>45556</c:v>
                </c:pt>
                <c:pt idx="5">
                  <c:v>38971</c:v>
                </c:pt>
                <c:pt idx="6">
                  <c:v>32981</c:v>
                </c:pt>
                <c:pt idx="7">
                  <c:v>31647</c:v>
                </c:pt>
                <c:pt idx="8">
                  <c:v>26421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78-4DDF-BAD5-9EE85986118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Выпуск из аспирантуры, человек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Лист1!$A$2:$A$10</c:f>
              <c:numCache>
                <c:formatCode>General</c:formatCode>
                <c:ptCount val="9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24828</c:v>
                </c:pt>
                <c:pt idx="1">
                  <c:v>33561</c:v>
                </c:pt>
                <c:pt idx="2">
                  <c:v>33763</c:v>
                </c:pt>
                <c:pt idx="3">
                  <c:v>33082</c:v>
                </c:pt>
                <c:pt idx="4">
                  <c:v>35162</c:v>
                </c:pt>
                <c:pt idx="5">
                  <c:v>34733</c:v>
                </c:pt>
                <c:pt idx="6">
                  <c:v>28273</c:v>
                </c:pt>
                <c:pt idx="7">
                  <c:v>25826</c:v>
                </c:pt>
                <c:pt idx="8">
                  <c:v>25992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78-4DDF-BAD5-9EE85986118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 том числе с защитой диссертации, человек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numRef>
              <c:f>Лист1!$A$2:$A$10</c:f>
              <c:numCache>
                <c:formatCode>General</c:formatCode>
                <c:ptCount val="9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7503</c:v>
                </c:pt>
                <c:pt idx="1">
                  <c:v>10650</c:v>
                </c:pt>
                <c:pt idx="2">
                  <c:v>9611</c:v>
                </c:pt>
                <c:pt idx="3">
                  <c:v>9635</c:v>
                </c:pt>
                <c:pt idx="4">
                  <c:v>9195</c:v>
                </c:pt>
                <c:pt idx="5">
                  <c:v>8979</c:v>
                </c:pt>
                <c:pt idx="6">
                  <c:v>5189</c:v>
                </c:pt>
                <c:pt idx="7">
                  <c:v>4651</c:v>
                </c:pt>
                <c:pt idx="8">
                  <c:v>3730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78-4DDF-BAD5-9EE859861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602815056"/>
        <c:axId val="-597964000"/>
      </c:barChart>
      <c:lineChart>
        <c:grouping val="standard"/>
        <c:varyColors val="0"/>
        <c:ser>
          <c:idx val="3"/>
          <c:order val="3"/>
          <c:tx>
            <c:strRef>
              <c:f>Лист1!$E$1</c:f>
              <c:strCache>
                <c:ptCount val="1"/>
                <c:pt idx="0">
                  <c:v>В том числе с защитой диссертации, %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19050">
                <a:solidFill>
                  <a:schemeClr val="accent4"/>
                </a:solidFill>
              </a:ln>
              <a:effectLst/>
            </c:spPr>
          </c:marker>
          <c:dLbls>
            <c:dLbl>
              <c:idx val="8"/>
              <c:spPr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charset="0"/>
                      <a:ea typeface="Times New Roman" charset="0"/>
                      <a:cs typeface="Times New Roman" charset="0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C8E-4E29-BB8A-311BECBC5F32}"/>
                </c:ext>
              </c:extLst>
            </c:dLbl>
            <c:spPr>
              <a:noFill/>
              <a:ln>
                <a:solidFill>
                  <a:schemeClr val="bg1">
                    <a:lumMod val="85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charset="0"/>
                    <a:ea typeface="Times New Roman" charset="0"/>
                    <a:cs typeface="Times New Roman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Лист1!$E$2:$E$10</c:f>
              <c:numCache>
                <c:formatCode>General</c:formatCode>
                <c:ptCount val="9"/>
                <c:pt idx="0">
                  <c:v>30.2</c:v>
                </c:pt>
                <c:pt idx="1">
                  <c:v>28.5</c:v>
                </c:pt>
                <c:pt idx="2">
                  <c:v>28.5</c:v>
                </c:pt>
                <c:pt idx="3">
                  <c:v>29.1</c:v>
                </c:pt>
                <c:pt idx="4">
                  <c:v>26.2</c:v>
                </c:pt>
                <c:pt idx="5">
                  <c:v>25.9</c:v>
                </c:pt>
                <c:pt idx="6">
                  <c:v>18.3</c:v>
                </c:pt>
                <c:pt idx="7">
                  <c:v>18</c:v>
                </c:pt>
                <c:pt idx="8">
                  <c:v>14.4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678-4DDF-BAD5-9EE859861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602199376"/>
        <c:axId val="-603235312"/>
      </c:lineChart>
      <c:catAx>
        <c:axId val="-60281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pPr>
            <a:endParaRPr lang="ru-RU"/>
          </a:p>
        </c:txPr>
        <c:crossAx val="-597964000"/>
        <c:crosses val="autoZero"/>
        <c:auto val="1"/>
        <c:lblAlgn val="ctr"/>
        <c:lblOffset val="100"/>
        <c:noMultiLvlLbl val="0"/>
      </c:catAx>
      <c:valAx>
        <c:axId val="-59796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pPr>
            <a:endParaRPr lang="ru-RU"/>
          </a:p>
        </c:txPr>
        <c:crossAx val="-602815056"/>
        <c:crosses val="autoZero"/>
        <c:crossBetween val="between"/>
      </c:valAx>
      <c:valAx>
        <c:axId val="-60323531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pPr>
            <a:endParaRPr lang="ru-RU"/>
          </a:p>
        </c:txPr>
        <c:crossAx val="-602199376"/>
        <c:crosses val="max"/>
        <c:crossBetween val="between"/>
      </c:valAx>
      <c:catAx>
        <c:axId val="-602199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6032353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937408865558501E-2"/>
          <c:y val="0.81166104236970404"/>
          <c:w val="0.93664351851851901"/>
          <c:h val="0.156592925884263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charset="0"/>
              <a:ea typeface="Times New Roman" charset="0"/>
              <a:cs typeface="Times New Roman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25.10.2018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90700" y="1778000"/>
            <a:ext cx="8597900" cy="151130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/>
                <a:cs typeface="Times New Roman"/>
              </a:rPr>
              <a:t>Об итогах проведения государственной итоговой аттестации аспирантов</a:t>
            </a:r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930938" y="4890254"/>
            <a:ext cx="35513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Института аспирантуры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Фрумина С.В.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436263"/>
              </p:ext>
            </p:extLst>
          </p:nvPr>
        </p:nvGraphicFramePr>
        <p:xfrm>
          <a:off x="1390390" y="1077245"/>
          <a:ext cx="8442544" cy="5760969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5478223">
                  <a:extLst>
                    <a:ext uri="{9D8B030D-6E8A-4147-A177-3AD203B41FA5}">
                      <a16:colId xmlns:a16="http://schemas.microsoft.com/office/drawing/2014/main" val="1356655688"/>
                    </a:ext>
                  </a:extLst>
                </a:gridCol>
                <a:gridCol w="1488364">
                  <a:extLst>
                    <a:ext uri="{9D8B030D-6E8A-4147-A177-3AD203B41FA5}">
                      <a16:colId xmlns:a16="http://schemas.microsoft.com/office/drawing/2014/main" val="2025125204"/>
                    </a:ext>
                  </a:extLst>
                </a:gridCol>
                <a:gridCol w="1475957">
                  <a:extLst>
                    <a:ext uri="{9D8B030D-6E8A-4147-A177-3AD203B41FA5}">
                      <a16:colId xmlns:a16="http://schemas.microsoft.com/office/drawing/2014/main" val="1505052403"/>
                    </a:ext>
                  </a:extLst>
                </a:gridCol>
              </a:tblGrid>
              <a:tr h="438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Департаменты / кафедры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Рекомендовано к ГИА, чел.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Рекомендовано  к защите, чел.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495283141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менеджмента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3040402382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общественных финансов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3498071772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экономической теории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3006520942"/>
                  </a:ext>
                </a:extLst>
              </a:tr>
              <a:tr h="438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корпоративных финансов и корпоративного управления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2212504137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мировой экономики и мировых финансов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2833541680"/>
                  </a:ext>
                </a:extLst>
              </a:tr>
              <a:tr h="438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налоговой политики и таможенно-тарифного регулирования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2967624283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учета, анализа и аудита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3790784778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финансовых рынков и финансовых банков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2652953562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социологии, истории и философии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1385270666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политологии и массовых коммуникаций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2991166341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правового регулирования экономической деятельности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2594517595"/>
                  </a:ext>
                </a:extLst>
              </a:tr>
              <a:tr h="438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анализа данных, принятия решений и финансовых технологий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17052358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страхования и экономики социальной сферы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1684057504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 «Анализ рисков и экономическая безопасность»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3905949069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Кафедра«Государственное и муниципальное управление»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566186022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 «Системный анализ в экономике»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674784699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«Экономика организации»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1669155322"/>
                  </a:ext>
                </a:extLst>
              </a:tr>
              <a:tr h="22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51991" marR="51991" marT="7221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(60%)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8993" marR="38993" marT="7221" marB="0"/>
                </a:tc>
                <a:extLst>
                  <a:ext uri="{0D108BD9-81ED-4DB2-BD59-A6C34878D82A}">
                    <a16:rowId xmlns:a16="http://schemas.microsoft.com/office/drawing/2014/main" val="1964429464"/>
                  </a:ext>
                </a:extLst>
              </a:tr>
            </a:tbl>
          </a:graphicData>
        </a:graphic>
      </p:graphicFrame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269505" y="515309"/>
            <a:ext cx="8937125" cy="377403"/>
          </a:xfrm>
        </p:spPr>
        <p:txBody>
          <a:bodyPr/>
          <a:lstStyle/>
          <a:p>
            <a:r>
              <a:rPr lang="ru-RU" dirty="0" smtClean="0"/>
              <a:t>Количество аспирантов, </a:t>
            </a:r>
            <a:r>
              <a:rPr lang="ru-RU" dirty="0"/>
              <a:t>р</a:t>
            </a:r>
            <a:r>
              <a:rPr lang="ru-RU" dirty="0" smtClean="0"/>
              <a:t>екомендованных к защите после успешного прохождения ГИА, 2018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168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614645124"/>
              </p:ext>
            </p:extLst>
          </p:nvPr>
        </p:nvGraphicFramePr>
        <p:xfrm>
          <a:off x="534572" y="1396062"/>
          <a:ext cx="9821823" cy="4382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07161" y="562443"/>
            <a:ext cx="10149235" cy="477160"/>
          </a:xfrm>
        </p:spPr>
        <p:txBody>
          <a:bodyPr>
            <a:noAutofit/>
          </a:bodyPr>
          <a:lstStyle/>
          <a:p>
            <a:r>
              <a:rPr lang="ru-RU" sz="2000" b="0" dirty="0">
                <a:latin typeface="Times New Roman" charset="0"/>
                <a:ea typeface="Times New Roman" charset="0"/>
                <a:cs typeface="Times New Roman" charset="0"/>
              </a:rPr>
              <a:t>Основные показатели деятельности аспирантуры, Российская Федерация</a:t>
            </a:r>
          </a:p>
        </p:txBody>
      </p:sp>
    </p:spTree>
    <p:extLst>
      <p:ext uri="{BB962C8B-B14F-4D97-AF65-F5344CB8AC3E}">
        <p14:creationId xmlns:p14="http://schemas.microsoft.com/office/powerpoint/2010/main" val="375318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2186" y="1427967"/>
            <a:ext cx="10095978" cy="1357436"/>
          </a:xfrm>
        </p:spPr>
        <p:txBody>
          <a:bodyPr>
            <a:noAutofit/>
          </a:bodyPr>
          <a:lstStyle/>
          <a:p>
            <a:pPr fontAlgn="base"/>
            <a:r>
              <a:rPr lang="ru-RU" sz="32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Государственная программа Российской Федерации "Развитие науки и технологий" на 2013-2020 годы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6716" y="2511627"/>
            <a:ext cx="10546915" cy="2233101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 smtClean="0"/>
              <a:t>Подпрограмма </a:t>
            </a:r>
            <a:r>
              <a:rPr lang="ru-RU" dirty="0"/>
              <a:t>3 "Институциональное развитие научно-исследовательского сектора"</a:t>
            </a:r>
          </a:p>
          <a:p>
            <a:r>
              <a:rPr lang="ru-RU" dirty="0" smtClean="0"/>
              <a:t>Индикаторы:</a:t>
            </a:r>
          </a:p>
          <a:p>
            <a:r>
              <a:rPr lang="ru-RU" dirty="0"/>
              <a:t>удельный вес </a:t>
            </a:r>
            <a:r>
              <a:rPr lang="ru-RU" b="1" dirty="0"/>
              <a:t>аспирантов</a:t>
            </a:r>
            <a:r>
              <a:rPr lang="ru-RU" dirty="0"/>
              <a:t> и </a:t>
            </a:r>
            <a:r>
              <a:rPr lang="ru-RU" b="1" dirty="0"/>
              <a:t>докторантов</a:t>
            </a:r>
            <a:r>
              <a:rPr lang="ru-RU" dirty="0"/>
              <a:t>, защитивших диссертационные работы в отчетном году, в общей численности фактического выпуска в </a:t>
            </a:r>
            <a:r>
              <a:rPr lang="ru-RU" i="1" dirty="0"/>
              <a:t>отчетном году </a:t>
            </a:r>
            <a:r>
              <a:rPr lang="ru-RU" dirty="0"/>
              <a:t>аспирантов и </a:t>
            </a:r>
            <a:r>
              <a:rPr lang="ru-RU" dirty="0" smtClean="0"/>
              <a:t>докторантов</a:t>
            </a:r>
            <a:endParaRPr lang="ru-RU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r>
              <a:rPr lang="ru-RU" dirty="0" smtClean="0"/>
              <a:t>Развитие аспирантуры в рамках государственных программ</a:t>
            </a:r>
            <a:endParaRPr lang="ru-RU" dirty="0"/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7476855"/>
              </p:ext>
            </p:extLst>
          </p:nvPr>
        </p:nvGraphicFramePr>
        <p:xfrm>
          <a:off x="795401" y="4744728"/>
          <a:ext cx="10609546" cy="1939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2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1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2449">
                <a:tc>
                  <a:txBody>
                    <a:bodyPr/>
                    <a:lstStyle/>
                    <a:p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2017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2018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2019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2020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28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Российская Федерация, план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9,9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10,4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10,9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11,5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Российская</a:t>
                      </a:r>
                      <a:r>
                        <a:rPr lang="ru-RU" sz="18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Федерация, факт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11,8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Финансовый университет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8,1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599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07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145" y="1201757"/>
            <a:ext cx="11073008" cy="1288225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РОССИЙСКОЙ ФЕДЕРАЦИИ «НАУЧНО-ТЕХНОЛОГИЧЕСКОЕ РАЗВИТИЕ РОССИЙСКОЙ ФЕДЕРАЦИИ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32772" y="2693224"/>
            <a:ext cx="10709754" cy="1867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Подпрограмма 1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национального интеллектуального капитала»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1.8.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«Реализация программ подготовки кадров высшей квалификации (аспирантура)»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Доля выпускников магистратуры, продолживших научную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r>
              <a:rPr lang="ru-RU" dirty="0" smtClean="0"/>
              <a:t>Развитие аспирантуры в рамках государственных программ</a:t>
            </a:r>
            <a:endParaRPr lang="ru-RU" dirty="0"/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567490"/>
              </p:ext>
            </p:extLst>
          </p:nvPr>
        </p:nvGraphicFramePr>
        <p:xfrm>
          <a:off x="1693338" y="4479286"/>
          <a:ext cx="8788622" cy="2112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7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1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80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33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58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32449">
                <a:tc>
                  <a:txBody>
                    <a:bodyPr/>
                    <a:lstStyle/>
                    <a:p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2017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2018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2019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2020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2021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2022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2023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2024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2025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Российская Федерация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41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44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47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50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53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56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59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60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Финансовый университет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70,8</a:t>
                      </a:r>
                      <a:endParaRPr lang="ru-RU" sz="18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68,3</a:t>
                      </a:r>
                      <a:endParaRPr lang="ru-RU" sz="18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7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/>
              <a:t>"Глобальном форуме конвергентных и </a:t>
            </a:r>
            <a:r>
              <a:rPr lang="ru-RU" dirty="0" err="1"/>
              <a:t>природоподобных</a:t>
            </a:r>
            <a:r>
              <a:rPr lang="ru-RU" dirty="0"/>
              <a:t> технологий" </a:t>
            </a:r>
            <a:r>
              <a:rPr lang="ru-RU" dirty="0" smtClean="0"/>
              <a:t>заместителем </a:t>
            </a:r>
            <a:r>
              <a:rPr lang="ru-RU" dirty="0"/>
              <a:t>министра науки и высшего образования РФ (</a:t>
            </a:r>
            <a:r>
              <a:rPr lang="ru-RU" dirty="0" err="1"/>
              <a:t>Минобрнауки</a:t>
            </a:r>
            <a:r>
              <a:rPr lang="ru-RU" dirty="0"/>
              <a:t> РФ) </a:t>
            </a:r>
            <a:r>
              <a:rPr lang="ru-RU" dirty="0" smtClean="0"/>
              <a:t>Мариной </a:t>
            </a:r>
            <a:r>
              <a:rPr lang="ru-RU" dirty="0" err="1" smtClean="0"/>
              <a:t>Боровской</a:t>
            </a:r>
            <a:r>
              <a:rPr lang="ru-RU" dirty="0" smtClean="0"/>
              <a:t> было отмечено, что успешно </a:t>
            </a:r>
            <a:r>
              <a:rPr lang="ru-RU" dirty="0"/>
              <a:t>защищают диссертационную работу только 12% аспирантов университетов и академических институтов, что является недопустимо низким показателем.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9505" y="515309"/>
            <a:ext cx="10391775" cy="377403"/>
          </a:xfrm>
        </p:spPr>
        <p:txBody>
          <a:bodyPr/>
          <a:lstStyle/>
          <a:p>
            <a:r>
              <a:rPr lang="ru-RU" dirty="0" smtClean="0"/>
              <a:t>Предложения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по повышению эффективности деятельности аспирантуры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1764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Число </a:t>
            </a:r>
            <a:r>
              <a:rPr lang="ru-RU" dirty="0"/>
              <a:t>аспирантов, успешно защитивших диссертационную работу и выбравших карьеру исследователя или преподавателя, к 2024 году должно вырасти не менее, чем в 1,25 </a:t>
            </a:r>
            <a:r>
              <a:rPr lang="ru-RU" dirty="0" smtClean="0"/>
              <a:t>раза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менее, чем в 2,1 раза должна увеличиться доля аспирантов, представивших к защите диссертацию на соискание ученой степени кандидата </a:t>
            </a:r>
            <a:r>
              <a:rPr lang="ru-RU" dirty="0" smtClean="0"/>
              <a:t>наук </a:t>
            </a:r>
          </a:p>
          <a:p>
            <a:r>
              <a:rPr lang="ru-RU" dirty="0" smtClean="0"/>
              <a:t>За </a:t>
            </a:r>
            <a:r>
              <a:rPr lang="ru-RU" dirty="0"/>
              <a:t>тот же период на 30% и более должна увеличиться доля диссертаций, результаты которых опубликованы в двух и более статьях в научных журналах, индексируемых в международных базах данных (</a:t>
            </a:r>
            <a:r>
              <a:rPr lang="ru-RU" dirty="0" err="1"/>
              <a:t>Web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science</a:t>
            </a:r>
            <a:r>
              <a:rPr lang="ru-RU" dirty="0"/>
              <a:t>, </a:t>
            </a:r>
            <a:r>
              <a:rPr lang="ru-RU" dirty="0" err="1"/>
              <a:t>Scopus</a:t>
            </a:r>
            <a:r>
              <a:rPr lang="ru-RU" dirty="0" smtClean="0"/>
              <a:t>). </a:t>
            </a:r>
            <a:endParaRPr lang="ru-RU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282030" y="468198"/>
            <a:ext cx="10391775" cy="3774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Предложения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 по повышению эффективности деятельности аспирантуры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015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4132" y="1347322"/>
            <a:ext cx="10515600" cy="523635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Совершенствовани</a:t>
            </a:r>
            <a:r>
              <a:rPr lang="ru-RU" b="1" dirty="0"/>
              <a:t>е</a:t>
            </a:r>
            <a:r>
              <a:rPr lang="ru-RU" b="1" dirty="0" smtClean="0"/>
              <a:t> механизма отбора контингента поступающих в аспирантуру</a:t>
            </a:r>
            <a:r>
              <a:rPr lang="ru-RU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Усложнить тестовые задания </a:t>
            </a:r>
          </a:p>
          <a:p>
            <a:pPr marL="0" indent="0" algn="just">
              <a:buNone/>
            </a:pPr>
            <a:r>
              <a:rPr lang="ru-RU" dirty="0" smtClean="0"/>
              <a:t>позволит осуществлять прием поступающих в аспирантуру с более высоким уровнем теоретической подготовки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/>
              <a:t>Признать положительным опыт написания эссе по наиболее актуальным проблемам в рамках областей научных исследований </a:t>
            </a:r>
          </a:p>
          <a:p>
            <a:pPr marL="0" indent="0" algn="just">
              <a:buNone/>
            </a:pPr>
            <a:r>
              <a:rPr lang="ru-RU" dirty="0" smtClean="0"/>
              <a:t>позволит определить степень сформированности исследовательских компетенций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Включить в </a:t>
            </a:r>
            <a:r>
              <a:rPr lang="ru-RU" dirty="0"/>
              <a:t>«Портфолио» </a:t>
            </a:r>
            <a:r>
              <a:rPr lang="ru-RU" dirty="0" smtClean="0"/>
              <a:t>показатель «Рекомендация департамента/кафедры»</a:t>
            </a:r>
          </a:p>
          <a:p>
            <a:pPr marL="0" indent="0" algn="just">
              <a:buNone/>
            </a:pPr>
            <a:r>
              <a:rPr lang="ru-RU" dirty="0" smtClean="0"/>
              <a:t>обеспечит преемственность научного руководства, позволит поддерживать на высоком уровне значение индикаторов государственных программ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Предложения</a:t>
            </a:r>
            <a:r>
              <a:rPr lang="ru-RU" dirty="0"/>
              <a:t> </a:t>
            </a:r>
            <a:r>
              <a:rPr lang="ru-RU" dirty="0" smtClean="0"/>
              <a:t>по развитию аспирантуры в Финансовом университете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077244" y="2194560"/>
            <a:ext cx="618978" cy="0"/>
          </a:xfrm>
          <a:prstGeom prst="straightConnector1">
            <a:avLst/>
          </a:prstGeom>
          <a:ln w="28575">
            <a:solidFill>
              <a:srgbClr val="25656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514575" y="3852203"/>
            <a:ext cx="618978" cy="0"/>
          </a:xfrm>
          <a:prstGeom prst="straightConnector1">
            <a:avLst/>
          </a:prstGeom>
          <a:ln w="28575">
            <a:solidFill>
              <a:srgbClr val="25656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186286" y="5200357"/>
            <a:ext cx="618978" cy="0"/>
          </a:xfrm>
          <a:prstGeom prst="straightConnector1">
            <a:avLst/>
          </a:prstGeom>
          <a:ln w="28575">
            <a:solidFill>
              <a:srgbClr val="25656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640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Повышение качества образовательного процесса</a:t>
            </a:r>
            <a:r>
              <a:rPr lang="ru-RU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Усиление контроля за выполнением аспирантами индивидуальных планов;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Усиление контроля за посещаемостью аспирантами занятий в соответствии с утвержденным расписанием;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Обучение в аспирантуре кадрового резерва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Предложения</a:t>
            </a:r>
            <a:r>
              <a:rPr lang="ru-RU" dirty="0"/>
              <a:t> </a:t>
            </a:r>
            <a:r>
              <a:rPr lang="ru-RU" dirty="0" smtClean="0"/>
              <a:t>по развитию аспирантуры в Финансовом университете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316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1540701"/>
            <a:ext cx="10515600" cy="5085182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Повышение качества подготовки диссертации и увеличение количества их защит</a:t>
            </a:r>
            <a:r>
              <a:rPr lang="ru-RU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Повышение ответственности научных руководителей за качество подготовки кандидатских диссертаций</a:t>
            </a:r>
            <a:r>
              <a:rPr lang="ru-RU" dirty="0" smtClean="0"/>
              <a:t>;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Стимулирование научных руководителей, аспиранты которых прошли успешную защиту кандидатских диссертаций</a:t>
            </a:r>
            <a:r>
              <a:rPr lang="ru-RU" dirty="0"/>
              <a:t>.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Предложения</a:t>
            </a:r>
            <a:r>
              <a:rPr lang="ru-RU" dirty="0"/>
              <a:t> </a:t>
            </a:r>
            <a:r>
              <a:rPr lang="ru-RU" dirty="0" smtClean="0"/>
              <a:t>по развитию аспирантуры в Финансовом университете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909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402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9505" y="1825624"/>
            <a:ext cx="11084295" cy="4511675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Государственная итоговая аттестация аспирантов третьего года обучения очной формы проводилась с 11 по 28 сентября 2018 г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 </a:t>
            </a:r>
            <a:r>
              <a:rPr lang="ru-RU" dirty="0">
                <a:solidFill>
                  <a:schemeClr val="tx1"/>
                </a:solidFill>
              </a:rPr>
              <a:t>государственной итоговой аттестации допускается обучающийся, не имеющий академической задолженности и в полном объеме выполнивший учебный план или индивидуальный учебный план по соответствующей образовательной программе высшего </a:t>
            </a:r>
            <a:r>
              <a:rPr lang="ru-RU" dirty="0" smtClean="0">
                <a:solidFill>
                  <a:schemeClr val="tx1"/>
                </a:solidFill>
              </a:rPr>
              <a:t>образования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Успешное </a:t>
            </a:r>
            <a:r>
              <a:rPr lang="ru-RU" dirty="0">
                <a:solidFill>
                  <a:schemeClr val="tx1"/>
                </a:solidFill>
              </a:rPr>
              <a:t>прохождение государственной итоговой аттестации является основанием для выдачи обучающимся диплома об окончании аспирантуры образца, установленного Министерством образования и науки Российской Федерации 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(п.3 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Приказа </a:t>
            </a:r>
            <a:r>
              <a:rPr lang="ru-RU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Минобрнауки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России об 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утверждении порядка проведения ГИА от 18.03.2016, п. </a:t>
            </a:r>
            <a: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2.2)</a:t>
            </a:r>
            <a:endParaRPr lang="ru-RU" sz="2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9505" y="565413"/>
            <a:ext cx="9039595" cy="377403"/>
          </a:xfrm>
        </p:spPr>
        <p:txBody>
          <a:bodyPr/>
          <a:lstStyle/>
          <a:p>
            <a:r>
              <a:rPr lang="ru-RU" dirty="0"/>
              <a:t>Государственная итоговая аттестация </a:t>
            </a:r>
            <a:r>
              <a:rPr lang="ru-RU" dirty="0" smtClean="0"/>
              <a:t>аспирантов: основные положения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4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Государственная итоговая аттестация обучающихся </a:t>
            </a:r>
            <a:r>
              <a:rPr lang="ru-RU" dirty="0" smtClean="0">
                <a:solidFill>
                  <a:schemeClr val="tx1"/>
                </a:solidFill>
              </a:rPr>
              <a:t>была </a:t>
            </a:r>
            <a:r>
              <a:rPr lang="ru-RU" dirty="0">
                <a:solidFill>
                  <a:schemeClr val="tx1"/>
                </a:solidFill>
              </a:rPr>
              <a:t>проведена в форме:</a:t>
            </a:r>
          </a:p>
          <a:p>
            <a:pPr algn="just"/>
            <a:r>
              <a:rPr lang="ru-RU" dirty="0">
                <a:solidFill>
                  <a:srgbClr val="0070C0"/>
                </a:solidFill>
              </a:rPr>
              <a:t>государственного экзамена</a:t>
            </a:r>
          </a:p>
          <a:p>
            <a:pPr algn="just"/>
            <a:r>
              <a:rPr lang="ru-RU" dirty="0">
                <a:solidFill>
                  <a:srgbClr val="0070C0"/>
                </a:solidFill>
              </a:rPr>
              <a:t>научного доклада об основных результатах подготовленной научно-квалификационной работы (диссертации)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Государственные аттестационные испытания были проведены в устной </a:t>
            </a:r>
            <a:r>
              <a:rPr lang="ru-RU" dirty="0" smtClean="0">
                <a:solidFill>
                  <a:schemeClr val="tx1"/>
                </a:solidFill>
              </a:rPr>
              <a:t>форме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Результаты </a:t>
            </a:r>
            <a:r>
              <a:rPr lang="ru-RU" dirty="0">
                <a:solidFill>
                  <a:srgbClr val="0070C0"/>
                </a:solidFill>
              </a:rPr>
              <a:t>каждого государственного аттестационного испытания были определены оценками «отлично», «хорошо», «удовлетворительно», «неудовлетворительно»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(п.9 </a:t>
            </a:r>
            <a:r>
              <a:rPr lang="ru-RU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Приказа </a:t>
            </a:r>
            <a:r>
              <a:rPr lang="ru-RU" sz="1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Минобрнауки</a:t>
            </a:r>
            <a:r>
              <a:rPr lang="ru-RU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России </a:t>
            </a:r>
            <a:r>
              <a:rPr lang="ru-RU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об утверждении порядка проведения ГИА от 18.03.2016, п. 2.2, Порядка проведения ГИА ФУ от 23.01.2017)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9505" y="565413"/>
            <a:ext cx="9293595" cy="377403"/>
          </a:xfrm>
        </p:spPr>
        <p:txBody>
          <a:bodyPr/>
          <a:lstStyle/>
          <a:p>
            <a:r>
              <a:rPr lang="ru-RU" dirty="0"/>
              <a:t>Форма проведения государственной итоговой аттестации аспирантов</a:t>
            </a:r>
          </a:p>
        </p:txBody>
      </p:sp>
    </p:spTree>
    <p:extLst>
      <p:ext uri="{BB962C8B-B14F-4D97-AF65-F5344CB8AC3E}">
        <p14:creationId xmlns:p14="http://schemas.microsoft.com/office/powerpoint/2010/main" val="131256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В период проведения государственной итоговой аттестации аспирантов </a:t>
            </a:r>
            <a:r>
              <a:rPr lang="ru-RU" dirty="0" smtClean="0"/>
              <a:t>осуществляли </a:t>
            </a:r>
            <a:r>
              <a:rPr lang="ru-RU" dirty="0"/>
              <a:t>деятельность 17 госкомиссий</a:t>
            </a:r>
          </a:p>
          <a:p>
            <a:pPr algn="just"/>
            <a:r>
              <a:rPr lang="ru-RU" dirty="0">
                <a:solidFill>
                  <a:srgbClr val="0070C0"/>
                </a:solidFill>
              </a:rPr>
              <a:t>Состав госкомиссий: председатель,  члены государственной экзаменационной комиссии и секретарь</a:t>
            </a:r>
            <a:endParaRPr lang="en-US" dirty="0">
              <a:solidFill>
                <a:srgbClr val="0070C0"/>
              </a:solidFill>
            </a:endParaRPr>
          </a:p>
          <a:p>
            <a:pPr algn="just"/>
            <a:r>
              <a:rPr lang="ru-RU" dirty="0" smtClean="0"/>
              <a:t>Председателями </a:t>
            </a:r>
            <a:r>
              <a:rPr lang="ru-RU" dirty="0"/>
              <a:t>государственных экзаменационных комиссий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назначались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лица, </a:t>
            </a:r>
            <a:r>
              <a:rPr lang="ru-RU" dirty="0"/>
              <a:t>которые не работают в Финансовом университете, имеют ученую степень доктора наук по  научной специальности, соответствующей направлению подготовки научно-педагогических кадров в аспирантуре</a:t>
            </a:r>
          </a:p>
          <a:p>
            <a:pPr algn="just"/>
            <a:r>
              <a:rPr lang="ru-RU" dirty="0">
                <a:solidFill>
                  <a:srgbClr val="0070C0"/>
                </a:solidFill>
              </a:rPr>
              <a:t>Количественный состав государственных экзаменационных </a:t>
            </a:r>
            <a:r>
              <a:rPr lang="ru-RU" dirty="0" smtClean="0">
                <a:solidFill>
                  <a:srgbClr val="0070C0"/>
                </a:solidFill>
              </a:rPr>
              <a:t>комиссий: 5-6 </a:t>
            </a:r>
            <a:r>
              <a:rPr lang="ru-RU" dirty="0">
                <a:solidFill>
                  <a:srgbClr val="0070C0"/>
                </a:solidFill>
              </a:rPr>
              <a:t>человек, из которых не менее 50% являются представителями </a:t>
            </a:r>
            <a:r>
              <a:rPr lang="ru-RU" dirty="0" smtClean="0">
                <a:solidFill>
                  <a:srgbClr val="0070C0"/>
                </a:solidFill>
              </a:rPr>
              <a:t>работодателей (организаций, органов </a:t>
            </a:r>
            <a:r>
              <a:rPr lang="ru-RU" dirty="0">
                <a:solidFill>
                  <a:srgbClr val="0070C0"/>
                </a:solidFill>
              </a:rPr>
              <a:t>государственной власти и пр</a:t>
            </a:r>
            <a:r>
              <a:rPr lang="ru-RU" dirty="0" smtClean="0">
                <a:solidFill>
                  <a:srgbClr val="0070C0"/>
                </a:solidFill>
              </a:rPr>
              <a:t>.)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Государственные экзаменационные и апелляционная комиссии</a:t>
            </a:r>
          </a:p>
        </p:txBody>
      </p:sp>
    </p:spTree>
    <p:extLst>
      <p:ext uri="{BB962C8B-B14F-4D97-AF65-F5344CB8AC3E}">
        <p14:creationId xmlns:p14="http://schemas.microsoft.com/office/powerpoint/2010/main" val="231620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Выпуск аспирантов очной и заочной форм обучения в </a:t>
            </a:r>
            <a:r>
              <a:rPr lang="ru-RU" b="1" dirty="0" smtClean="0">
                <a:solidFill>
                  <a:srgbClr val="0070C0"/>
                </a:solidFill>
              </a:rPr>
              <a:t>2018 году составил 89 человек</a:t>
            </a:r>
            <a:r>
              <a:rPr lang="ru-RU" dirty="0" smtClean="0">
                <a:solidFill>
                  <a:srgbClr val="0070C0"/>
                </a:solidFill>
              </a:rPr>
              <a:t>  </a:t>
            </a:r>
          </a:p>
          <a:p>
            <a:pPr algn="just"/>
            <a:r>
              <a:rPr lang="ru-RU" dirty="0" smtClean="0"/>
              <a:t>Выпуск аспирантов очной формы обучения </a:t>
            </a:r>
            <a:r>
              <a:rPr lang="ru-RU" b="1" dirty="0" smtClean="0">
                <a:solidFill>
                  <a:srgbClr val="0070C0"/>
                </a:solidFill>
              </a:rPr>
              <a:t>в 2017 году - 74 человека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Выпуск аспирантов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83423" y="6302325"/>
            <a:ext cx="102566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 аспирантов 2017, 2018 гг.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148710843"/>
              </p:ext>
            </p:extLst>
          </p:nvPr>
        </p:nvGraphicFramePr>
        <p:xfrm>
          <a:off x="838200" y="3524103"/>
          <a:ext cx="4702810" cy="2764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797323154"/>
              </p:ext>
            </p:extLst>
          </p:nvPr>
        </p:nvGraphicFramePr>
        <p:xfrm>
          <a:off x="5958522" y="3524102"/>
          <a:ext cx="4977765" cy="2764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545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9505" y="565413"/>
            <a:ext cx="9039595" cy="377403"/>
          </a:xfrm>
        </p:spPr>
        <p:txBody>
          <a:bodyPr/>
          <a:lstStyle/>
          <a:p>
            <a:r>
              <a:rPr lang="ru-RU" dirty="0"/>
              <a:t>Результаты государственной итоговой аттестации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393296"/>
              </p:ext>
            </p:extLst>
          </p:nvPr>
        </p:nvGraphicFramePr>
        <p:xfrm>
          <a:off x="501040" y="1069676"/>
          <a:ext cx="10434181" cy="5483362"/>
        </p:xfrm>
        <a:graphic>
          <a:graphicData uri="http://schemas.openxmlformats.org/drawingml/2006/table">
            <a:tbl>
              <a:tblPr/>
              <a:tblGrid>
                <a:gridCol w="3224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3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8215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Государственный экзамен</a:t>
                      </a:r>
                      <a:endParaRPr lang="ru-RU" sz="20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14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Оценки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2017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2018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144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Человек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Доля аспирантов, сдавших государственный экзамен  (%)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Человек 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Доля аспирантов, сдавших государственный экзамен  (%)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«ОТЛИЧНО»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61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82,5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65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73,0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«ХОРОШО»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13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17,5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21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23,6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«</a:t>
                      </a:r>
                      <a:r>
                        <a:rPr lang="ru-RU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УДОВЛЕТВОРИТЕЛЬНО</a:t>
                      </a: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»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-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-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3,4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«НЕУДОВЛЕТВОРИТЕЛЬНО»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-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-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-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-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ВСЕГО  АСПИРАНТОВ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74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100,0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100,0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>
            <a:off x="10546915" y="4045907"/>
            <a:ext cx="0" cy="32567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10559441" y="4473880"/>
            <a:ext cx="2088" cy="3862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10557353" y="4993455"/>
            <a:ext cx="2088" cy="3862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85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государственной итоговой аттестации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170688"/>
              </p:ext>
            </p:extLst>
          </p:nvPr>
        </p:nvGraphicFramePr>
        <p:xfrm>
          <a:off x="385939" y="1168400"/>
          <a:ext cx="10499179" cy="5381211"/>
        </p:xfrm>
        <a:graphic>
          <a:graphicData uri="http://schemas.openxmlformats.org/drawingml/2006/table">
            <a:tbl>
              <a:tblPr/>
              <a:tblGrid>
                <a:gridCol w="3139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5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2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6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9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4167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Научный доклад</a:t>
                      </a:r>
                      <a:endParaRPr lang="ru-RU" sz="18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9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Оценки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2017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2018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011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Человек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аспирантов, защитивших научный доклад (%)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Человек 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Доля аспирантов, защитивших научный доклад (%)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«ОТЛИЧНО»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77,0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60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67,4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«ХОРОШО»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21,5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25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28,0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«</a:t>
                      </a:r>
                      <a:r>
                        <a:rPr lang="ru-RU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УДОВЛЕТВОРИТЕЛЬНО</a:t>
                      </a: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»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4,6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«НЕУДОВЛЕТВОРИТЕЛЬНО»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-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-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ВСЕГО  АСПИРАНТОВ</a:t>
                      </a: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74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100,0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100,0</a:t>
                      </a:r>
                      <a:endParaRPr lang="ru-RU" sz="1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10546915" y="4108537"/>
            <a:ext cx="0" cy="32567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10546915" y="4572001"/>
            <a:ext cx="0" cy="33820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10546915" y="5022936"/>
            <a:ext cx="0" cy="35072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48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19182"/>
              </p:ext>
            </p:extLst>
          </p:nvPr>
        </p:nvGraphicFramePr>
        <p:xfrm>
          <a:off x="267286" y="201114"/>
          <a:ext cx="11662117" cy="6427754"/>
        </p:xfrm>
        <a:graphic>
          <a:graphicData uri="http://schemas.openxmlformats.org/drawingml/2006/table">
            <a:tbl>
              <a:tblPr/>
              <a:tblGrid>
                <a:gridCol w="5829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9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0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2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6094"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Количество аспирантов, рекомендованных к защите после успешного прохождения ГИА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и защитивших диссертации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(в разрезе департаментов/кафедр)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34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Департаменты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/ кафедры 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522828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Рекомендовано к ГИА, чел.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Рекомендовано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к защите,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Защитило кандидатскую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диссертацию, чел.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менеджмента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общественных финансов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экономической теории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корпоративных финансов и корпоративного управления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мировой экономики и мировых финансов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налоговой политики и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таможенно-тарифного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регулирования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учета, анализа и аудита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финансовых рынков и финансовых банков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социологии, истории и философии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политологии и массовых коммуникаций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правового регулирования экономической деятельности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5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анализа данных, принятия решений и финансовых технологий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079825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Департамент страхования и экономики социальной сферы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Кафедра 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«Анализ рисков и экономическая безопасность»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Кафедра«Государственное и муниципальное управление»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Кафедра  «Системный анализ в экономике»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Кафедра «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Экономика организации»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 b="1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400" b="1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52 (70%)</a:t>
                      </a:r>
                      <a:endParaRPr lang="ru-RU" sz="1400" b="1" dirty="0"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(8,1%)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96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681551"/>
              </p:ext>
            </p:extLst>
          </p:nvPr>
        </p:nvGraphicFramePr>
        <p:xfrm>
          <a:off x="114300" y="1254125"/>
          <a:ext cx="11569701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6359">
                  <a:extLst>
                    <a:ext uri="{9D8B030D-6E8A-4147-A177-3AD203B41FA5}">
                      <a16:colId xmlns:a16="http://schemas.microsoft.com/office/drawing/2014/main" val="1365293250"/>
                    </a:ext>
                  </a:extLst>
                </a:gridCol>
                <a:gridCol w="2863322">
                  <a:extLst>
                    <a:ext uri="{9D8B030D-6E8A-4147-A177-3AD203B41FA5}">
                      <a16:colId xmlns:a16="http://schemas.microsoft.com/office/drawing/2014/main" val="1803466997"/>
                    </a:ext>
                  </a:extLst>
                </a:gridCol>
                <a:gridCol w="4700020">
                  <a:extLst>
                    <a:ext uri="{9D8B030D-6E8A-4147-A177-3AD203B41FA5}">
                      <a16:colId xmlns:a16="http://schemas.microsoft.com/office/drawing/2014/main" val="12776018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Шифр специальности,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которой защищена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диссертация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Департамент/кафедра/научный руководитель</a:t>
                      </a:r>
                    </a:p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079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Лымарь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Марина Павловна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 учета, анализа и аудита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 д.э.н., доцент Петров А.М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276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Коршунова Анна Алексеевна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08.00.12</a:t>
                      </a:r>
                    </a:p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 учета, анализа и аудита / д.э.н., профессор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Кеворкова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Ж.А.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154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Стомпелева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Екатерина Сергеевна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 экономической теории / д.э.н., профессор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Альпидовская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М.Л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49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Шабаев Рафаэль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Эркинович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 налоговой политики и таможенно-тарифного регулирования / д.э.н., профессор Гончаренко Л.И.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968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Ложечко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Александр Сергеевич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 общественных финансов / к.э.н., доцент Полякова О.А.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647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Еременко Евгения Александровна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 налоговой политики и таможенно-тарифного регулирования /д.э.н., профессор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Пансков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В.Г.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695039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выпуска 2017 г., защитившие кандидатскую диссертацию (6 из 74)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0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</Template>
  <TotalTime>1811</TotalTime>
  <Words>1287</Words>
  <Application>Microsoft Office PowerPoint</Application>
  <PresentationFormat>Широкоэкранный</PresentationFormat>
  <Paragraphs>315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Book Antiqua</vt:lpstr>
      <vt:lpstr>Calibri</vt:lpstr>
      <vt:lpstr>MS Mincho</vt:lpstr>
      <vt:lpstr>Times New Roman</vt:lpstr>
      <vt:lpstr>Wingdings</vt:lpstr>
      <vt:lpstr>Тема Office</vt:lpstr>
      <vt:lpstr>Об итогах проведения государственной итоговой аттестации аспирантов</vt:lpstr>
      <vt:lpstr>Государственная итоговая аттестация аспирантов: основные положения</vt:lpstr>
      <vt:lpstr>Форма проведения государственной итоговой аттестации аспирантов</vt:lpstr>
      <vt:lpstr>Государственные экзаменационные и апелляционная комиссии</vt:lpstr>
      <vt:lpstr>Выпуск аспирантов</vt:lpstr>
      <vt:lpstr>Результаты государственной итоговой аттестации</vt:lpstr>
      <vt:lpstr>Результаты государственной итоговой аттестации</vt:lpstr>
      <vt:lpstr>Презентация PowerPoint</vt:lpstr>
      <vt:lpstr>Аспиранты выпуска 2017 г., защитившие кандидатскую диссертацию (6 из 74)</vt:lpstr>
      <vt:lpstr>Количество аспирантов, рекомендованных к защите после успешного прохождения ГИА, 2018 г.</vt:lpstr>
      <vt:lpstr>Основные показатели деятельности аспирантуры, Российская Федерация</vt:lpstr>
      <vt:lpstr>Государственная программа Российской Федерации "Развитие науки и технологий" на 2013-2020 годы </vt:lpstr>
      <vt:lpstr>ГОСУДАРСТВЕННАЯ ПРОГРАММА РОССИЙСКОЙ ФЕДЕРАЦИИ «НАУЧНО-ТЕХНОЛОГИЧЕСКОЕ РАЗВИТИЕ РОССИЙСКОЙ ФЕДЕРАЦИИ» </vt:lpstr>
      <vt:lpstr>Предложения Минобрнауки России по повышению эффективности деятельности аспирантуры</vt:lpstr>
      <vt:lpstr>Презентация PowerPoint</vt:lpstr>
      <vt:lpstr>Предложения по развитию аспирантуры в Финансовом университете</vt:lpstr>
      <vt:lpstr>Предложения по развитию аспирантуры в Финансовом университете</vt:lpstr>
      <vt:lpstr>Предложения по развитию аспирантуры в Финансовом университете</vt:lpstr>
      <vt:lpstr>Презентация PowerPoint</vt:lpstr>
    </vt:vector>
  </TitlesOfParts>
  <Company>Финансовый университет при правительстве РФ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Эффективность аспирантуры</dc:title>
  <dc:creator>Пухова Марина Михайловна</dc:creator>
  <cp:lastModifiedBy>Фрумина Светлана Викторовна</cp:lastModifiedBy>
  <cp:revision>81</cp:revision>
  <cp:lastPrinted>2018-07-02T06:54:55Z</cp:lastPrinted>
  <dcterms:created xsi:type="dcterms:W3CDTF">2018-06-27T11:08:13Z</dcterms:created>
  <dcterms:modified xsi:type="dcterms:W3CDTF">2018-10-25T10:08:18Z</dcterms:modified>
</cp:coreProperties>
</file>