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5" r:id="rId5"/>
    <p:sldId id="259" r:id="rId6"/>
    <p:sldId id="261" r:id="rId7"/>
    <p:sldId id="263" r:id="rId8"/>
    <p:sldId id="264" r:id="rId9"/>
    <p:sldId id="267" r:id="rId1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17.10.2018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7"/>
            <a:ext cx="10515600" cy="5039406"/>
          </a:xfrm>
        </p:spPr>
        <p:txBody>
          <a:bodyPr/>
          <a:lstStyle/>
          <a:p>
            <a:pPr algn="ctr">
              <a:defRPr/>
            </a:pPr>
            <a: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u="sng" kern="0" dirty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sz="4800" u="sng" kern="0" dirty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sz="4800" u="sng" kern="0" dirty="0" smtClean="0">
                <a:solidFill>
                  <a:srgbClr val="173A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Перспективный </a:t>
            </a:r>
            <a:r>
              <a:rPr lang="ru-RU" sz="4800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план выполнения научно-исследовательских работ на 2019-2021 </a:t>
            </a:r>
            <a:r>
              <a:rPr lang="ru-RU" sz="4800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годы</a:t>
            </a:r>
            <a:br>
              <a:rPr lang="ru-RU" sz="4800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sz="4800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Проректор по научной работе </a:t>
            </a:r>
            <a:br>
              <a:rPr lang="ru-RU" sz="4800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r>
              <a:rPr lang="ru-RU" sz="4800" i="1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В.В. Масленников</a:t>
            </a:r>
            <a:r>
              <a:rPr lang="ru-RU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/>
            </a:r>
            <a:br>
              <a:rPr lang="ru-RU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93271"/>
            <a:ext cx="9715499" cy="642258"/>
          </a:xfrm>
        </p:spPr>
        <p:txBody>
          <a:bodyPr/>
          <a:lstStyle/>
          <a:p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ходе формирования Перспективного плана выполнения НИР на 2019-2021 г.</a:t>
            </a:r>
            <a:endParaRPr lang="ru-RU" sz="21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9506" y="1409987"/>
            <a:ext cx="11389094" cy="5323321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В соответствии с распоряжением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Финуниверситета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от 24.04.2018 № 0310 от структурных подразделений поступило на рассмотрение </a:t>
            </a:r>
            <a:r>
              <a:rPr lang="ru-RU" dirty="0" smtClean="0">
                <a:solidFill>
                  <a:srgbClr val="FF0000"/>
                </a:solidFill>
              </a:rPr>
              <a:t>367 тем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научных исследований для включения в Перспективный план на 2019-2021 годы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По результатам деятельности рабочей группы по формированию Перспективного плана отобрано, согласовано и представлено на утверждение: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117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тем прикладных научных исследований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на 2019 год – </a:t>
            </a:r>
            <a:r>
              <a:rPr lang="ru-RU" dirty="0" smtClean="0">
                <a:solidFill>
                  <a:srgbClr val="FF0000"/>
                </a:solidFill>
              </a:rPr>
              <a:t>45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на 2020 год – </a:t>
            </a:r>
            <a:r>
              <a:rPr lang="ru-RU" dirty="0" smtClean="0">
                <a:solidFill>
                  <a:srgbClr val="FF0000"/>
                </a:solidFill>
              </a:rPr>
              <a:t>35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на 2021 год – </a:t>
            </a:r>
            <a:r>
              <a:rPr lang="ru-RU" dirty="0" smtClean="0">
                <a:solidFill>
                  <a:srgbClr val="FF0000"/>
                </a:solidFill>
              </a:rPr>
              <a:t>37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21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тема фундаментальных научных исследований (на 2019-2021гг.)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44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7035" y="593271"/>
            <a:ext cx="9268691" cy="642258"/>
          </a:xfrm>
        </p:spPr>
        <p:txBody>
          <a:bodyPr/>
          <a:lstStyle/>
          <a:p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отбора тематики научных исследований в Перспективный план</a:t>
            </a:r>
            <a:endParaRPr lang="ru-RU" sz="21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9506" y="1409987"/>
            <a:ext cx="11212449" cy="5323321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Актуальность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предложенной тематики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и её соответствие утвержденной Общеуниверситетской комплексной теме   «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Новая парадигма общественного развития в условиях цифровой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экономики»</a:t>
            </a:r>
          </a:p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Четкое понимание наличия у планируемого результата научного исследования по предложенной теме заказчика в департаментах Аппарата Правительства РФ или ФОИВ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Перспективы дальнейшей коммерциализации результатов научного исследования, в том числе путем создания МИП на базе РИД, а также заделов для хоздоговорных НИР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Равномерность распределения тем научных исследований между 5-ю направлениями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общеуниверситетской комплексной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темы и между структурными подразделениями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728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621570"/>
              </p:ext>
            </p:extLst>
          </p:nvPr>
        </p:nvGraphicFramePr>
        <p:xfrm>
          <a:off x="141513" y="1183077"/>
          <a:ext cx="10722430" cy="5642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8144"/>
                <a:gridCol w="1436914"/>
                <a:gridCol w="1469572"/>
                <a:gridCol w="1447800"/>
              </a:tblGrid>
              <a:tr h="948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Направления общеуниверситетской комплексной темы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тем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тем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тем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/>
                </a:tc>
              </a:tr>
              <a:tr h="974708">
                <a:tc>
                  <a:txBody>
                    <a:bodyPr/>
                    <a:lstStyle/>
                    <a:p>
                      <a:pPr lvl="0"/>
                      <a:r>
                        <a:rPr kumimoji="0"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 – общество – государство: новая философия партнерства </a:t>
                      </a:r>
                    </a:p>
                    <a:p>
                      <a:r>
                        <a:rPr kumimoji="0"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(рук. Сорокин Д.Е.)</a:t>
                      </a:r>
                      <a:endParaRPr lang="ru-RU" sz="210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</a:tr>
              <a:tr h="974708"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Национальная безопасность в условиях трансформации мирового сообщества </a:t>
                      </a:r>
                    </a:p>
                    <a:p>
                      <a:r>
                        <a:rPr kumimoji="0"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(рук. Сильвестров С.Н.)</a:t>
                      </a:r>
                      <a:endParaRPr lang="ru-RU" sz="210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</a:tr>
              <a:tr h="777626"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Новые траектории развития финансового сектора </a:t>
                      </a:r>
                    </a:p>
                    <a:p>
                      <a:r>
                        <a:rPr kumimoji="0"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(рук. Масленников В.В.)</a:t>
                      </a:r>
                      <a:endParaRPr lang="ru-RU" sz="210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</a:tr>
              <a:tr h="723644"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Парадигма цифровых технологий </a:t>
                      </a:r>
                    </a:p>
                    <a:p>
                      <a:r>
                        <a:rPr kumimoji="0"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(рук. Соловьев И.В.)</a:t>
                      </a:r>
                      <a:endParaRPr lang="ru-RU" sz="210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</a:tr>
              <a:tr h="977529">
                <a:tc>
                  <a:txBody>
                    <a:bodyPr/>
                    <a:lstStyle/>
                    <a:p>
                      <a:r>
                        <a:rPr kumimoji="0"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Реальный сектор в условиях новой промышленной революции </a:t>
                      </a:r>
                    </a:p>
                    <a:p>
                      <a:r>
                        <a:rPr kumimoji="0" lang="ru-RU" sz="2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(рук. Абдикеев Н.М.)</a:t>
                      </a:r>
                      <a:endParaRPr lang="ru-RU" sz="2100" dirty="0"/>
                    </a:p>
                  </a:txBody>
                  <a:tcPr marL="91446" marR="91446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4" marB="45724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9506" y="478971"/>
            <a:ext cx="8515266" cy="642258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тем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направлениям научных исследований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08537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389812"/>
              </p:ext>
            </p:extLst>
          </p:nvPr>
        </p:nvGraphicFramePr>
        <p:xfrm>
          <a:off x="206829" y="1278663"/>
          <a:ext cx="11732326" cy="5438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9771"/>
                <a:gridCol w="737755"/>
                <a:gridCol w="945572"/>
                <a:gridCol w="748146"/>
                <a:gridCol w="965215"/>
                <a:gridCol w="593421"/>
                <a:gridCol w="862446"/>
              </a:tblGrid>
              <a:tr h="292496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департамента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г.</a:t>
                      </a: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г.</a:t>
                      </a: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4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5894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Департамент анализа данных, принятия решений и финансовых технологий</a:t>
                      </a: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842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Департамент корпоративных финансов и корпоративного управления</a:t>
                      </a: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/ 2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34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менеджмента</a:t>
                      </a: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2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мировой экономики и мировых финансов</a:t>
                      </a: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7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Департамент налоговой политики и таможенно-тарифного регулирования</a:t>
                      </a: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24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Департамент общественных финансов</a:t>
                      </a: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3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политологии и массовых коммуникаций</a:t>
                      </a: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29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правового регулирования экономической деятельности</a:t>
                      </a:r>
                      <a:endParaRPr kumimoji="0" lang="ru-RU" altLang="ru-RU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/ 2</a:t>
                      </a:r>
                    </a:p>
                  </a:txBody>
                  <a:tcPr marT="45715" marB="45715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/ 1</a:t>
                      </a:r>
                    </a:p>
                  </a:txBody>
                  <a:tcPr marT="45715" marB="45715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15" marB="45715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76942"/>
            <a:ext cx="9318170" cy="566057"/>
          </a:xfrm>
        </p:spPr>
        <p:txBody>
          <a:bodyPr/>
          <a:lstStyle/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тем НИР на 2019-2021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годы в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разрезе структурных подразделений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90556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169777"/>
              </p:ext>
            </p:extLst>
          </p:nvPr>
        </p:nvGraphicFramePr>
        <p:xfrm>
          <a:off x="185056" y="1215738"/>
          <a:ext cx="11712534" cy="541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9817"/>
                <a:gridCol w="716972"/>
                <a:gridCol w="966355"/>
                <a:gridCol w="810491"/>
                <a:gridCol w="987136"/>
                <a:gridCol w="685800"/>
                <a:gridCol w="955963"/>
              </a:tblGrid>
              <a:tr h="390802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департамента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 г.</a:t>
                      </a: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 г.</a:t>
                      </a: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ru-RU" alt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5808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социологии, истории и философии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06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страхования и экономики социальной сферы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08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учета, анализа и аудита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финансовых рынков и банков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экономической теории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59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Научные подразделения</a:t>
                      </a: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/ 2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61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Кафедры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/ 2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/ 1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Филиалы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76942"/>
            <a:ext cx="9318170" cy="566057"/>
          </a:xfrm>
        </p:spPr>
        <p:txBody>
          <a:bodyPr/>
          <a:lstStyle/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тем НИР на 2019-2021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годы в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разрезе структурных подразделений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07823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423615"/>
              </p:ext>
            </p:extLst>
          </p:nvPr>
        </p:nvGraphicFramePr>
        <p:xfrm>
          <a:off x="206828" y="1278664"/>
          <a:ext cx="9339943" cy="5579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5950"/>
                <a:gridCol w="1193993"/>
              </a:tblGrid>
              <a:tr h="602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департамента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2019-2021 годы</a:t>
                      </a:r>
                    </a:p>
                  </a:txBody>
                  <a:tcPr marL="68580" marR="68580" marT="0" marB="0" anchor="ctr" horzOverflow="overflow"/>
                </a:tc>
              </a:tr>
              <a:tr h="7073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Департамент анализа данных, принятия решений и финансовых технологий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/>
                </a:tc>
              </a:tr>
              <a:tr h="602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Департамент корпоративных финансов и корпоративного управления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horzOverflow="overflow"/>
                </a:tc>
              </a:tr>
              <a:tr h="602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менеджмента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horzOverflow="overflow"/>
                </a:tc>
              </a:tr>
              <a:tr h="602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мировой экономики и мировых финансов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</a:tr>
              <a:tr h="7073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Департамент налоговой политики и таможенно-тарифного регулирования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</a:tr>
              <a:tr h="5521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Департамент общественных финансов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</a:tr>
              <a:tr h="602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политологии и массовых коммуникаций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 horzOverflow="overflow"/>
                </a:tc>
              </a:tr>
              <a:tr h="6020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правового регулирования экономической деятельности</a:t>
                      </a:r>
                      <a:endParaRPr kumimoji="0" lang="ru-RU" altLang="ru-RU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15" marB="45715" anchor="ctr" horzOverflow="overflow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00741"/>
            <a:ext cx="9318170" cy="522515"/>
          </a:xfrm>
        </p:spPr>
        <p:txBody>
          <a:bodyPr/>
          <a:lstStyle/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тем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фундаментальных исследований на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2019-2021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годы в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разрезе структурных подразделений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17287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873289"/>
              </p:ext>
            </p:extLst>
          </p:nvPr>
        </p:nvGraphicFramePr>
        <p:xfrm>
          <a:off x="185056" y="1341671"/>
          <a:ext cx="9252858" cy="4854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7075"/>
                <a:gridCol w="1455783"/>
              </a:tblGrid>
              <a:tr h="5961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Наименование департамента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годы</a:t>
                      </a:r>
                    </a:p>
                  </a:txBody>
                  <a:tcPr marL="68580" marR="68580" marT="0" marB="0" anchor="ctr" horzOverflow="overflow"/>
                </a:tc>
              </a:tr>
              <a:tr h="5961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социологии, истории и философии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</a:tr>
              <a:tr h="7255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страхования и экономики социальной сферы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</a:tr>
              <a:tr h="5961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учета, анализа и аудита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 horzOverflow="overflow"/>
                </a:tc>
              </a:tr>
              <a:tr h="5961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финансовых рынков и банков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</a:tr>
              <a:tr h="5961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экономической теории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 horzOverflow="overflow"/>
                </a:tc>
              </a:tr>
              <a:tr h="57436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Научные подразделения</a:t>
                      </a: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ambria" panose="020405030504060302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/>
                </a:tc>
              </a:tr>
              <a:tr h="574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Кафедры</a:t>
                      </a:r>
                      <a:endParaRPr kumimoji="0" lang="ru-RU" alt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89856"/>
            <a:ext cx="9318170" cy="566057"/>
          </a:xfrm>
        </p:spPr>
        <p:txBody>
          <a:bodyPr/>
          <a:lstStyle/>
          <a:p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тем фундаментальных исследований на 2019-2021 годы в разрезе структурных подразделений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94521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7035" y="593271"/>
            <a:ext cx="9268691" cy="642258"/>
          </a:xfrm>
        </p:spPr>
        <p:txBody>
          <a:bodyPr/>
          <a:lstStyle/>
          <a:p>
            <a:pPr algn="ctr"/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решения</a:t>
            </a:r>
            <a:endParaRPr lang="ru-RU" sz="21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9506" y="1409987"/>
            <a:ext cx="11389094" cy="5323321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Принять Перспективный план выполнения научно-исследовательских работ Федерального государственного образовательного бюджетного учреждения высшего образования «Финансовый университет при Правительстве Российской Федерации» на 2019-2021 годы.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 Проректору по научной работе, руководителям структурных подразделений </a:t>
            </a:r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</a:rPr>
              <a:t>Финуниверситета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осуществлять текущее планирование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научной 	деятельности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 учетом Перспективного плана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	выполнения НИР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на 2019-2021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годы;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	обеспечить достижение научных результатов, 	предусмотренных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Перспективным планом 	выполнения НИР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	на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2019-2021 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годы.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7712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</Template>
  <TotalTime>636</TotalTime>
  <Words>588</Words>
  <Application>Microsoft Office PowerPoint</Application>
  <PresentationFormat>Широкоэкранный</PresentationFormat>
  <Paragraphs>175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Calibri</vt:lpstr>
      <vt:lpstr>Times New Roman</vt:lpstr>
      <vt:lpstr>Wingdings</vt:lpstr>
      <vt:lpstr>Тема Office</vt:lpstr>
      <vt:lpstr>    Перспективный план выполнения научно-исследовательских работ на 2019-2021 годы  Проректор по научной работе  В.В. Масленников </vt:lpstr>
      <vt:lpstr>О ходе формирования Перспективного плана выполнения НИР на 2019-2021 г.</vt:lpstr>
      <vt:lpstr>Критерии отбора тематики научных исследований в Перспективный план</vt:lpstr>
      <vt:lpstr>Распределение тем  по направлениям научных исследований</vt:lpstr>
      <vt:lpstr>Количество тем НИР на 2019-2021 годы в разрезе структурных подразделений</vt:lpstr>
      <vt:lpstr>Количество тем НИР на 2019-2021 годы в разрезе структурных подразделений</vt:lpstr>
      <vt:lpstr>Количество тем фундаментальных исследований на 2019-2021 годы в разрезе структурных подразделений</vt:lpstr>
      <vt:lpstr>Количество тем фундаментальных исследований на 2019-2021 годы в разрезе структурных подразделений</vt:lpstr>
      <vt:lpstr>Проект решения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Перспективный план выполнения научно-исследовательских работ на 2019-2021 годы  Проректор по научной работе  В.В. Масленников</dc:title>
  <dc:creator>Шеманская Людмила Васильевна</dc:creator>
  <cp:lastModifiedBy>Егоров Александр Александрович</cp:lastModifiedBy>
  <cp:revision>38</cp:revision>
  <cp:lastPrinted>2018-10-17T08:17:01Z</cp:lastPrinted>
  <dcterms:created xsi:type="dcterms:W3CDTF">2018-09-19T08:47:54Z</dcterms:created>
  <dcterms:modified xsi:type="dcterms:W3CDTF">2018-10-17T08:59:21Z</dcterms:modified>
</cp:coreProperties>
</file>