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0" r:id="rId4"/>
    <p:sldId id="299" r:id="rId5"/>
    <p:sldId id="277" r:id="rId6"/>
    <p:sldId id="259" r:id="rId7"/>
    <p:sldId id="304" r:id="rId8"/>
    <p:sldId id="293" r:id="rId9"/>
    <p:sldId id="297" r:id="rId10"/>
    <p:sldId id="281" r:id="rId11"/>
    <p:sldId id="283" r:id="rId12"/>
    <p:sldId id="284" r:id="rId13"/>
    <p:sldId id="285" r:id="rId14"/>
    <p:sldId id="286" r:id="rId15"/>
    <p:sldId id="301" r:id="rId16"/>
    <p:sldId id="302" r:id="rId17"/>
    <p:sldId id="305" r:id="rId18"/>
    <p:sldId id="288" r:id="rId19"/>
    <p:sldId id="296" r:id="rId20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48235"/>
    <a:srgbClr val="ED7D31"/>
    <a:srgbClr val="EEB500"/>
    <a:srgbClr val="EEB501"/>
    <a:srgbClr val="002060"/>
    <a:srgbClr val="4F81B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6305" autoAdjust="0"/>
  </p:normalViewPr>
  <p:slideViewPr>
    <p:cSldViewPr>
      <p:cViewPr varScale="1">
        <p:scale>
          <a:sx n="87" d="100"/>
          <a:sy n="87" d="100"/>
        </p:scale>
        <p:origin x="5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Фиансовый университет</c:v>
                </c:pt>
              </c:strCache>
            </c:strRef>
          </c:tx>
          <c:spPr>
            <a:solidFill>
              <a:srgbClr val="C00000"/>
            </a:solidFill>
          </c:spPr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36DA-4D27-8AAB-9D6C183379B8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0.90200000000000002</c:v>
                </c:pt>
                <c:pt idx="1">
                  <c:v>9.8000000000000059E-2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A-4D27-8AAB-9D6C18337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36DA-4D27-8AAB-9D6C1833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5637332896921"/>
          <c:y val="3.7836518626987024E-2"/>
          <c:w val="0.5687436266710314"/>
          <c:h val="0.957416464275899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МГИМО МИД России</c:v>
                </c:pt>
                <c:pt idx="1">
                  <c:v>Российская академия народного хозяйства при Президенте Российской Федерации</c:v>
                </c:pt>
                <c:pt idx="2">
                  <c:v>Московский государственный университет имени М.В. Ломоносова</c:v>
                </c:pt>
                <c:pt idx="3">
                  <c:v>Российский экономический университет имени Г.В. Плеханова</c:v>
                </c:pt>
                <c:pt idx="4">
                  <c:v>НИУ Высшая школа экономики</c:v>
                </c:pt>
                <c:pt idx="5">
                  <c:v>Финансовый университет при Правительстве Российской Федерации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0.70000000000000018</c:v>
                </c:pt>
                <c:pt idx="1">
                  <c:v>0.75000000000000022</c:v>
                </c:pt>
                <c:pt idx="2">
                  <c:v>0.75000000000000022</c:v>
                </c:pt>
                <c:pt idx="3">
                  <c:v>0.8</c:v>
                </c:pt>
                <c:pt idx="4">
                  <c:v>0.8500000000000002</c:v>
                </c:pt>
                <c:pt idx="5">
                  <c:v>0.8500000000000002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4-4B4B-A573-2EA3D258EC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393664"/>
        <c:axId val="99909632"/>
      </c:barChart>
      <c:catAx>
        <c:axId val="95393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  <a:cs typeface="Arial" panose="020B0604020202020204" pitchFamily="34" charset="0"/>
              </a:defRPr>
            </a:pPr>
            <a:endParaRPr lang="ru-RU"/>
          </a:p>
        </c:txPr>
        <c:crossAx val="99909632"/>
        <c:crosses val="autoZero"/>
        <c:auto val="1"/>
        <c:lblAlgn val="ctr"/>
        <c:lblOffset val="100"/>
        <c:noMultiLvlLbl val="0"/>
      </c:catAx>
      <c:valAx>
        <c:axId val="999096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539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Фиансовый университет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3BD-427D-8D48-DCEB6E9DEC95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2B35-45B4-A93E-E32DF7F04CA0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0.88200000000000001</c:v>
                </c:pt>
                <c:pt idx="1">
                  <c:v>0.11800000000000002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5-45B4-A93E-E32DF7F04C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2B35-45B4-A93E-E32DF7F04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Фиансовый университет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B247-4CA1-8757-D1D87C89DF72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247-4CA1-8757-D1D87C89DF72}"/>
              </c:ext>
            </c:extLst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0.89200000000000002</c:v>
                </c:pt>
                <c:pt idx="1">
                  <c:v>0.10800000000000003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47-4CA1-8757-D1D87C89DF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B247-4CA1-8757-D1D87C89D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Фиансовый университет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3BD-427D-8D48-DCEB6E9DEC95}"/>
              </c:ext>
            </c:extLst>
          </c:dPt>
          <c:cat>
            <c:strRef>
              <c:f>Лист1!$A$2</c:f>
              <c:strCache>
                <c:ptCount val="1"/>
                <c:pt idx="0">
                  <c:v>Да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5-45B4-A93E-E32DF7F04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6767104"/>
        <c:axId val="66772992"/>
      </c:barChart>
      <c:catAx>
        <c:axId val="66767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6772992"/>
        <c:crosses val="autoZero"/>
        <c:auto val="1"/>
        <c:lblAlgn val="ctr"/>
        <c:lblOffset val="100"/>
        <c:noMultiLvlLbl val="0"/>
      </c:catAx>
      <c:valAx>
        <c:axId val="66772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67671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15083604266017E-2"/>
          <c:y val="0"/>
          <c:w val="0.91476983279146795"/>
          <c:h val="0.97883612696457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Фиансовый университет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Да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0.8650000000000001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5-45B4-A93E-E32DF7F04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6780160"/>
        <c:axId val="66847488"/>
      </c:barChart>
      <c:catAx>
        <c:axId val="667801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6847488"/>
        <c:crosses val="autoZero"/>
        <c:auto val="1"/>
        <c:lblAlgn val="ctr"/>
        <c:lblOffset val="100"/>
        <c:noMultiLvlLbl val="0"/>
      </c:catAx>
      <c:valAx>
        <c:axId val="668474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67801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15083604266017E-2"/>
          <c:y val="0"/>
          <c:w val="0.91476983279146795"/>
          <c:h val="0.97883612696457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Фиансовый университет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Да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0.65500000000000014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5-45B4-A93E-E32DF7F04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6874752"/>
        <c:axId val="66876544"/>
      </c:barChart>
      <c:catAx>
        <c:axId val="668747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6876544"/>
        <c:crosses val="autoZero"/>
        <c:auto val="1"/>
        <c:lblAlgn val="ctr"/>
        <c:lblOffset val="100"/>
        <c:noMultiLvlLbl val="0"/>
      </c:catAx>
      <c:valAx>
        <c:axId val="668765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687475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72388715875904E-2"/>
          <c:y val="0.1970932101820341"/>
          <c:w val="0.96685522256824841"/>
          <c:h val="0.65091757481491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Бакалавриат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соответствует</c:v>
                </c:pt>
                <c:pt idx="1">
                  <c:v>частично соответствует</c:v>
                </c:pt>
                <c:pt idx="2">
                  <c:v>не соответствует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0.60699999999999998</c:v>
                </c:pt>
                <c:pt idx="1">
                  <c:v>0.26800000000000002</c:v>
                </c:pt>
                <c:pt idx="2">
                  <c:v>0.112</c:v>
                </c:pt>
                <c:pt idx="3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6-49E7-AE03-FCAC7AAA2D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соответствует</c:v>
                </c:pt>
                <c:pt idx="1">
                  <c:v>частично соответствует</c:v>
                </c:pt>
                <c:pt idx="2">
                  <c:v>не соответствует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0.627</c:v>
                </c:pt>
                <c:pt idx="1">
                  <c:v>0.22900000000000001</c:v>
                </c:pt>
                <c:pt idx="2">
                  <c:v>0.126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6-49E7-AE03-FCAC7AAA2D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Финуниверситет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соответствует</c:v>
                </c:pt>
                <c:pt idx="1">
                  <c:v>частично соответствует</c:v>
                </c:pt>
                <c:pt idx="2">
                  <c:v>не соответствует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0.6129</c:v>
                </c:pt>
                <c:pt idx="1">
                  <c:v>0.25700000000000001</c:v>
                </c:pt>
                <c:pt idx="2">
                  <c:v>0.11600000000000001</c:v>
                </c:pt>
                <c:pt idx="3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6-49E7-AE03-FCAC7AAA2D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017536"/>
        <c:axId val="84019072"/>
      </c:barChart>
      <c:catAx>
        <c:axId val="84017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lnSpc>
                <a:spcPts val="1600"/>
              </a:lnSpc>
              <a:defRPr sz="1400"/>
            </a:pPr>
            <a:endParaRPr lang="ru-RU"/>
          </a:p>
        </c:txPr>
        <c:crossAx val="84019072"/>
        <c:crosses val="autoZero"/>
        <c:auto val="1"/>
        <c:lblAlgn val="ctr"/>
        <c:lblOffset val="100"/>
        <c:noMultiLvlLbl val="0"/>
      </c:catAx>
      <c:valAx>
        <c:axId val="840190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40175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52646338818904E-2"/>
          <c:y val="0.14679318004978459"/>
          <c:w val="0.96685522256824841"/>
          <c:h val="0.7101590631199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2017 г.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Финуниверситет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61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D-40DC-9098-61276EE104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ноябрь 2018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Магистратура</c:v>
                </c:pt>
                <c:pt idx="2">
                  <c:v>Финуниверситет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68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C-4293-ACCF-249849CEAF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536576"/>
        <c:axId val="90538368"/>
      </c:barChart>
      <c:catAx>
        <c:axId val="90536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538368"/>
        <c:crosses val="autoZero"/>
        <c:auto val="1"/>
        <c:lblAlgn val="ctr"/>
        <c:lblOffset val="100"/>
        <c:noMultiLvlLbl val="0"/>
      </c:catAx>
      <c:valAx>
        <c:axId val="90538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5365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30442439429305E-2"/>
          <c:y val="0"/>
          <c:w val="0.95832439406250192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Финансовый университет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1.9392809604296599E-3"/>
                  <c:y val="4.678329828883641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72,9%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27F-459C-8D2D-AB5840E80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печатные издания</c:v>
                </c:pt>
                <c:pt idx="1">
                  <c:v>кадровые агентства</c:v>
                </c:pt>
                <c:pt idx="2">
                  <c:v>социальные сети</c:v>
                </c:pt>
                <c:pt idx="3">
                  <c:v>родные, друзья, знакомые</c:v>
                </c:pt>
                <c:pt idx="4">
                  <c:v>Финуниверситет</c:v>
                </c:pt>
                <c:pt idx="5">
                  <c:v>сайты организаций</c:v>
                </c:pt>
                <c:pt idx="6">
                  <c:v>специализированные сайты по трудоустройству, кадровые порталы, форумы и т.д.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2.7000000000000003E-2</c:v>
                </c:pt>
                <c:pt idx="1">
                  <c:v>6.4000000000000015E-2</c:v>
                </c:pt>
                <c:pt idx="2">
                  <c:v>0.31300000000000006</c:v>
                </c:pt>
                <c:pt idx="3">
                  <c:v>0.40900000000000003</c:v>
                </c:pt>
                <c:pt idx="4">
                  <c:v>0.45700000000000002</c:v>
                </c:pt>
                <c:pt idx="5">
                  <c:v>0.67100000000000015</c:v>
                </c:pt>
                <c:pt idx="6">
                  <c:v>0.72900000000000009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0-4C93-86A6-FAA34A309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43872"/>
        <c:axId val="80563200"/>
      </c:barChart>
      <c:catAx>
        <c:axId val="689438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0563200"/>
        <c:crosses val="autoZero"/>
        <c:auto val="1"/>
        <c:lblAlgn val="ctr"/>
        <c:lblOffset val="100"/>
        <c:noMultiLvlLbl val="0"/>
      </c:catAx>
      <c:valAx>
        <c:axId val="8056320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6894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0.16591</cdr:x>
      <cdr:y>0.2327</cdr:y>
    </cdr:from>
    <cdr:to>
      <cdr:x>0.29404</cdr:x>
      <cdr:y>0.4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8532" y="1105334"/>
          <a:ext cx="1080096" cy="794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54 294</a:t>
          </a:r>
        </a:p>
        <a:p xmlns:a="http://schemas.openxmlformats.org/drawingml/2006/main">
          <a:pPr algn="ctr"/>
          <a:r>
            <a:rPr lang="ru-RU" sz="1400" b="1" dirty="0" smtClean="0"/>
            <a:t> рублей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76F16-E394-4DDF-9E9B-B4268BC0FD11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871E0-0669-4D09-A175-0A81F642E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71E0-0669-4D09-A175-0A81F642ED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8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71E0-0669-4D09-A175-0A81F642ED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4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871E0-0669-4D09-A175-0A81F642EDD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0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855F-7934-E548-A54E-EC96530A0E23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A217-1F11-D744-ACE4-36EB7F8DE55D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277E-C6FB-9244-9CB3-443EF6BD4709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F1AC-3BF4-4A4F-9331-DAFEDFFE59DB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62A-1F78-C541-8877-CB0CAAC31ADB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779-F7BB-3045-A0C2-3CF5EBD5F734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8E03-757B-304D-A785-DA30F29214E3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994-DB8C-D54C-8863-643CD616034F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543-FBEA-FD4C-838C-F84C96A1B53B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410-3E97-A846-BDD2-106E4E839731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46FB-210B-A347-AF89-B5D2240770FD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3BCE0-2B5E-8145-8B1E-036951B99CE9}" type="datetime1">
              <a:rPr lang="ru-RU" altLang="zh-CN" smtClean="0"/>
              <a:pPr/>
              <a:t>19.12.2018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37.gif"/><Relationship Id="rId21" Type="http://schemas.openxmlformats.org/officeDocument/2006/relationships/image" Target="../media/image55.jpe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th4"/>
          <p:cNvSpPr/>
          <p:nvPr/>
        </p:nvSpPr>
        <p:spPr>
          <a:xfrm>
            <a:off x="7310446" y="0"/>
            <a:ext cx="4887774" cy="6858000"/>
          </a:xfrm>
          <a:custGeom>
            <a:avLst/>
            <a:gdLst/>
            <a:ahLst/>
            <a:cxnLst/>
            <a:rect l="l" t="t" r="r" b="b"/>
            <a:pathLst>
              <a:path w="5475732" h="6073140">
                <a:moveTo>
                  <a:pt x="0" y="6073140"/>
                </a:moveTo>
                <a:lnTo>
                  <a:pt x="5475732" y="6073140"/>
                </a:lnTo>
                <a:lnTo>
                  <a:pt x="54757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B4D81">
              <a:alpha val="40000"/>
            </a:srgbClr>
          </a:solidFill>
          <a:ln w="0" cap="sq">
            <a:solidFill>
              <a:srgbClr val="0B4D81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Path5"/>
          <p:cNvSpPr/>
          <p:nvPr/>
        </p:nvSpPr>
        <p:spPr>
          <a:xfrm>
            <a:off x="7380230" y="5857892"/>
            <a:ext cx="4788000" cy="39623"/>
          </a:xfrm>
          <a:custGeom>
            <a:avLst/>
            <a:gdLst/>
            <a:ahLst/>
            <a:cxnLst/>
            <a:rect l="l" t="t" r="r" b="b"/>
            <a:pathLst>
              <a:path w="5238623" h="39623">
                <a:moveTo>
                  <a:pt x="19812" y="19812"/>
                </a:moveTo>
                <a:lnTo>
                  <a:pt x="5218811" y="19812"/>
                </a:lnTo>
              </a:path>
            </a:pathLst>
          </a:custGeom>
          <a:solidFill>
            <a:srgbClr val="000000">
              <a:alpha val="0"/>
            </a:srgbClr>
          </a:solidFill>
          <a:ln w="19812" cap="sq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" name="Text Box7"/>
          <p:cNvSpPr txBox="1"/>
          <p:nvPr/>
        </p:nvSpPr>
        <p:spPr>
          <a:xfrm>
            <a:off x="7453322" y="3143248"/>
            <a:ext cx="4744898" cy="18943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2800" b="1" spc="8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</a:t>
            </a:r>
            <a:r>
              <a:rPr lang="ru-RU" altLang="zh-CN" sz="2800" b="1" spc="8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результатах мониторинга </a:t>
            </a:r>
          </a:p>
          <a:p>
            <a:r>
              <a:rPr lang="ru-RU" altLang="zh-CN" sz="2800" b="1" spc="8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трудоустройства выпускников </a:t>
            </a:r>
          </a:p>
          <a:p>
            <a:r>
              <a:rPr lang="ru-RU" altLang="zh-CN" sz="2800" b="1" spc="8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Финансового университета</a:t>
            </a:r>
            <a:r>
              <a:rPr lang="ru-RU" altLang="zh-CN" sz="3206" b="1" spc="8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endParaRPr lang="en-US" altLang="zh-CN" sz="3204" spc="8" dirty="0" smtClean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 Box10"/>
          <p:cNvSpPr txBox="1"/>
          <p:nvPr/>
        </p:nvSpPr>
        <p:spPr>
          <a:xfrm>
            <a:off x="7392059" y="5877272"/>
            <a:ext cx="1490023" cy="3545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4" spc="2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Ученый</a:t>
            </a:r>
            <a:r>
              <a:rPr lang="en-US" altLang="zh-CN" sz="2004" spc="6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spc="9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совет</a:t>
            </a:r>
          </a:p>
        </p:txBody>
      </p:sp>
      <p:sp>
        <p:nvSpPr>
          <p:cNvPr id="11" name="Text Box11"/>
          <p:cNvSpPr txBox="1"/>
          <p:nvPr/>
        </p:nvSpPr>
        <p:spPr>
          <a:xfrm>
            <a:off x="7392059" y="6167568"/>
            <a:ext cx="833562" cy="2622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1404" spc="1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18</a:t>
            </a:r>
            <a:r>
              <a:rPr lang="en-US" altLang="zh-CN" sz="1404" spc="1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ru-RU" altLang="zh-CN" sz="1404" spc="1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12</a:t>
            </a:r>
            <a:r>
              <a:rPr lang="en-US" altLang="zh-CN" sz="1404" spc="1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.2018</a:t>
            </a:r>
          </a:p>
        </p:txBody>
      </p:sp>
      <p:sp>
        <p:nvSpPr>
          <p:cNvPr id="12" name="Text Box12"/>
          <p:cNvSpPr txBox="1"/>
          <p:nvPr/>
        </p:nvSpPr>
        <p:spPr>
          <a:xfrm>
            <a:off x="10255327" y="5929330"/>
            <a:ext cx="1798954" cy="5725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451104"/>
            <a:r>
              <a:rPr lang="en-US" altLang="zh-CN" sz="2004" spc="2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</a:t>
            </a:r>
            <a:r>
              <a:rPr lang="en-US" altLang="zh-CN" sz="2004" spc="-436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spc="1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х</a:t>
            </a:r>
            <a:r>
              <a:rPr lang="en-US" altLang="zh-CN" sz="2004" spc="-446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spc="1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т</a:t>
            </a:r>
            <a:r>
              <a:rPr lang="en-US" altLang="zh-CN" sz="2004" spc="-444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spc="2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</a:t>
            </a:r>
            <a:r>
              <a:rPr lang="en-US" altLang="zh-CN" sz="2004" spc="-442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spc="1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в</a:t>
            </a:r>
            <a:r>
              <a:rPr lang="en-US" altLang="zh-CN" sz="2004" spc="-442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spc="1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а</a:t>
            </a:r>
            <a:r>
              <a:rPr lang="en-US" altLang="zh-CN" sz="2004" spc="-1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spc="7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И.</a:t>
            </a:r>
            <a:r>
              <a:rPr lang="en-US" altLang="zh-CN" sz="2004" spc="-444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4" spc="1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М.</a:t>
            </a:r>
          </a:p>
          <a:p>
            <a:pPr>
              <a:lnSpc>
                <a:spcPts val="1686"/>
              </a:lnSpc>
            </a:pPr>
            <a:endParaRPr lang="en-US" altLang="zh-CN" sz="1404" spc="5" dirty="0" smtClean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Text Box13"/>
          <p:cNvSpPr txBox="1"/>
          <p:nvPr/>
        </p:nvSpPr>
        <p:spPr>
          <a:xfrm>
            <a:off x="8773133" y="6202350"/>
            <a:ext cx="3395097" cy="6951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/>
            <a:r>
              <a:rPr lang="ru-RU" altLang="zh-CN" sz="1406" spc="5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з</a:t>
            </a:r>
            <a:r>
              <a:rPr lang="ru-RU" altLang="zh-CN" sz="1406" spc="5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аместитель проректора</a:t>
            </a:r>
          </a:p>
          <a:p>
            <a:pPr algn="r"/>
            <a:r>
              <a:rPr lang="ru-RU" altLang="zh-CN" sz="1406" spc="5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по стратегическому развитию и</a:t>
            </a:r>
          </a:p>
          <a:p>
            <a:pPr algn="r"/>
            <a:r>
              <a:rPr lang="ru-RU" altLang="zh-CN" sz="1406" spc="5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практико-ориентированному образованию</a:t>
            </a:r>
            <a:endParaRPr lang="en-US" altLang="zh-CN" sz="1406" spc="5" dirty="0" smtClean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4" y="65270"/>
            <a:ext cx="2675126" cy="86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0" y="0"/>
            <a:ext cx="12192000" cy="6845300"/>
          </a:xfrm>
          <a:custGeom>
            <a:avLst/>
            <a:gdLst/>
            <a:ahLst/>
            <a:cxnLst/>
            <a:rect l="l" t="t" r="r" b="b"/>
            <a:pathLst>
              <a:path w="12192000" h="6845300">
                <a:moveTo>
                  <a:pt x="0" y="68453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428604"/>
            <a:ext cx="567463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Соответствие работы направлению подготовки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8" name="Text Box5"/>
          <p:cNvSpPr txBox="1"/>
          <p:nvPr/>
        </p:nvSpPr>
        <p:spPr>
          <a:xfrm>
            <a:off x="623392" y="6555754"/>
            <a:ext cx="11091593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Вопрос: Оцените уровень соответствия вашей работы направлению подготовки (в процентах от количества трудоустроенных)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4652" y="6456744"/>
            <a:ext cx="11328527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94218735"/>
              </p:ext>
            </p:extLst>
          </p:nvPr>
        </p:nvGraphicFramePr>
        <p:xfrm>
          <a:off x="1703512" y="1052736"/>
          <a:ext cx="84296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59001" y="6525344"/>
            <a:ext cx="429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569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nzoloto.ru/wp-content/uploads/2014/09/zoloto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63" y="2996952"/>
            <a:ext cx="4494917" cy="37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428604"/>
            <a:ext cx="441627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Средний уровень заработной платы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8" name="Text Box5"/>
          <p:cNvSpPr txBox="1"/>
          <p:nvPr/>
        </p:nvSpPr>
        <p:spPr>
          <a:xfrm>
            <a:off x="623392" y="6555754"/>
            <a:ext cx="11091593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Вопрос: Укажите, пожалуйста, средний уровень заработной платы на текущем месте работы.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4652" y="6456744"/>
            <a:ext cx="11328527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6712" y="4997799"/>
            <a:ext cx="1143008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25 000</a:t>
            </a: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95150350"/>
              </p:ext>
            </p:extLst>
          </p:nvPr>
        </p:nvGraphicFramePr>
        <p:xfrm>
          <a:off x="530106" y="1067458"/>
          <a:ext cx="8429684" cy="475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646970" y="1649787"/>
            <a:ext cx="1080120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69 343</a:t>
            </a:r>
          </a:p>
          <a:p>
            <a:pPr algn="ctr"/>
            <a:r>
              <a:rPr lang="ru-RU" sz="1400" b="1" dirty="0" smtClean="0"/>
              <a:t> рублей</a:t>
            </a:r>
            <a:endParaRPr lang="ru-RU" sz="1400" b="1" dirty="0"/>
          </a:p>
        </p:txBody>
      </p:sp>
      <p:sp>
        <p:nvSpPr>
          <p:cNvPr id="9" name="TextBox 1"/>
          <p:cNvSpPr txBox="1"/>
          <p:nvPr/>
        </p:nvSpPr>
        <p:spPr>
          <a:xfrm>
            <a:off x="7292117" y="1926921"/>
            <a:ext cx="1080120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60 567</a:t>
            </a:r>
          </a:p>
          <a:p>
            <a:pPr algn="ctr"/>
            <a:r>
              <a:rPr lang="ru-RU" sz="1400" b="1" dirty="0" smtClean="0"/>
              <a:t> рублей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59001" y="6525344"/>
            <a:ext cx="429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11</a:t>
            </a:r>
            <a:endParaRPr lang="ru-RU" sz="1200" dirty="0"/>
          </a:p>
        </p:txBody>
      </p:sp>
      <p:sp>
        <p:nvSpPr>
          <p:cNvPr id="13" name="TextBox 1"/>
          <p:cNvSpPr txBox="1"/>
          <p:nvPr/>
        </p:nvSpPr>
        <p:spPr>
          <a:xfrm>
            <a:off x="6456040" y="2246532"/>
            <a:ext cx="1080120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54 078</a:t>
            </a:r>
          </a:p>
          <a:p>
            <a:pPr algn="ctr"/>
            <a:r>
              <a:rPr lang="ru-RU" sz="1400" b="1" dirty="0" smtClean="0"/>
              <a:t> рублей</a:t>
            </a:r>
            <a:endParaRPr lang="ru-RU" sz="14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3719411" y="1924124"/>
            <a:ext cx="1080120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61 913</a:t>
            </a:r>
          </a:p>
          <a:p>
            <a:pPr algn="ctr"/>
            <a:r>
              <a:rPr lang="ru-RU" sz="1400" b="1" dirty="0" smtClean="0"/>
              <a:t> рублей</a:t>
            </a:r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983432" y="2466073"/>
            <a:ext cx="1080096" cy="7224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48 477</a:t>
            </a:r>
          </a:p>
          <a:p>
            <a:pPr algn="ctr"/>
            <a:r>
              <a:rPr lang="ru-RU" sz="1400" b="1" dirty="0" smtClean="0"/>
              <a:t> рублей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19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428604"/>
            <a:ext cx="1085713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ТОП 20 организаций, в которых </a:t>
            </a:r>
            <a:r>
              <a:rPr lang="ru-RU" altLang="zh-CN" sz="2400" dirty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хотели </a:t>
            </a:r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бы работать выпускники Финансового университета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8" name="Text Box5"/>
          <p:cNvSpPr txBox="1"/>
          <p:nvPr/>
        </p:nvSpPr>
        <p:spPr>
          <a:xfrm>
            <a:off x="623392" y="6555754"/>
            <a:ext cx="11091593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Вопрос: В каких организациях вы хотели бы (мечтаете) работать</a:t>
            </a:r>
            <a:r>
              <a:rPr lang="ru-RU" altLang="zh-CN" sz="1200" spc="1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? </a:t>
            </a:r>
            <a:endParaRPr lang="ru-RU" altLang="zh-CN" sz="1200" spc="1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4652" y="6456744"/>
            <a:ext cx="11328527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7" b="23945"/>
          <a:stretch/>
        </p:blipFill>
        <p:spPr>
          <a:xfrm>
            <a:off x="901569" y="987855"/>
            <a:ext cx="1537593" cy="455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45" y="2111413"/>
            <a:ext cx="861247" cy="3444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630936"/>
            <a:ext cx="973726" cy="3291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27" y="2535567"/>
            <a:ext cx="549857" cy="6016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88649"/>
            <a:ext cx="1681439" cy="1850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551017"/>
            <a:ext cx="658779" cy="4987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64" y="4049807"/>
            <a:ext cx="1117920" cy="5493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28125" r="27032" b="38334"/>
          <a:stretch/>
        </p:blipFill>
        <p:spPr>
          <a:xfrm>
            <a:off x="1416366" y="4796599"/>
            <a:ext cx="969280" cy="4053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0" y="5184957"/>
            <a:ext cx="1485782" cy="499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23069" r="63034" b="23069"/>
          <a:stretch/>
        </p:blipFill>
        <p:spPr>
          <a:xfrm>
            <a:off x="1631504" y="5783096"/>
            <a:ext cx="742051" cy="67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7648" y="98785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ПАО Сбербанк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927648" y="159224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917977" y="21263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KPMG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917977" y="260964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Минфин России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917977" y="31402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McKinsey &amp; Company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927648" y="368047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PWC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917977" y="42540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ПАО «Газпром»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27648" y="483260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Яндекс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908341" y="534935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ПАО НК «Роснефть»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908341" y="586611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Банк России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543092" y="98785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Лукойл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8543092" y="1592243"/>
            <a:ext cx="30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Boston Consulting Group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533421" y="21263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533421" y="260964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ЮниКредит</a:t>
            </a:r>
            <a:r>
              <a:rPr lang="ru-RU" dirty="0" smtClean="0"/>
              <a:t> Банк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8533421" y="31402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Ernst &amp; Young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8543092" y="368047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Nestle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533421" y="42540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Deloitte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8543092" y="483260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Goldman Sachs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8523784" y="5349359"/>
            <a:ext cx="282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Внешэкономбанк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8523785" y="586611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Microsoft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26240" r="6800" b="30561"/>
          <a:stretch/>
        </p:blipFill>
        <p:spPr>
          <a:xfrm>
            <a:off x="6610596" y="998484"/>
            <a:ext cx="1428441" cy="3913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87" y="1599923"/>
            <a:ext cx="736649" cy="3149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61" y="2209395"/>
            <a:ext cx="909975" cy="1712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b="40551"/>
          <a:stretch/>
        </p:blipFill>
        <p:spPr>
          <a:xfrm>
            <a:off x="6240016" y="2667585"/>
            <a:ext cx="1804045" cy="2573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07" y="2962955"/>
            <a:ext cx="896998" cy="4852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7400" r="9051" b="37401"/>
          <a:stretch/>
        </p:blipFill>
        <p:spPr>
          <a:xfrm>
            <a:off x="6608713" y="3609708"/>
            <a:ext cx="1430324" cy="4400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4" y="4180960"/>
            <a:ext cx="1229022" cy="4996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88" y="4649989"/>
            <a:ext cx="936000" cy="5777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341475"/>
            <a:ext cx="674170" cy="3832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35029" r="10921" b="37051"/>
          <a:stretch/>
        </p:blipFill>
        <p:spPr>
          <a:xfrm>
            <a:off x="6750148" y="5879163"/>
            <a:ext cx="1300608" cy="30741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1859001" y="6525344"/>
            <a:ext cx="429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393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428604"/>
            <a:ext cx="644727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Факторы, наиболее важные при выборе места работы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8" name="Text Box5"/>
          <p:cNvSpPr txBox="1"/>
          <p:nvPr/>
        </p:nvSpPr>
        <p:spPr>
          <a:xfrm>
            <a:off x="623392" y="6555754"/>
            <a:ext cx="11091593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Вопрос: Назовите 5 факторов, наиболее важных для вас при выборе места работы </a:t>
            </a:r>
            <a:r>
              <a:rPr lang="en-US" altLang="zh-CN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altLang="zh-CN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 процентах от количества опрошенных)</a:t>
            </a:r>
            <a:endParaRPr lang="ru-RU" altLang="zh-CN" sz="1200" spc="1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4652" y="6456744"/>
            <a:ext cx="11328527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774" y="5696883"/>
            <a:ext cx="396000" cy="297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774" y="2214554"/>
            <a:ext cx="396000" cy="32585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2353" y="6033958"/>
            <a:ext cx="330611" cy="324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8946" y="3487712"/>
            <a:ext cx="468000" cy="36991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4298" y="3063627"/>
            <a:ext cx="311351" cy="36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1502" y="1805358"/>
            <a:ext cx="352311" cy="324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2188" y="5214949"/>
            <a:ext cx="310776" cy="324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62402" y="4786322"/>
            <a:ext cx="432000" cy="33248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34402" y="3958797"/>
            <a:ext cx="360000" cy="327459"/>
          </a:xfrm>
          <a:prstGeom prst="rect">
            <a:avLst/>
          </a:prstGeom>
        </p:spPr>
      </p:pic>
      <p:pic>
        <p:nvPicPr>
          <p:cNvPr id="62" name="image112.pn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07526" y="1412808"/>
            <a:ext cx="144000" cy="288000"/>
          </a:xfrm>
          <a:prstGeom prst="rect">
            <a:avLst/>
          </a:prstGeom>
        </p:spPr>
      </p:pic>
      <p:cxnSp>
        <p:nvCxnSpPr>
          <p:cNvPr id="79" name="Соединительная линия уступом 78"/>
          <p:cNvCxnSpPr/>
          <p:nvPr/>
        </p:nvCxnSpPr>
        <p:spPr>
          <a:xfrm flipV="1">
            <a:off x="3265840" y="1071546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161774" y="1369359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Высокий уровень заработной платы</a:t>
            </a:r>
            <a:endParaRPr lang="ru-RU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8480814" y="78579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73,8%</a:t>
            </a:r>
            <a:endParaRPr lang="ru-RU" sz="1600" b="1" dirty="0"/>
          </a:p>
        </p:txBody>
      </p:sp>
      <p:cxnSp>
        <p:nvCxnSpPr>
          <p:cNvPr id="85" name="Соединительная линия уступом 84"/>
          <p:cNvCxnSpPr/>
          <p:nvPr/>
        </p:nvCxnSpPr>
        <p:spPr>
          <a:xfrm flipV="1">
            <a:off x="3265840" y="1518810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168618" y="924252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Самореализация/наличие перспектив личного роста</a:t>
            </a:r>
            <a:endParaRPr lang="ru-RU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8480814" y="1233058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66,3%</a:t>
            </a:r>
            <a:endParaRPr lang="ru-RU" sz="1600" b="1" dirty="0"/>
          </a:p>
        </p:txBody>
      </p:sp>
      <p:cxnSp>
        <p:nvCxnSpPr>
          <p:cNvPr id="89" name="Соединительная линия уступом 88"/>
          <p:cNvCxnSpPr/>
          <p:nvPr/>
        </p:nvCxnSpPr>
        <p:spPr>
          <a:xfrm flipV="1">
            <a:off x="3265840" y="1947438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194402" y="1804562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Стабильное положение организации на рынке труда</a:t>
            </a:r>
            <a:endParaRPr lang="ru-RU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8480814" y="166168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58,1%</a:t>
            </a:r>
            <a:endParaRPr lang="ru-RU" sz="1600" b="1" dirty="0"/>
          </a:p>
        </p:txBody>
      </p:sp>
      <p:cxnSp>
        <p:nvCxnSpPr>
          <p:cNvPr id="93" name="Соединительная линия уступом 92"/>
          <p:cNvCxnSpPr/>
          <p:nvPr/>
        </p:nvCxnSpPr>
        <p:spPr>
          <a:xfrm flipV="1">
            <a:off x="3265840" y="2376066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194402" y="2233190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Благоприятная атмосфера в коллективе</a:t>
            </a:r>
            <a:endParaRPr lang="ru-RU" sz="1600" dirty="0"/>
          </a:p>
        </p:txBody>
      </p:sp>
      <p:sp>
        <p:nvSpPr>
          <p:cNvPr id="95" name="TextBox 94"/>
          <p:cNvSpPr txBox="1"/>
          <p:nvPr/>
        </p:nvSpPr>
        <p:spPr>
          <a:xfrm>
            <a:off x="8480814" y="209031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54,0%</a:t>
            </a:r>
            <a:endParaRPr lang="ru-RU" sz="1600" b="1" dirty="0"/>
          </a:p>
        </p:txBody>
      </p:sp>
      <p:cxnSp>
        <p:nvCxnSpPr>
          <p:cNvPr id="97" name="Соединительная линия уступом 96"/>
          <p:cNvCxnSpPr/>
          <p:nvPr/>
        </p:nvCxnSpPr>
        <p:spPr>
          <a:xfrm flipV="1">
            <a:off x="3265840" y="2804694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194402" y="2661818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Круг обязанностей, задачи</a:t>
            </a:r>
            <a:endParaRPr lang="ru-RU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8480814" y="2518942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40,5%</a:t>
            </a:r>
            <a:endParaRPr lang="ru-RU" sz="1600" b="1" dirty="0"/>
          </a:p>
        </p:txBody>
      </p:sp>
      <p:cxnSp>
        <p:nvCxnSpPr>
          <p:cNvPr id="101" name="Соединительная линия уступом 100"/>
          <p:cNvCxnSpPr/>
          <p:nvPr/>
        </p:nvCxnSpPr>
        <p:spPr>
          <a:xfrm flipV="1">
            <a:off x="3265840" y="3233322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194402" y="3090446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Репутация организации в качестве работодателя</a:t>
            </a:r>
            <a:endParaRPr lang="ru-RU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8480814" y="294757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33,8%</a:t>
            </a:r>
            <a:endParaRPr lang="ru-RU" sz="1600" b="1" dirty="0"/>
          </a:p>
        </p:txBody>
      </p:sp>
      <p:cxnSp>
        <p:nvCxnSpPr>
          <p:cNvPr id="105" name="Соединительная линия уступом 104"/>
          <p:cNvCxnSpPr/>
          <p:nvPr/>
        </p:nvCxnSpPr>
        <p:spPr>
          <a:xfrm flipV="1">
            <a:off x="3265840" y="3661950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194402" y="3519074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Достойный социальный пакет</a:t>
            </a:r>
            <a:endParaRPr lang="ru-RU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480814" y="3376198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30,7%</a:t>
            </a:r>
            <a:endParaRPr lang="ru-RU" sz="1600" b="1" dirty="0"/>
          </a:p>
        </p:txBody>
      </p:sp>
      <p:cxnSp>
        <p:nvCxnSpPr>
          <p:cNvPr id="109" name="Соединительная линия уступом 108"/>
          <p:cNvCxnSpPr/>
          <p:nvPr/>
        </p:nvCxnSpPr>
        <p:spPr>
          <a:xfrm flipV="1">
            <a:off x="3265840" y="4090578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194402" y="3947702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Развитая корпоративная культура</a:t>
            </a:r>
            <a:endParaRPr lang="ru-RU" sz="16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480814" y="380482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28,0%</a:t>
            </a:r>
            <a:endParaRPr lang="ru-RU" sz="1600" b="1" dirty="0"/>
          </a:p>
        </p:txBody>
      </p:sp>
      <p:cxnSp>
        <p:nvCxnSpPr>
          <p:cNvPr id="113" name="Соединительная линия уступом 112"/>
          <p:cNvCxnSpPr/>
          <p:nvPr/>
        </p:nvCxnSpPr>
        <p:spPr>
          <a:xfrm flipV="1">
            <a:off x="3265840" y="4519206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194402" y="4376330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Известность бренда организации</a:t>
            </a:r>
            <a:endParaRPr lang="ru-RU" sz="16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480814" y="423345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26,7%</a:t>
            </a:r>
            <a:endParaRPr lang="ru-RU" sz="1600" b="1" dirty="0"/>
          </a:p>
        </p:txBody>
      </p:sp>
      <p:cxnSp>
        <p:nvCxnSpPr>
          <p:cNvPr id="117" name="Соединительная линия уступом 116"/>
          <p:cNvCxnSpPr/>
          <p:nvPr/>
        </p:nvCxnSpPr>
        <p:spPr>
          <a:xfrm flipV="1">
            <a:off x="3265840" y="4947834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194402" y="4804958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Стратегия и планы развития организации</a:t>
            </a:r>
            <a:endParaRPr lang="ru-RU" sz="1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8480814" y="4662082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25,7%</a:t>
            </a:r>
            <a:endParaRPr lang="ru-RU" sz="1600" b="1" dirty="0"/>
          </a:p>
        </p:txBody>
      </p:sp>
      <p:cxnSp>
        <p:nvCxnSpPr>
          <p:cNvPr id="121" name="Соединительная линия уступом 120"/>
          <p:cNvCxnSpPr/>
          <p:nvPr/>
        </p:nvCxnSpPr>
        <p:spPr>
          <a:xfrm flipV="1">
            <a:off x="3265840" y="5376462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194402" y="5233586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Удобное расположение офиса (недалеко от дома)</a:t>
            </a:r>
            <a:endParaRPr lang="ru-RU" sz="1600" dirty="0"/>
          </a:p>
        </p:txBody>
      </p:sp>
      <p:sp>
        <p:nvSpPr>
          <p:cNvPr id="123" name="TextBox 122"/>
          <p:cNvSpPr txBox="1"/>
          <p:nvPr/>
        </p:nvSpPr>
        <p:spPr>
          <a:xfrm>
            <a:off x="8480814" y="509071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24,2%</a:t>
            </a:r>
            <a:endParaRPr lang="ru-RU" sz="1600" b="1" dirty="0"/>
          </a:p>
        </p:txBody>
      </p:sp>
      <p:cxnSp>
        <p:nvCxnSpPr>
          <p:cNvPr id="125" name="Соединительная линия уступом 124"/>
          <p:cNvCxnSpPr/>
          <p:nvPr/>
        </p:nvCxnSpPr>
        <p:spPr>
          <a:xfrm flipV="1">
            <a:off x="3265840" y="5805090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194402" y="5662214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Возможность корпоративного обучения</a:t>
            </a:r>
            <a:endParaRPr lang="ru-RU" sz="1600" dirty="0"/>
          </a:p>
        </p:txBody>
      </p:sp>
      <p:sp>
        <p:nvSpPr>
          <p:cNvPr id="127" name="TextBox 126"/>
          <p:cNvSpPr txBox="1"/>
          <p:nvPr/>
        </p:nvSpPr>
        <p:spPr>
          <a:xfrm>
            <a:off x="8480814" y="5519338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23,9%</a:t>
            </a:r>
            <a:endParaRPr lang="ru-RU" sz="1600" b="1" dirty="0"/>
          </a:p>
        </p:txBody>
      </p:sp>
      <p:cxnSp>
        <p:nvCxnSpPr>
          <p:cNvPr id="129" name="Соединительная линия уступом 128"/>
          <p:cNvCxnSpPr/>
          <p:nvPr/>
        </p:nvCxnSpPr>
        <p:spPr>
          <a:xfrm flipV="1">
            <a:off x="3265840" y="6233718"/>
            <a:ext cx="6143668" cy="142876"/>
          </a:xfrm>
          <a:prstGeom prst="bentConnector3">
            <a:avLst>
              <a:gd name="adj1" fmla="val 84965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194402" y="6090842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Эффективность систем управления</a:t>
            </a:r>
            <a:endParaRPr lang="ru-RU" sz="1600" dirty="0"/>
          </a:p>
        </p:txBody>
      </p:sp>
      <p:sp>
        <p:nvSpPr>
          <p:cNvPr id="131" name="TextBox 130"/>
          <p:cNvSpPr txBox="1"/>
          <p:nvPr/>
        </p:nvSpPr>
        <p:spPr>
          <a:xfrm>
            <a:off x="8480814" y="594796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18,4%</a:t>
            </a:r>
            <a:endParaRPr lang="ru-RU" sz="1600" b="1" dirty="0"/>
          </a:p>
        </p:txBody>
      </p:sp>
      <p:pic>
        <p:nvPicPr>
          <p:cNvPr id="132" name="image111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34964" y="2643182"/>
            <a:ext cx="288000" cy="288000"/>
          </a:xfrm>
          <a:prstGeom prst="rect">
            <a:avLst/>
          </a:prstGeom>
        </p:spPr>
      </p:pic>
      <p:pic>
        <p:nvPicPr>
          <p:cNvPr id="133" name="image113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55672" y="980760"/>
            <a:ext cx="288000" cy="288000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34402" y="4300901"/>
            <a:ext cx="360000" cy="34254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859001" y="6525344"/>
            <a:ext cx="429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734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428604"/>
            <a:ext cx="2712281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Каналы поиска работы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8" name="Text Box5"/>
          <p:cNvSpPr txBox="1"/>
          <p:nvPr/>
        </p:nvSpPr>
        <p:spPr>
          <a:xfrm>
            <a:off x="623392" y="6555754"/>
            <a:ext cx="11091593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Вопрос: Какие каналы поиска работы вы используете? </a:t>
            </a:r>
            <a:r>
              <a:rPr lang="en-US" altLang="zh-CN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altLang="zh-CN" sz="12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 процентах от количества опрошенных)</a:t>
            </a:r>
            <a:endParaRPr lang="ru-RU" altLang="zh-CN" sz="1200" spc="1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4652" y="6456744"/>
            <a:ext cx="11328527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32907884"/>
              </p:ext>
            </p:extLst>
          </p:nvPr>
        </p:nvGraphicFramePr>
        <p:xfrm>
          <a:off x="5310181" y="1000108"/>
          <a:ext cx="6548819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9588" y="1177394"/>
            <a:ext cx="450059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400" dirty="0" smtClean="0"/>
              <a:t>специализированные сайты по трудоустройству, </a:t>
            </a:r>
          </a:p>
          <a:p>
            <a:pPr algn="r">
              <a:lnSpc>
                <a:spcPts val="1400"/>
              </a:lnSpc>
            </a:pPr>
            <a:r>
              <a:rPr lang="ru-RU" sz="1400" dirty="0" smtClean="0"/>
              <a:t>кадровые порталы, форумы и т.д.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78945" y="1965299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сайты организаций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78945" y="3563626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родные, друзья, знакомые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8945" y="4341669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социальные сети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115" y="2708920"/>
            <a:ext cx="507209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ru-RU" sz="1400" dirty="0" smtClean="0"/>
              <a:t>Финансовый университет (Управление планирования и развития карьеры, деканаты, департаменты, кафедры)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78945" y="5099182"/>
            <a:ext cx="34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кадровые агентства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4234" y="584462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печатные издания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59001" y="6525344"/>
            <a:ext cx="429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600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1471549" y="3805732"/>
            <a:ext cx="5541582" cy="17081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3600" spc="0" dirty="0" smtClean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Мониторинг эффективности </a:t>
            </a:r>
          </a:p>
          <a:p>
            <a:r>
              <a:rPr lang="ru-RU" altLang="zh-CN" sz="3600" spc="0" dirty="0" smtClean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образовательных организаций </a:t>
            </a:r>
          </a:p>
          <a:p>
            <a:r>
              <a:rPr lang="ru-RU" altLang="zh-CN" sz="3600" spc="0" dirty="0" smtClean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высшего образования</a:t>
            </a:r>
            <a:endParaRPr lang="en-US" altLang="zh-CN" sz="3602" spc="0" dirty="0" smtClean="0">
              <a:solidFill>
                <a:srgbClr val="FFFFFF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6382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0" y="0"/>
            <a:ext cx="12192000" cy="6845300"/>
          </a:xfrm>
          <a:custGeom>
            <a:avLst/>
            <a:gdLst/>
            <a:ahLst/>
            <a:cxnLst/>
            <a:rect l="l" t="t" r="r" b="b"/>
            <a:pathLst>
              <a:path w="12192000" h="6845300">
                <a:moveTo>
                  <a:pt x="0" y="68453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174992"/>
            <a:ext cx="10975464" cy="6617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altLang="zh-CN" sz="240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Мониторинг эффективности образовательных организаций высшего образования 2017 г. (показатель - трудоустройство)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0744414"/>
              </p:ext>
            </p:extLst>
          </p:nvPr>
        </p:nvGraphicFramePr>
        <p:xfrm>
          <a:off x="1631504" y="844102"/>
          <a:ext cx="8162924" cy="540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4652" y="6392361"/>
            <a:ext cx="804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Расчет по данным Пенсионного фонда Российской Федерации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59001" y="6525344"/>
            <a:ext cx="429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10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0" y="-675456"/>
            <a:ext cx="12192000" cy="6845300"/>
          </a:xfrm>
          <a:custGeom>
            <a:avLst/>
            <a:gdLst/>
            <a:ahLst/>
            <a:cxnLst/>
            <a:rect l="l" t="t" r="r" b="b"/>
            <a:pathLst>
              <a:path w="12192000" h="6845300">
                <a:moveTo>
                  <a:pt x="0" y="68453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503289"/>
            <a:ext cx="10975464" cy="35394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altLang="zh-CN" sz="240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Мониторинг эффективности образовательных организаций высшего образования 2017 г. 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59001" y="6525344"/>
            <a:ext cx="429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17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44" y="1308844"/>
            <a:ext cx="9443764" cy="5288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652" y="1071546"/>
            <a:ext cx="3363116" cy="17081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74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оличество регионов, 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которых трудоустроены выпускники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Финуниверситета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0" y="0"/>
            <a:ext cx="12192000" cy="6845300"/>
          </a:xfrm>
          <a:custGeom>
            <a:avLst/>
            <a:gdLst/>
            <a:ahLst/>
            <a:cxnLst/>
            <a:rect l="l" t="t" r="r" b="b"/>
            <a:pathLst>
              <a:path w="12192000" h="6845300">
                <a:moveTo>
                  <a:pt x="0" y="68453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428604"/>
            <a:ext cx="301364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В 2019 году планируется: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8" name="Text Box5"/>
          <p:cNvSpPr txBox="1"/>
          <p:nvPr/>
        </p:nvSpPr>
        <p:spPr>
          <a:xfrm>
            <a:off x="623392" y="1533822"/>
            <a:ext cx="10801200" cy="631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66700" indent="-266700"/>
            <a:r>
              <a:rPr lang="en-US" altLang="zh-CN" sz="2006" spc="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6" spc="112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Продолжить проведение ежегодного анкетирования студентов выпускных курсов всех</a:t>
            </a:r>
          </a:p>
          <a:p>
            <a:pPr marL="266700" indent="-266700"/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	факультетов по вопросам занятости и трудоустройства.</a:t>
            </a:r>
            <a:endParaRPr lang="en-US" altLang="zh-CN" spc="-7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Text Box5"/>
          <p:cNvSpPr txBox="1"/>
          <p:nvPr/>
        </p:nvSpPr>
        <p:spPr>
          <a:xfrm>
            <a:off x="623392" y="3279139"/>
            <a:ext cx="10801200" cy="90883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66700" indent="-266700"/>
            <a:r>
              <a:rPr lang="en-US" altLang="zh-CN" sz="2006" spc="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ru-RU" altLang="zh-CN" sz="2006" spc="112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Продолжить работу по дальнейшему расширению делового сотрудничества с</a:t>
            </a:r>
          </a:p>
          <a:p>
            <a:pPr marL="266700" indent="-266700"/>
            <a:r>
              <a:rPr lang="ru-RU" altLang="zh-CN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	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ведущими организациями по вопросам организации и проведения практики,</a:t>
            </a:r>
          </a:p>
          <a:p>
            <a:pPr marL="266700" indent="-266700"/>
            <a:r>
              <a:rPr lang="ru-RU" altLang="zh-CN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	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стажировок и трудоустройства.</a:t>
            </a:r>
            <a:endParaRPr lang="en-US" altLang="zh-CN" spc="-7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Text Box5"/>
          <p:cNvSpPr txBox="1"/>
          <p:nvPr/>
        </p:nvSpPr>
        <p:spPr>
          <a:xfrm>
            <a:off x="644652" y="2406480"/>
            <a:ext cx="10801200" cy="631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66700" indent="-266700"/>
            <a:r>
              <a:rPr lang="en-US" altLang="zh-CN" sz="2006" spc="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6" spc="112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Усилить консультационную работу по вопросам планирования и развития карьеры со студентами и выпускниками Финансового университета.</a:t>
            </a:r>
            <a:endParaRPr lang="en-US" altLang="zh-CN" sz="2000" spc="-7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Text Box5"/>
          <p:cNvSpPr txBox="1"/>
          <p:nvPr/>
        </p:nvSpPr>
        <p:spPr>
          <a:xfrm>
            <a:off x="611789" y="4450973"/>
            <a:ext cx="10801200" cy="631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66700" indent="-266700"/>
            <a:r>
              <a:rPr lang="en-US" altLang="zh-CN" sz="2006" spc="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6" spc="112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Расширить комплекс обучающих, </a:t>
            </a:r>
            <a:r>
              <a:rPr lang="ru-RU" altLang="zh-CN" spc="1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профориентационных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и рекрутинговых мероприятий, направленных на трудоустройство и развитие карьеры студентов и выпускников.</a:t>
            </a:r>
            <a:endParaRPr lang="en-US" altLang="zh-CN" spc="-7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59001" y="6525344"/>
            <a:ext cx="429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458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644652" y="0"/>
            <a:ext cx="120395" cy="131064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" name="Text Box7"/>
          <p:cNvSpPr txBox="1"/>
          <p:nvPr/>
        </p:nvSpPr>
        <p:spPr>
          <a:xfrm>
            <a:off x="2999462" y="1302368"/>
            <a:ext cx="5425971" cy="72327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С</a:t>
            </a:r>
            <a:r>
              <a:rPr lang="ru-RU" altLang="zh-CN" sz="4400" spc="0" dirty="0" err="1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пасибо</a:t>
            </a:r>
            <a:r>
              <a:rPr lang="en-US" altLang="zh-CN" sz="4400" spc="21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з</a:t>
            </a:r>
            <a:r>
              <a:rPr lang="en-US" altLang="zh-CN" sz="4400" spc="-537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а</a:t>
            </a:r>
            <a:r>
              <a:rPr lang="en-US" altLang="zh-CN" sz="4400" spc="21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в</a:t>
            </a:r>
            <a:r>
              <a:rPr lang="en-US" altLang="zh-CN" sz="4400" spc="-54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н</a:t>
            </a:r>
            <a:r>
              <a:rPr lang="en-US" altLang="zh-CN" sz="4400" spc="-532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и</a:t>
            </a:r>
            <a:r>
              <a:rPr lang="en-US" altLang="zh-CN" sz="4400" spc="-532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м</a:t>
            </a:r>
            <a:r>
              <a:rPr lang="en-US" altLang="zh-CN" sz="4400" spc="-535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а</a:t>
            </a:r>
            <a:r>
              <a:rPr lang="en-US" altLang="zh-CN" sz="4400" spc="-539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н</a:t>
            </a:r>
            <a:r>
              <a:rPr lang="en-US" altLang="zh-CN" sz="4400" spc="-532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и</a:t>
            </a:r>
            <a:r>
              <a:rPr lang="en-US" altLang="zh-CN" sz="4400" spc="-532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е</a:t>
            </a:r>
            <a:r>
              <a:rPr lang="ru-RU" altLang="zh-CN" sz="4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!</a:t>
            </a:r>
            <a:endParaRPr lang="en-US" altLang="zh-CN" sz="4400" spc="0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3625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0" y="0"/>
            <a:ext cx="12192000" cy="6845300"/>
          </a:xfrm>
          <a:custGeom>
            <a:avLst/>
            <a:gdLst/>
            <a:ahLst/>
            <a:cxnLst/>
            <a:rect l="l" t="t" r="r" b="b"/>
            <a:pathLst>
              <a:path w="12192000" h="6845300">
                <a:moveTo>
                  <a:pt x="0" y="68453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 Box4"/>
          <p:cNvSpPr txBox="1"/>
          <p:nvPr/>
        </p:nvSpPr>
        <p:spPr>
          <a:xfrm>
            <a:off x="929639" y="436494"/>
            <a:ext cx="1478584" cy="3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С</a:t>
            </a:r>
            <a:r>
              <a:rPr lang="en-US" altLang="zh-CN" sz="2400" spc="-54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о</a:t>
            </a:r>
            <a:r>
              <a:rPr lang="en-US" altLang="zh-CN" sz="2400" spc="-54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д</a:t>
            </a:r>
            <a:r>
              <a:rPr lang="en-US" altLang="zh-CN" sz="2400" spc="-53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е</a:t>
            </a:r>
            <a:r>
              <a:rPr lang="en-US" altLang="zh-CN" sz="2400" spc="-54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р</a:t>
            </a:r>
            <a:r>
              <a:rPr lang="en-US" altLang="zh-CN" sz="2400" spc="-539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ж</a:t>
            </a:r>
            <a:r>
              <a:rPr lang="en-US" altLang="zh-CN" sz="2400" spc="-53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2400" spc="3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ан</a:t>
            </a:r>
            <a:r>
              <a:rPr lang="en-US" altLang="zh-CN" sz="2400" spc="-532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и</a:t>
            </a:r>
            <a:r>
              <a:rPr lang="en-US" altLang="zh-CN" sz="2400" spc="-53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US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е</a:t>
            </a:r>
          </a:p>
        </p:txBody>
      </p:sp>
      <p:sp>
        <p:nvSpPr>
          <p:cNvPr id="10" name="Text Box5"/>
          <p:cNvSpPr txBox="1"/>
          <p:nvPr/>
        </p:nvSpPr>
        <p:spPr>
          <a:xfrm>
            <a:off x="695400" y="2852936"/>
            <a:ext cx="10441160" cy="66351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65113" indent="-265113"/>
            <a:r>
              <a:rPr lang="en-US" altLang="zh-CN" sz="2006" spc="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6" spc="112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altLang="zh-CN" sz="2000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Результаты мониторинга трудоустройства выпускников Финансового университета 2017 года</a:t>
            </a:r>
            <a:endParaRPr lang="en-US" altLang="zh-CN" sz="2000" spc="-7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Text Box5"/>
          <p:cNvSpPr txBox="1"/>
          <p:nvPr/>
        </p:nvSpPr>
        <p:spPr>
          <a:xfrm>
            <a:off x="682654" y="4010263"/>
            <a:ext cx="10181057" cy="3548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6" spc="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6" spc="112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altLang="zh-CN" sz="2000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Мониторинг эффективности образовательных организаций высшего образования</a:t>
            </a:r>
            <a:endParaRPr lang="en-US" altLang="zh-CN" sz="2000" spc="-7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Text Box5"/>
          <p:cNvSpPr txBox="1"/>
          <p:nvPr/>
        </p:nvSpPr>
        <p:spPr>
          <a:xfrm>
            <a:off x="695400" y="1999040"/>
            <a:ext cx="10441160" cy="35484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65113" indent="-265113"/>
            <a:r>
              <a:rPr lang="en-US" altLang="zh-CN" sz="2006" spc="2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6" spc="1127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altLang="zh-CN" sz="2000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 исследовании</a:t>
            </a:r>
            <a:endParaRPr lang="en-US" altLang="zh-CN" sz="2000" spc="-7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6640" y="652534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 Box3"/>
          <p:cNvSpPr txBox="1"/>
          <p:nvPr/>
        </p:nvSpPr>
        <p:spPr>
          <a:xfrm>
            <a:off x="1471549" y="3805732"/>
            <a:ext cx="3111429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3600" spc="0" dirty="0" smtClean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Об исследовании</a:t>
            </a:r>
            <a:endParaRPr lang="en-US" altLang="zh-CN" sz="3602" spc="1" dirty="0" smtClean="0">
              <a:solidFill>
                <a:srgbClr val="FFFFFF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506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Text Box4"/>
          <p:cNvSpPr txBox="1"/>
          <p:nvPr/>
        </p:nvSpPr>
        <p:spPr>
          <a:xfrm>
            <a:off x="929639" y="428604"/>
            <a:ext cx="208326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53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altLang="zh-CN" sz="240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Об исследовании</a:t>
            </a:r>
            <a:endParaRPr lang="en-US" altLang="zh-CN" sz="2400" spc="0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5" name="Text Box5"/>
          <p:cNvSpPr txBox="1"/>
          <p:nvPr/>
        </p:nvSpPr>
        <p:spPr>
          <a:xfrm>
            <a:off x="623392" y="1412776"/>
            <a:ext cx="11065504" cy="60016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Ежегодно Управлением планирования и развития карьеры проводится анкетирование студентов выпускного курса Финансового университета с целью мониторинга их трудоустройства.</a:t>
            </a:r>
          </a:p>
        </p:txBody>
      </p:sp>
      <p:sp>
        <p:nvSpPr>
          <p:cNvPr id="12" name="Text Box5"/>
          <p:cNvSpPr txBox="1"/>
          <p:nvPr/>
        </p:nvSpPr>
        <p:spPr>
          <a:xfrm>
            <a:off x="623392" y="2479829"/>
            <a:ext cx="11089232" cy="87716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получения более полной информации опрос выпускников 2017 года проводился в 2 этапа:</a:t>
            </a:r>
          </a:p>
          <a:p>
            <a:pPr marL="363537"/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1. </a:t>
            </a:r>
            <a:r>
              <a:rPr lang="ru-RU" altLang="zh-CN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ай – июнь 2017 г.</a:t>
            </a:r>
          </a:p>
          <a:p>
            <a:pPr marL="363537"/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2. </a:t>
            </a:r>
            <a:r>
              <a:rPr lang="ru-RU" altLang="zh-CN" spc="1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ктябрь – ноябрь 2018 г.</a:t>
            </a:r>
          </a:p>
        </p:txBody>
      </p:sp>
      <p:sp>
        <p:nvSpPr>
          <p:cNvPr id="13" name="Text Box5"/>
          <p:cNvSpPr txBox="1"/>
          <p:nvPr/>
        </p:nvSpPr>
        <p:spPr>
          <a:xfrm>
            <a:off x="595274" y="3861048"/>
            <a:ext cx="11117350" cy="115416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анкетировании приняли участие 3028 выпускников очной формы обучения, что составляет 98,2% от общего количества выпускников, в том числе:</a:t>
            </a:r>
          </a:p>
          <a:p>
            <a:pPr marL="536575" indent="-173038">
              <a:buFont typeface="Arial" panose="020B0604020202020204" pitchFamily="34" charset="0"/>
              <a:buChar char="-"/>
            </a:pPr>
            <a:r>
              <a:rPr lang="ru-RU" altLang="zh-CN" spc="1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бакалавриат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– 2167 чел. (98,9%)</a:t>
            </a:r>
          </a:p>
          <a:p>
            <a:pPr marL="536575" indent="-173038">
              <a:buFont typeface="Arial" panose="020B0604020202020204" pitchFamily="34" charset="0"/>
              <a:buChar char="-"/>
            </a:pP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магистратура – 861 чел. (96,3%)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56640" y="652534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4</a:t>
            </a:r>
          </a:p>
        </p:txBody>
      </p:sp>
      <p:sp>
        <p:nvSpPr>
          <p:cNvPr id="8" name="Text Box5"/>
          <p:cNvSpPr txBox="1"/>
          <p:nvPr/>
        </p:nvSpPr>
        <p:spPr>
          <a:xfrm>
            <a:off x="623392" y="5517232"/>
            <a:ext cx="11089232" cy="3231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Метод опроса – </a:t>
            </a:r>
            <a:r>
              <a:rPr lang="ru-RU" altLang="zh-CN" spc="1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онлайн-анкета</a:t>
            </a:r>
            <a:endParaRPr lang="ru-RU" altLang="zh-CN" spc="1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1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0" y="0"/>
            <a:ext cx="12192000" cy="6845300"/>
          </a:xfrm>
          <a:custGeom>
            <a:avLst/>
            <a:gdLst/>
            <a:ahLst/>
            <a:cxnLst/>
            <a:rect l="l" t="t" r="r" b="b"/>
            <a:pathLst>
              <a:path w="12192000" h="6845300">
                <a:moveTo>
                  <a:pt x="0" y="68453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Path5"/>
          <p:cNvSpPr/>
          <p:nvPr/>
        </p:nvSpPr>
        <p:spPr>
          <a:xfrm>
            <a:off x="0" y="3929126"/>
            <a:ext cx="1043939" cy="719328"/>
          </a:xfrm>
          <a:custGeom>
            <a:avLst/>
            <a:gdLst/>
            <a:ahLst/>
            <a:cxnLst/>
            <a:rect l="l" t="t" r="r" b="b"/>
            <a:pathLst>
              <a:path w="1043939" h="719328">
                <a:moveTo>
                  <a:pt x="0" y="719328"/>
                </a:moveTo>
                <a:lnTo>
                  <a:pt x="1043939" y="719328"/>
                </a:lnTo>
                <a:lnTo>
                  <a:pt x="1043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07" y="8632"/>
            <a:ext cx="2845307" cy="6849364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1471549" y="3789040"/>
            <a:ext cx="5416539" cy="226215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z="3600" spc="0" dirty="0" smtClean="0">
                <a:solidFill>
                  <a:srgbClr val="FFFFFF"/>
                </a:solidFill>
                <a:latin typeface="Arial Narrow"/>
                <a:ea typeface="Arial Narrow"/>
                <a:cs typeface="Arial Narrow"/>
              </a:rPr>
              <a:t>Результаты мониторинга трудоустройства выпускников Финансового университета  2017 года</a:t>
            </a:r>
            <a:endParaRPr lang="en-US" altLang="zh-CN" sz="3602" spc="1" dirty="0" smtClean="0">
              <a:solidFill>
                <a:srgbClr val="FFFFFF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006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0" y="0"/>
            <a:ext cx="12192000" cy="6845300"/>
          </a:xfrm>
          <a:custGeom>
            <a:avLst/>
            <a:gdLst/>
            <a:ahLst/>
            <a:cxnLst/>
            <a:rect l="l" t="t" r="r" b="b"/>
            <a:pathLst>
              <a:path w="12192000" h="6845300">
                <a:moveTo>
                  <a:pt x="0" y="68453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428604"/>
            <a:ext cx="201978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Трудоустройство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8" name="Text Box5"/>
          <p:cNvSpPr txBox="1"/>
          <p:nvPr/>
        </p:nvSpPr>
        <p:spPr>
          <a:xfrm>
            <a:off x="623392" y="6555754"/>
            <a:ext cx="11091593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Вопрос: Работаете ли вы в настоящее время?</a:t>
            </a:r>
            <a:r>
              <a:rPr lang="en-US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(</a:t>
            </a:r>
            <a:r>
              <a:rPr lang="ru-RU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 процентах от количества опрошенных)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4652" y="6456744"/>
            <a:ext cx="11328527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94868146"/>
              </p:ext>
            </p:extLst>
          </p:nvPr>
        </p:nvGraphicFramePr>
        <p:xfrm>
          <a:off x="7786370" y="1613240"/>
          <a:ext cx="327818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43626" y="275624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88</a:t>
            </a:r>
            <a:r>
              <a:rPr lang="ru-RU" sz="3600" b="1" dirty="0" smtClean="0">
                <a:solidFill>
                  <a:srgbClr val="C00000"/>
                </a:solidFill>
              </a:rPr>
              <a:t>,2%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3288" y="468507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Финуниверситет</a:t>
            </a:r>
            <a:endParaRPr lang="ru-RU" sz="2000" dirty="0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109025680"/>
              </p:ext>
            </p:extLst>
          </p:nvPr>
        </p:nvGraphicFramePr>
        <p:xfrm>
          <a:off x="1055440" y="1613240"/>
          <a:ext cx="327818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12696" y="275624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,8%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1192" y="468507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Бакалавриат</a:t>
            </a:r>
            <a:endParaRPr lang="ru-RU" sz="2000" dirty="0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665610698"/>
              </p:ext>
            </p:extLst>
          </p:nvPr>
        </p:nvGraphicFramePr>
        <p:xfrm>
          <a:off x="4367808" y="1613240"/>
          <a:ext cx="327818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25064" y="275624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9</a:t>
            </a:r>
            <a:r>
              <a:rPr lang="en-US" sz="3600" b="1" dirty="0" smtClean="0">
                <a:solidFill>
                  <a:srgbClr val="00B050"/>
                </a:solidFill>
              </a:rPr>
              <a:t>4</a:t>
            </a:r>
            <a:r>
              <a:rPr lang="ru-RU" sz="3600" b="1" dirty="0" smtClean="0">
                <a:solidFill>
                  <a:srgbClr val="00B050"/>
                </a:solidFill>
              </a:rPr>
              <a:t>,</a:t>
            </a:r>
            <a:r>
              <a:rPr lang="en-US" sz="3600" b="1" dirty="0" smtClean="0">
                <a:solidFill>
                  <a:srgbClr val="00B050"/>
                </a:solidFill>
              </a:rPr>
              <a:t>3</a:t>
            </a:r>
            <a:r>
              <a:rPr lang="ru-RU" sz="3600" b="1" dirty="0" smtClean="0">
                <a:solidFill>
                  <a:srgbClr val="00B050"/>
                </a:solidFill>
              </a:rPr>
              <a:t>%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10114" y="468507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Магистратура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56640" y="652534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428604"/>
            <a:ext cx="417261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Совмещение работы с обучением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8" name="Text Box5"/>
          <p:cNvSpPr txBox="1"/>
          <p:nvPr/>
        </p:nvSpPr>
        <p:spPr>
          <a:xfrm>
            <a:off x="623392" y="6555754"/>
            <a:ext cx="11091593" cy="2308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ru-RU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Вопрос: Совмещали ли вы работу с обучением?</a:t>
            </a:r>
            <a:r>
              <a:rPr lang="en-US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 (</a:t>
            </a:r>
            <a:r>
              <a:rPr lang="ru-RU" altLang="zh-CN" sz="1200" spc="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t>в процентах от количества опрошенных)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4652" y="6456744"/>
            <a:ext cx="11328527" cy="0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36230" y="2340931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65</a:t>
            </a:r>
            <a:r>
              <a:rPr lang="ru-RU" sz="3600" b="1" dirty="0" smtClean="0">
                <a:solidFill>
                  <a:srgbClr val="C00000"/>
                </a:solidFill>
              </a:rPr>
              <a:t>,5%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0312" y="538634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Финуниверситет</a:t>
            </a:r>
            <a:endParaRPr lang="ru-RU" sz="2000" dirty="0"/>
          </a:p>
        </p:txBody>
      </p:sp>
      <p:graphicFrame>
        <p:nvGraphicFramePr>
          <p:cNvPr id="24" name="Диаграмма 23"/>
          <p:cNvGraphicFramePr/>
          <p:nvPr>
            <p:extLst/>
          </p:nvPr>
        </p:nvGraphicFramePr>
        <p:xfrm>
          <a:off x="952464" y="3201576"/>
          <a:ext cx="3278182" cy="211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49620" y="2698121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57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8216" y="538634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Бакалавриат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35768" y="155511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86</a:t>
            </a:r>
            <a:r>
              <a:rPr lang="ru-RU" sz="3600" b="1" dirty="0" smtClean="0">
                <a:solidFill>
                  <a:srgbClr val="00B050"/>
                </a:solidFill>
              </a:rPr>
              <a:t>,</a:t>
            </a:r>
            <a:r>
              <a:rPr lang="en-US" sz="3600" b="1" dirty="0" smtClean="0">
                <a:solidFill>
                  <a:srgbClr val="00B050"/>
                </a:solidFill>
              </a:rPr>
              <a:t>5</a:t>
            </a:r>
            <a:r>
              <a:rPr lang="ru-RU" sz="3600" b="1" dirty="0" smtClean="0">
                <a:solidFill>
                  <a:srgbClr val="00B050"/>
                </a:solidFill>
              </a:rPr>
              <a:t>%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2826" y="538634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Магистратура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56640" y="652534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7</a:t>
            </a:r>
            <a:endParaRPr lang="ru-RU" sz="1200" dirty="0"/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4278512" y="1915692"/>
          <a:ext cx="327818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/>
          </p:nvPr>
        </p:nvGraphicFramePr>
        <p:xfrm>
          <a:off x="7778974" y="2558634"/>
          <a:ext cx="327818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21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644652" y="0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310640">
                <a:moveTo>
                  <a:pt x="0" y="1310640"/>
                </a:moveTo>
                <a:lnTo>
                  <a:pt x="120396" y="1310640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" name="Text Box5"/>
          <p:cNvSpPr txBox="1"/>
          <p:nvPr/>
        </p:nvSpPr>
        <p:spPr>
          <a:xfrm>
            <a:off x="881176" y="188640"/>
            <a:ext cx="668292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Сферы деятельности организаций, в которых работают </a:t>
            </a:r>
          </a:p>
          <a:p>
            <a:pPr>
              <a:lnSpc>
                <a:spcPts val="2400"/>
              </a:lnSpc>
            </a:pPr>
            <a:r>
              <a:rPr lang="ru-RU" altLang="zh-CN" sz="2400" spc="0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выпускники Финансового университета</a:t>
            </a:r>
            <a:endParaRPr lang="en-US" altLang="zh-CN" sz="2400" spc="4" dirty="0" smtClean="0">
              <a:solidFill>
                <a:srgbClr val="0B4D81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1464" y="1538575"/>
            <a:ext cx="21089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15,4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Банки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263826" y="1038509"/>
            <a:ext cx="390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21,8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Аудит, консалтинг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271464" y="2071678"/>
            <a:ext cx="242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10,7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Госструктуры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1271464" y="2610145"/>
            <a:ext cx="242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5,4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 </a:t>
            </a:r>
            <a:r>
              <a:rPr lang="ru-RU" dirty="0"/>
              <a:t> </a:t>
            </a:r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251009" y="3610277"/>
            <a:ext cx="239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5,0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  Страхование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1271464" y="518191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3,9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 </a:t>
            </a:r>
            <a:r>
              <a:rPr lang="en-US" dirty="0" smtClean="0"/>
              <a:t> </a:t>
            </a:r>
            <a:r>
              <a:rPr lang="ru-RU" dirty="0" smtClean="0"/>
              <a:t>Юриспруденция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245502" y="311021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5,1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  </a:t>
            </a:r>
            <a:r>
              <a:rPr lang="en-US" dirty="0" smtClean="0"/>
              <a:t> IT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271464" y="464344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4,3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  </a:t>
            </a:r>
            <a:r>
              <a:rPr lang="en-US" dirty="0" smtClean="0"/>
              <a:t>FMCG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6524248" y="4077072"/>
            <a:ext cx="350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1,2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ru-RU" dirty="0" smtClean="0"/>
              <a:t>Нефтегазовый сектор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271464" y="4110343"/>
            <a:ext cx="436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4,6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</a:t>
            </a:r>
            <a:r>
              <a:rPr lang="ru-RU" dirty="0"/>
              <a:t> </a:t>
            </a:r>
            <a:r>
              <a:rPr lang="ru-RU" dirty="0" smtClean="0"/>
              <a:t>  Производство, промышленность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524248" y="2038641"/>
            <a:ext cx="367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1,5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ru-RU" dirty="0" smtClean="0"/>
              <a:t>Транспорт и логистика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230450" y="575341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3,0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 </a:t>
            </a:r>
            <a:r>
              <a:rPr lang="en-US" dirty="0" smtClean="0"/>
              <a:t>  </a:t>
            </a:r>
            <a:r>
              <a:rPr lang="ru-RU" dirty="0" smtClean="0"/>
              <a:t>Строительство и недвижимость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6524248" y="3110211"/>
            <a:ext cx="41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1,2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ru-RU" dirty="0" smtClean="0"/>
              <a:t>Автомобильный бизнес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6524248" y="5181913"/>
            <a:ext cx="399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0,5</a:t>
            </a:r>
            <a:r>
              <a:rPr lang="ru-RU" sz="2400" dirty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</a:t>
            </a:r>
            <a:r>
              <a:rPr lang="en-US" dirty="0" smtClean="0"/>
              <a:t>  HR/</a:t>
            </a:r>
            <a:r>
              <a:rPr lang="ru-RU" dirty="0" smtClean="0"/>
              <a:t>управление персоналом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6524248" y="1538575"/>
            <a:ext cx="439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2,4</a:t>
            </a:r>
            <a:r>
              <a:rPr lang="ru-RU" sz="2400" dirty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ru-RU" dirty="0" smtClean="0"/>
              <a:t>Туризм, гостиницы, рестораны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6524248" y="3610277"/>
            <a:ext cx="378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1,2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ru-RU" dirty="0" smtClean="0"/>
              <a:t>Телекоммуникации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210350" y="625348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2,7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 </a:t>
            </a:r>
            <a:r>
              <a:rPr lang="en-US" dirty="0" smtClean="0"/>
              <a:t>  </a:t>
            </a:r>
            <a:r>
              <a:rPr lang="ru-RU" dirty="0" smtClean="0"/>
              <a:t>Маркетинг, реклама, </a:t>
            </a:r>
            <a:r>
              <a:rPr lang="en-US" dirty="0" smtClean="0"/>
              <a:t>PR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6524248" y="5753417"/>
            <a:ext cx="269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0,4</a:t>
            </a:r>
            <a:r>
              <a:rPr lang="ru-RU" sz="2400" dirty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</a:t>
            </a:r>
            <a:r>
              <a:rPr lang="en-US" dirty="0" smtClean="0"/>
              <a:t>   </a:t>
            </a:r>
            <a:r>
              <a:rPr lang="ru-RU" dirty="0" smtClean="0"/>
              <a:t>Лизинг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6512395" y="103850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2,4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ru-RU" dirty="0" err="1" smtClean="0"/>
              <a:t>Ритейл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6524248" y="4623519"/>
            <a:ext cx="396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1,2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Фармацевтика и медицина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6524248" y="2610145"/>
            <a:ext cx="45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1,2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ru-RU" dirty="0" smtClean="0"/>
              <a:t>Некоммерческие организации</a:t>
            </a:r>
            <a:endParaRPr lang="ru-RU" dirty="0"/>
          </a:p>
        </p:txBody>
      </p:sp>
      <p:grpSp>
        <p:nvGrpSpPr>
          <p:cNvPr id="82" name="Group 5"/>
          <p:cNvGrpSpPr>
            <a:grpSpLocks/>
          </p:cNvGrpSpPr>
          <p:nvPr/>
        </p:nvGrpSpPr>
        <p:grpSpPr bwMode="auto">
          <a:xfrm>
            <a:off x="741446" y="3162700"/>
            <a:ext cx="309562" cy="309563"/>
            <a:chOff x="1417" y="-35"/>
            <a:chExt cx="489" cy="489"/>
          </a:xfrm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1417" y="-36"/>
              <a:ext cx="489" cy="489"/>
            </a:xfrm>
            <a:custGeom>
              <a:avLst/>
              <a:gdLst>
                <a:gd name="T0" fmla="+- 0 1662 1417"/>
                <a:gd name="T1" fmla="*/ T0 w 489"/>
                <a:gd name="T2" fmla="+- 0 -35 -35"/>
                <a:gd name="T3" fmla="*/ -35 h 489"/>
                <a:gd name="T4" fmla="+- 0 1584 1417"/>
                <a:gd name="T5" fmla="*/ T4 w 489"/>
                <a:gd name="T6" fmla="+- 0 -23 -35"/>
                <a:gd name="T7" fmla="*/ -23 h 489"/>
                <a:gd name="T8" fmla="+- 0 1517 1417"/>
                <a:gd name="T9" fmla="*/ T8 w 489"/>
                <a:gd name="T10" fmla="+- 0 12 -35"/>
                <a:gd name="T11" fmla="*/ 12 h 489"/>
                <a:gd name="T12" fmla="+- 0 1464 1417"/>
                <a:gd name="T13" fmla="*/ T12 w 489"/>
                <a:gd name="T14" fmla="+- 0 65 -35"/>
                <a:gd name="T15" fmla="*/ 65 h 489"/>
                <a:gd name="T16" fmla="+- 0 1430 1417"/>
                <a:gd name="T17" fmla="*/ T16 w 489"/>
                <a:gd name="T18" fmla="+- 0 132 -35"/>
                <a:gd name="T19" fmla="*/ 132 h 489"/>
                <a:gd name="T20" fmla="+- 0 1417 1417"/>
                <a:gd name="T21" fmla="*/ T20 w 489"/>
                <a:gd name="T22" fmla="+- 0 209 -35"/>
                <a:gd name="T23" fmla="*/ 209 h 489"/>
                <a:gd name="T24" fmla="+- 0 1430 1417"/>
                <a:gd name="T25" fmla="*/ T24 w 489"/>
                <a:gd name="T26" fmla="+- 0 286 -35"/>
                <a:gd name="T27" fmla="*/ 286 h 489"/>
                <a:gd name="T28" fmla="+- 0 1464 1417"/>
                <a:gd name="T29" fmla="*/ T28 w 489"/>
                <a:gd name="T30" fmla="+- 0 353 -35"/>
                <a:gd name="T31" fmla="*/ 353 h 489"/>
                <a:gd name="T32" fmla="+- 0 1517 1417"/>
                <a:gd name="T33" fmla="*/ T32 w 489"/>
                <a:gd name="T34" fmla="+- 0 406 -35"/>
                <a:gd name="T35" fmla="*/ 406 h 489"/>
                <a:gd name="T36" fmla="+- 0 1584 1417"/>
                <a:gd name="T37" fmla="*/ T36 w 489"/>
                <a:gd name="T38" fmla="+- 0 441 -35"/>
                <a:gd name="T39" fmla="*/ 441 h 489"/>
                <a:gd name="T40" fmla="+- 0 1662 1417"/>
                <a:gd name="T41" fmla="*/ T40 w 489"/>
                <a:gd name="T42" fmla="+- 0 453 -35"/>
                <a:gd name="T43" fmla="*/ 453 h 489"/>
                <a:gd name="T44" fmla="+- 0 1739 1417"/>
                <a:gd name="T45" fmla="*/ T44 w 489"/>
                <a:gd name="T46" fmla="+- 0 441 -35"/>
                <a:gd name="T47" fmla="*/ 441 h 489"/>
                <a:gd name="T48" fmla="+- 0 1806 1417"/>
                <a:gd name="T49" fmla="*/ T48 w 489"/>
                <a:gd name="T50" fmla="+- 0 406 -35"/>
                <a:gd name="T51" fmla="*/ 406 h 489"/>
                <a:gd name="T52" fmla="+- 0 1859 1417"/>
                <a:gd name="T53" fmla="*/ T52 w 489"/>
                <a:gd name="T54" fmla="+- 0 353 -35"/>
                <a:gd name="T55" fmla="*/ 353 h 489"/>
                <a:gd name="T56" fmla="+- 0 1894 1417"/>
                <a:gd name="T57" fmla="*/ T56 w 489"/>
                <a:gd name="T58" fmla="+- 0 286 -35"/>
                <a:gd name="T59" fmla="*/ 286 h 489"/>
                <a:gd name="T60" fmla="+- 0 1906 1417"/>
                <a:gd name="T61" fmla="*/ T60 w 489"/>
                <a:gd name="T62" fmla="+- 0 209 -35"/>
                <a:gd name="T63" fmla="*/ 209 h 489"/>
                <a:gd name="T64" fmla="+- 0 1894 1417"/>
                <a:gd name="T65" fmla="*/ T64 w 489"/>
                <a:gd name="T66" fmla="+- 0 132 -35"/>
                <a:gd name="T67" fmla="*/ 132 h 489"/>
                <a:gd name="T68" fmla="+- 0 1859 1417"/>
                <a:gd name="T69" fmla="*/ T68 w 489"/>
                <a:gd name="T70" fmla="+- 0 65 -35"/>
                <a:gd name="T71" fmla="*/ 65 h 489"/>
                <a:gd name="T72" fmla="+- 0 1806 1417"/>
                <a:gd name="T73" fmla="*/ T72 w 489"/>
                <a:gd name="T74" fmla="+- 0 12 -35"/>
                <a:gd name="T75" fmla="*/ 12 h 489"/>
                <a:gd name="T76" fmla="+- 0 1739 1417"/>
                <a:gd name="T77" fmla="*/ T76 w 489"/>
                <a:gd name="T78" fmla="+- 0 -23 -35"/>
                <a:gd name="T79" fmla="*/ -23 h 489"/>
                <a:gd name="T80" fmla="+- 0 1662 1417"/>
                <a:gd name="T81" fmla="*/ T80 w 489"/>
                <a:gd name="T82" fmla="+- 0 -35 -35"/>
                <a:gd name="T83" fmla="*/ -35 h 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9" h="489">
                  <a:moveTo>
                    <a:pt x="245" y="0"/>
                  </a:moveTo>
                  <a:lnTo>
                    <a:pt x="167" y="12"/>
                  </a:lnTo>
                  <a:lnTo>
                    <a:pt x="100" y="47"/>
                  </a:lnTo>
                  <a:lnTo>
                    <a:pt x="47" y="100"/>
                  </a:lnTo>
                  <a:lnTo>
                    <a:pt x="13" y="167"/>
                  </a:lnTo>
                  <a:lnTo>
                    <a:pt x="0" y="244"/>
                  </a:lnTo>
                  <a:lnTo>
                    <a:pt x="13" y="321"/>
                  </a:lnTo>
                  <a:lnTo>
                    <a:pt x="47" y="388"/>
                  </a:lnTo>
                  <a:lnTo>
                    <a:pt x="100" y="441"/>
                  </a:lnTo>
                  <a:lnTo>
                    <a:pt x="167" y="476"/>
                  </a:lnTo>
                  <a:lnTo>
                    <a:pt x="245" y="488"/>
                  </a:lnTo>
                  <a:lnTo>
                    <a:pt x="322" y="476"/>
                  </a:lnTo>
                  <a:lnTo>
                    <a:pt x="389" y="441"/>
                  </a:lnTo>
                  <a:lnTo>
                    <a:pt x="442" y="388"/>
                  </a:lnTo>
                  <a:lnTo>
                    <a:pt x="477" y="321"/>
                  </a:lnTo>
                  <a:lnTo>
                    <a:pt x="489" y="244"/>
                  </a:lnTo>
                  <a:lnTo>
                    <a:pt x="477" y="167"/>
                  </a:lnTo>
                  <a:lnTo>
                    <a:pt x="442" y="100"/>
                  </a:lnTo>
                  <a:lnTo>
                    <a:pt x="389" y="47"/>
                  </a:lnTo>
                  <a:lnTo>
                    <a:pt x="322" y="1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293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" y="17"/>
              <a:ext cx="14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" y="237"/>
              <a:ext cx="20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" name="Group 17"/>
          <p:cNvGrpSpPr>
            <a:grpSpLocks/>
          </p:cNvGrpSpPr>
          <p:nvPr/>
        </p:nvGrpSpPr>
        <p:grpSpPr bwMode="auto">
          <a:xfrm>
            <a:off x="734242" y="1134336"/>
            <a:ext cx="309562" cy="309562"/>
            <a:chOff x="1417" y="65"/>
            <a:chExt cx="489" cy="489"/>
          </a:xfrm>
        </p:grpSpPr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1417" y="65"/>
              <a:ext cx="489" cy="489"/>
            </a:xfrm>
            <a:custGeom>
              <a:avLst/>
              <a:gdLst>
                <a:gd name="T0" fmla="+- 0 1662 1417"/>
                <a:gd name="T1" fmla="*/ T0 w 489"/>
                <a:gd name="T2" fmla="+- 0 65 65"/>
                <a:gd name="T3" fmla="*/ 65 h 489"/>
                <a:gd name="T4" fmla="+- 0 1584 1417"/>
                <a:gd name="T5" fmla="*/ T4 w 489"/>
                <a:gd name="T6" fmla="+- 0 78 65"/>
                <a:gd name="T7" fmla="*/ 78 h 489"/>
                <a:gd name="T8" fmla="+- 0 1517 1417"/>
                <a:gd name="T9" fmla="*/ T8 w 489"/>
                <a:gd name="T10" fmla="+- 0 112 65"/>
                <a:gd name="T11" fmla="*/ 112 h 489"/>
                <a:gd name="T12" fmla="+- 0 1464 1417"/>
                <a:gd name="T13" fmla="*/ T12 w 489"/>
                <a:gd name="T14" fmla="+- 0 165 65"/>
                <a:gd name="T15" fmla="*/ 165 h 489"/>
                <a:gd name="T16" fmla="+- 0 1430 1417"/>
                <a:gd name="T17" fmla="*/ T16 w 489"/>
                <a:gd name="T18" fmla="+- 0 232 65"/>
                <a:gd name="T19" fmla="*/ 232 h 489"/>
                <a:gd name="T20" fmla="+- 0 1417 1417"/>
                <a:gd name="T21" fmla="*/ T20 w 489"/>
                <a:gd name="T22" fmla="+- 0 309 65"/>
                <a:gd name="T23" fmla="*/ 309 h 489"/>
                <a:gd name="T24" fmla="+- 0 1430 1417"/>
                <a:gd name="T25" fmla="*/ T24 w 489"/>
                <a:gd name="T26" fmla="+- 0 387 65"/>
                <a:gd name="T27" fmla="*/ 387 h 489"/>
                <a:gd name="T28" fmla="+- 0 1464 1417"/>
                <a:gd name="T29" fmla="*/ T28 w 489"/>
                <a:gd name="T30" fmla="+- 0 454 65"/>
                <a:gd name="T31" fmla="*/ 454 h 489"/>
                <a:gd name="T32" fmla="+- 0 1517 1417"/>
                <a:gd name="T33" fmla="*/ T32 w 489"/>
                <a:gd name="T34" fmla="+- 0 507 65"/>
                <a:gd name="T35" fmla="*/ 507 h 489"/>
                <a:gd name="T36" fmla="+- 0 1584 1417"/>
                <a:gd name="T37" fmla="*/ T36 w 489"/>
                <a:gd name="T38" fmla="+- 0 541 65"/>
                <a:gd name="T39" fmla="*/ 541 h 489"/>
                <a:gd name="T40" fmla="+- 0 1662 1417"/>
                <a:gd name="T41" fmla="*/ T40 w 489"/>
                <a:gd name="T42" fmla="+- 0 554 65"/>
                <a:gd name="T43" fmla="*/ 554 h 489"/>
                <a:gd name="T44" fmla="+- 0 1739 1417"/>
                <a:gd name="T45" fmla="*/ T44 w 489"/>
                <a:gd name="T46" fmla="+- 0 541 65"/>
                <a:gd name="T47" fmla="*/ 541 h 489"/>
                <a:gd name="T48" fmla="+- 0 1806 1417"/>
                <a:gd name="T49" fmla="*/ T48 w 489"/>
                <a:gd name="T50" fmla="+- 0 507 65"/>
                <a:gd name="T51" fmla="*/ 507 h 489"/>
                <a:gd name="T52" fmla="+- 0 1859 1417"/>
                <a:gd name="T53" fmla="*/ T52 w 489"/>
                <a:gd name="T54" fmla="+- 0 454 65"/>
                <a:gd name="T55" fmla="*/ 454 h 489"/>
                <a:gd name="T56" fmla="+- 0 1894 1417"/>
                <a:gd name="T57" fmla="*/ T56 w 489"/>
                <a:gd name="T58" fmla="+- 0 387 65"/>
                <a:gd name="T59" fmla="*/ 387 h 489"/>
                <a:gd name="T60" fmla="+- 0 1906 1417"/>
                <a:gd name="T61" fmla="*/ T60 w 489"/>
                <a:gd name="T62" fmla="+- 0 309 65"/>
                <a:gd name="T63" fmla="*/ 309 h 489"/>
                <a:gd name="T64" fmla="+- 0 1894 1417"/>
                <a:gd name="T65" fmla="*/ T64 w 489"/>
                <a:gd name="T66" fmla="+- 0 232 65"/>
                <a:gd name="T67" fmla="*/ 232 h 489"/>
                <a:gd name="T68" fmla="+- 0 1859 1417"/>
                <a:gd name="T69" fmla="*/ T68 w 489"/>
                <a:gd name="T70" fmla="+- 0 165 65"/>
                <a:gd name="T71" fmla="*/ 165 h 489"/>
                <a:gd name="T72" fmla="+- 0 1806 1417"/>
                <a:gd name="T73" fmla="*/ T72 w 489"/>
                <a:gd name="T74" fmla="+- 0 112 65"/>
                <a:gd name="T75" fmla="*/ 112 h 489"/>
                <a:gd name="T76" fmla="+- 0 1739 1417"/>
                <a:gd name="T77" fmla="*/ T76 w 489"/>
                <a:gd name="T78" fmla="+- 0 78 65"/>
                <a:gd name="T79" fmla="*/ 78 h 489"/>
                <a:gd name="T80" fmla="+- 0 1662 1417"/>
                <a:gd name="T81" fmla="*/ T80 w 489"/>
                <a:gd name="T82" fmla="+- 0 65 65"/>
                <a:gd name="T83" fmla="*/ 65 h 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9" h="489">
                  <a:moveTo>
                    <a:pt x="245" y="0"/>
                  </a:moveTo>
                  <a:lnTo>
                    <a:pt x="167" y="13"/>
                  </a:lnTo>
                  <a:lnTo>
                    <a:pt x="100" y="47"/>
                  </a:lnTo>
                  <a:lnTo>
                    <a:pt x="47" y="100"/>
                  </a:lnTo>
                  <a:lnTo>
                    <a:pt x="13" y="167"/>
                  </a:lnTo>
                  <a:lnTo>
                    <a:pt x="0" y="244"/>
                  </a:lnTo>
                  <a:lnTo>
                    <a:pt x="13" y="322"/>
                  </a:lnTo>
                  <a:lnTo>
                    <a:pt x="47" y="389"/>
                  </a:lnTo>
                  <a:lnTo>
                    <a:pt x="100" y="442"/>
                  </a:lnTo>
                  <a:lnTo>
                    <a:pt x="167" y="476"/>
                  </a:lnTo>
                  <a:lnTo>
                    <a:pt x="245" y="489"/>
                  </a:lnTo>
                  <a:lnTo>
                    <a:pt x="322" y="476"/>
                  </a:lnTo>
                  <a:lnTo>
                    <a:pt x="389" y="442"/>
                  </a:lnTo>
                  <a:lnTo>
                    <a:pt x="442" y="389"/>
                  </a:lnTo>
                  <a:lnTo>
                    <a:pt x="477" y="322"/>
                  </a:lnTo>
                  <a:lnTo>
                    <a:pt x="489" y="244"/>
                  </a:lnTo>
                  <a:lnTo>
                    <a:pt x="477" y="167"/>
                  </a:lnTo>
                  <a:lnTo>
                    <a:pt x="442" y="100"/>
                  </a:lnTo>
                  <a:lnTo>
                    <a:pt x="389" y="47"/>
                  </a:lnTo>
                  <a:lnTo>
                    <a:pt x="322" y="1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0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8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198"/>
              <a:ext cx="38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Group 20"/>
          <p:cNvGrpSpPr>
            <a:grpSpLocks/>
          </p:cNvGrpSpPr>
          <p:nvPr/>
        </p:nvGrpSpPr>
        <p:grpSpPr bwMode="auto">
          <a:xfrm>
            <a:off x="723915" y="4190721"/>
            <a:ext cx="309562" cy="309562"/>
            <a:chOff x="1417" y="304"/>
            <a:chExt cx="489" cy="489"/>
          </a:xfrm>
        </p:grpSpPr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1417" y="304"/>
              <a:ext cx="489" cy="489"/>
            </a:xfrm>
            <a:custGeom>
              <a:avLst/>
              <a:gdLst>
                <a:gd name="T0" fmla="+- 0 1662 1417"/>
                <a:gd name="T1" fmla="*/ T0 w 489"/>
                <a:gd name="T2" fmla="+- 0 304 304"/>
                <a:gd name="T3" fmla="*/ 304 h 489"/>
                <a:gd name="T4" fmla="+- 0 1584 1417"/>
                <a:gd name="T5" fmla="*/ T4 w 489"/>
                <a:gd name="T6" fmla="+- 0 317 304"/>
                <a:gd name="T7" fmla="*/ 317 h 489"/>
                <a:gd name="T8" fmla="+- 0 1517 1417"/>
                <a:gd name="T9" fmla="*/ T8 w 489"/>
                <a:gd name="T10" fmla="+- 0 352 304"/>
                <a:gd name="T11" fmla="*/ 352 h 489"/>
                <a:gd name="T12" fmla="+- 0 1464 1417"/>
                <a:gd name="T13" fmla="*/ T12 w 489"/>
                <a:gd name="T14" fmla="+- 0 404 304"/>
                <a:gd name="T15" fmla="*/ 404 h 489"/>
                <a:gd name="T16" fmla="+- 0 1430 1417"/>
                <a:gd name="T17" fmla="*/ T16 w 489"/>
                <a:gd name="T18" fmla="+- 0 472 304"/>
                <a:gd name="T19" fmla="*/ 472 h 489"/>
                <a:gd name="T20" fmla="+- 0 1417 1417"/>
                <a:gd name="T21" fmla="*/ T20 w 489"/>
                <a:gd name="T22" fmla="+- 0 549 304"/>
                <a:gd name="T23" fmla="*/ 549 h 489"/>
                <a:gd name="T24" fmla="+- 0 1430 1417"/>
                <a:gd name="T25" fmla="*/ T24 w 489"/>
                <a:gd name="T26" fmla="+- 0 626 304"/>
                <a:gd name="T27" fmla="*/ 626 h 489"/>
                <a:gd name="T28" fmla="+- 0 1464 1417"/>
                <a:gd name="T29" fmla="*/ T28 w 489"/>
                <a:gd name="T30" fmla="+- 0 693 304"/>
                <a:gd name="T31" fmla="*/ 693 h 489"/>
                <a:gd name="T32" fmla="+- 0 1517 1417"/>
                <a:gd name="T33" fmla="*/ T32 w 489"/>
                <a:gd name="T34" fmla="+- 0 746 304"/>
                <a:gd name="T35" fmla="*/ 746 h 489"/>
                <a:gd name="T36" fmla="+- 0 1584 1417"/>
                <a:gd name="T37" fmla="*/ T36 w 489"/>
                <a:gd name="T38" fmla="+- 0 781 304"/>
                <a:gd name="T39" fmla="*/ 781 h 489"/>
                <a:gd name="T40" fmla="+- 0 1662 1417"/>
                <a:gd name="T41" fmla="*/ T40 w 489"/>
                <a:gd name="T42" fmla="+- 0 793 304"/>
                <a:gd name="T43" fmla="*/ 793 h 489"/>
                <a:gd name="T44" fmla="+- 0 1739 1417"/>
                <a:gd name="T45" fmla="*/ T44 w 489"/>
                <a:gd name="T46" fmla="+- 0 781 304"/>
                <a:gd name="T47" fmla="*/ 781 h 489"/>
                <a:gd name="T48" fmla="+- 0 1806 1417"/>
                <a:gd name="T49" fmla="*/ T48 w 489"/>
                <a:gd name="T50" fmla="+- 0 746 304"/>
                <a:gd name="T51" fmla="*/ 746 h 489"/>
                <a:gd name="T52" fmla="+- 0 1859 1417"/>
                <a:gd name="T53" fmla="*/ T52 w 489"/>
                <a:gd name="T54" fmla="+- 0 693 304"/>
                <a:gd name="T55" fmla="*/ 693 h 489"/>
                <a:gd name="T56" fmla="+- 0 1894 1417"/>
                <a:gd name="T57" fmla="*/ T56 w 489"/>
                <a:gd name="T58" fmla="+- 0 626 304"/>
                <a:gd name="T59" fmla="*/ 626 h 489"/>
                <a:gd name="T60" fmla="+- 0 1906 1417"/>
                <a:gd name="T61" fmla="*/ T60 w 489"/>
                <a:gd name="T62" fmla="+- 0 549 304"/>
                <a:gd name="T63" fmla="*/ 549 h 489"/>
                <a:gd name="T64" fmla="+- 0 1894 1417"/>
                <a:gd name="T65" fmla="*/ T64 w 489"/>
                <a:gd name="T66" fmla="+- 0 472 304"/>
                <a:gd name="T67" fmla="*/ 472 h 489"/>
                <a:gd name="T68" fmla="+- 0 1859 1417"/>
                <a:gd name="T69" fmla="*/ T68 w 489"/>
                <a:gd name="T70" fmla="+- 0 404 304"/>
                <a:gd name="T71" fmla="*/ 404 h 489"/>
                <a:gd name="T72" fmla="+- 0 1806 1417"/>
                <a:gd name="T73" fmla="*/ T72 w 489"/>
                <a:gd name="T74" fmla="+- 0 352 304"/>
                <a:gd name="T75" fmla="*/ 352 h 489"/>
                <a:gd name="T76" fmla="+- 0 1739 1417"/>
                <a:gd name="T77" fmla="*/ T76 w 489"/>
                <a:gd name="T78" fmla="+- 0 317 304"/>
                <a:gd name="T79" fmla="*/ 317 h 489"/>
                <a:gd name="T80" fmla="+- 0 1662 1417"/>
                <a:gd name="T81" fmla="*/ T80 w 489"/>
                <a:gd name="T82" fmla="+- 0 304 304"/>
                <a:gd name="T83" fmla="*/ 304 h 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9" h="489">
                  <a:moveTo>
                    <a:pt x="245" y="0"/>
                  </a:moveTo>
                  <a:lnTo>
                    <a:pt x="167" y="13"/>
                  </a:lnTo>
                  <a:lnTo>
                    <a:pt x="100" y="48"/>
                  </a:lnTo>
                  <a:lnTo>
                    <a:pt x="47" y="100"/>
                  </a:lnTo>
                  <a:lnTo>
                    <a:pt x="13" y="168"/>
                  </a:lnTo>
                  <a:lnTo>
                    <a:pt x="0" y="245"/>
                  </a:lnTo>
                  <a:lnTo>
                    <a:pt x="13" y="322"/>
                  </a:lnTo>
                  <a:lnTo>
                    <a:pt x="47" y="389"/>
                  </a:lnTo>
                  <a:lnTo>
                    <a:pt x="100" y="442"/>
                  </a:lnTo>
                  <a:lnTo>
                    <a:pt x="167" y="477"/>
                  </a:lnTo>
                  <a:lnTo>
                    <a:pt x="245" y="489"/>
                  </a:lnTo>
                  <a:lnTo>
                    <a:pt x="322" y="477"/>
                  </a:lnTo>
                  <a:lnTo>
                    <a:pt x="389" y="442"/>
                  </a:lnTo>
                  <a:lnTo>
                    <a:pt x="442" y="389"/>
                  </a:lnTo>
                  <a:lnTo>
                    <a:pt x="477" y="322"/>
                  </a:lnTo>
                  <a:lnTo>
                    <a:pt x="489" y="245"/>
                  </a:lnTo>
                  <a:lnTo>
                    <a:pt x="477" y="168"/>
                  </a:lnTo>
                  <a:lnTo>
                    <a:pt x="442" y="100"/>
                  </a:lnTo>
                  <a:lnTo>
                    <a:pt x="389" y="48"/>
                  </a:lnTo>
                  <a:lnTo>
                    <a:pt x="322" y="1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293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1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" y="393"/>
              <a:ext cx="293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" name="image97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1275" y="4173424"/>
            <a:ext cx="309880" cy="30988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2" y="1646623"/>
            <a:ext cx="324000" cy="324000"/>
          </a:xfrm>
          <a:prstGeom prst="rect">
            <a:avLst/>
          </a:prstGeom>
        </p:spPr>
      </p:pic>
      <p:sp>
        <p:nvSpPr>
          <p:cNvPr id="96" name="Овал 95"/>
          <p:cNvSpPr/>
          <p:nvPr/>
        </p:nvSpPr>
        <p:spPr>
          <a:xfrm>
            <a:off x="738150" y="2145404"/>
            <a:ext cx="314307" cy="3008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7" y="2174685"/>
            <a:ext cx="194869" cy="194869"/>
          </a:xfrm>
          <a:prstGeom prst="rect">
            <a:avLst/>
          </a:prstGeom>
        </p:spPr>
      </p:pic>
      <p:sp>
        <p:nvSpPr>
          <p:cNvPr id="98" name="Овал 97"/>
          <p:cNvSpPr/>
          <p:nvPr/>
        </p:nvSpPr>
        <p:spPr>
          <a:xfrm>
            <a:off x="738150" y="2657938"/>
            <a:ext cx="314307" cy="30088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734068" y="3700766"/>
            <a:ext cx="314307" cy="300881"/>
            <a:chOff x="6021858" y="1421477"/>
            <a:chExt cx="314307" cy="300881"/>
          </a:xfrm>
        </p:grpSpPr>
        <p:sp>
          <p:nvSpPr>
            <p:cNvPr id="99" name="Овал 98"/>
            <p:cNvSpPr/>
            <p:nvPr/>
          </p:nvSpPr>
          <p:spPr>
            <a:xfrm>
              <a:off x="6021858" y="1421477"/>
              <a:ext cx="314307" cy="30088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760" y="1467993"/>
              <a:ext cx="173490" cy="207849"/>
            </a:xfrm>
            <a:prstGeom prst="rect">
              <a:avLst/>
            </a:prstGeom>
          </p:spPr>
        </p:pic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2" y="5244555"/>
            <a:ext cx="324000" cy="3240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709595" y="4714883"/>
            <a:ext cx="314307" cy="324000"/>
            <a:chOff x="767007" y="5855200"/>
            <a:chExt cx="314307" cy="300881"/>
          </a:xfrm>
        </p:grpSpPr>
        <p:sp>
          <p:nvSpPr>
            <p:cNvPr id="101" name="Овал 100"/>
            <p:cNvSpPr/>
            <p:nvPr/>
          </p:nvSpPr>
          <p:spPr>
            <a:xfrm>
              <a:off x="767007" y="5855200"/>
              <a:ext cx="314307" cy="3008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6" t="17788" r="17224" b="23381"/>
            <a:stretch/>
          </p:blipFill>
          <p:spPr>
            <a:xfrm>
              <a:off x="790275" y="5884660"/>
              <a:ext cx="250056" cy="217266"/>
            </a:xfrm>
            <a:prstGeom prst="rect">
              <a:avLst/>
            </a:prstGeom>
          </p:spPr>
        </p:pic>
      </p:grpSp>
      <p:pic>
        <p:nvPicPr>
          <p:cNvPr id="104" name="Рисунок 103"/>
          <p:cNvPicPr>
            <a:picLocks noChangeAspect="1"/>
          </p:cNvPicPr>
          <p:nvPr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8" y="2712077"/>
            <a:ext cx="180000" cy="180000"/>
          </a:xfrm>
          <a:prstGeom prst="rect">
            <a:avLst/>
          </a:prstGeom>
        </p:spPr>
      </p:pic>
      <p:grpSp>
        <p:nvGrpSpPr>
          <p:cNvPr id="105" name="Group 2"/>
          <p:cNvGrpSpPr>
            <a:grpSpLocks/>
          </p:cNvGrpSpPr>
          <p:nvPr/>
        </p:nvGrpSpPr>
        <p:grpSpPr bwMode="auto">
          <a:xfrm>
            <a:off x="6052968" y="4734501"/>
            <a:ext cx="309562" cy="311150"/>
            <a:chOff x="1417" y="-35"/>
            <a:chExt cx="489" cy="489"/>
          </a:xfrm>
        </p:grpSpPr>
        <p:sp>
          <p:nvSpPr>
            <p:cNvPr id="106" name="Freeform 3"/>
            <p:cNvSpPr>
              <a:spLocks/>
            </p:cNvSpPr>
            <p:nvPr/>
          </p:nvSpPr>
          <p:spPr bwMode="auto">
            <a:xfrm>
              <a:off x="1417" y="-36"/>
              <a:ext cx="489" cy="489"/>
            </a:xfrm>
            <a:custGeom>
              <a:avLst/>
              <a:gdLst>
                <a:gd name="T0" fmla="+- 0 1662 1417"/>
                <a:gd name="T1" fmla="*/ T0 w 489"/>
                <a:gd name="T2" fmla="+- 0 -35 -35"/>
                <a:gd name="T3" fmla="*/ -35 h 489"/>
                <a:gd name="T4" fmla="+- 0 1584 1417"/>
                <a:gd name="T5" fmla="*/ T4 w 489"/>
                <a:gd name="T6" fmla="+- 0 -23 -35"/>
                <a:gd name="T7" fmla="*/ -23 h 489"/>
                <a:gd name="T8" fmla="+- 0 1517 1417"/>
                <a:gd name="T9" fmla="*/ T8 w 489"/>
                <a:gd name="T10" fmla="+- 0 12 -35"/>
                <a:gd name="T11" fmla="*/ 12 h 489"/>
                <a:gd name="T12" fmla="+- 0 1464 1417"/>
                <a:gd name="T13" fmla="*/ T12 w 489"/>
                <a:gd name="T14" fmla="+- 0 65 -35"/>
                <a:gd name="T15" fmla="*/ 65 h 489"/>
                <a:gd name="T16" fmla="+- 0 1430 1417"/>
                <a:gd name="T17" fmla="*/ T16 w 489"/>
                <a:gd name="T18" fmla="+- 0 132 -35"/>
                <a:gd name="T19" fmla="*/ 132 h 489"/>
                <a:gd name="T20" fmla="+- 0 1417 1417"/>
                <a:gd name="T21" fmla="*/ T20 w 489"/>
                <a:gd name="T22" fmla="+- 0 209 -35"/>
                <a:gd name="T23" fmla="*/ 209 h 489"/>
                <a:gd name="T24" fmla="+- 0 1430 1417"/>
                <a:gd name="T25" fmla="*/ T24 w 489"/>
                <a:gd name="T26" fmla="+- 0 286 -35"/>
                <a:gd name="T27" fmla="*/ 286 h 489"/>
                <a:gd name="T28" fmla="+- 0 1464 1417"/>
                <a:gd name="T29" fmla="*/ T28 w 489"/>
                <a:gd name="T30" fmla="+- 0 353 -35"/>
                <a:gd name="T31" fmla="*/ 353 h 489"/>
                <a:gd name="T32" fmla="+- 0 1517 1417"/>
                <a:gd name="T33" fmla="*/ T32 w 489"/>
                <a:gd name="T34" fmla="+- 0 406 -35"/>
                <a:gd name="T35" fmla="*/ 406 h 489"/>
                <a:gd name="T36" fmla="+- 0 1584 1417"/>
                <a:gd name="T37" fmla="*/ T36 w 489"/>
                <a:gd name="T38" fmla="+- 0 441 -35"/>
                <a:gd name="T39" fmla="*/ 441 h 489"/>
                <a:gd name="T40" fmla="+- 0 1662 1417"/>
                <a:gd name="T41" fmla="*/ T40 w 489"/>
                <a:gd name="T42" fmla="+- 0 453 -35"/>
                <a:gd name="T43" fmla="*/ 453 h 489"/>
                <a:gd name="T44" fmla="+- 0 1739 1417"/>
                <a:gd name="T45" fmla="*/ T44 w 489"/>
                <a:gd name="T46" fmla="+- 0 441 -35"/>
                <a:gd name="T47" fmla="*/ 441 h 489"/>
                <a:gd name="T48" fmla="+- 0 1806 1417"/>
                <a:gd name="T49" fmla="*/ T48 w 489"/>
                <a:gd name="T50" fmla="+- 0 406 -35"/>
                <a:gd name="T51" fmla="*/ 406 h 489"/>
                <a:gd name="T52" fmla="+- 0 1859 1417"/>
                <a:gd name="T53" fmla="*/ T52 w 489"/>
                <a:gd name="T54" fmla="+- 0 353 -35"/>
                <a:gd name="T55" fmla="*/ 353 h 489"/>
                <a:gd name="T56" fmla="+- 0 1894 1417"/>
                <a:gd name="T57" fmla="*/ T56 w 489"/>
                <a:gd name="T58" fmla="+- 0 286 -35"/>
                <a:gd name="T59" fmla="*/ 286 h 489"/>
                <a:gd name="T60" fmla="+- 0 1906 1417"/>
                <a:gd name="T61" fmla="*/ T60 w 489"/>
                <a:gd name="T62" fmla="+- 0 209 -35"/>
                <a:gd name="T63" fmla="*/ 209 h 489"/>
                <a:gd name="T64" fmla="+- 0 1894 1417"/>
                <a:gd name="T65" fmla="*/ T64 w 489"/>
                <a:gd name="T66" fmla="+- 0 132 -35"/>
                <a:gd name="T67" fmla="*/ 132 h 489"/>
                <a:gd name="T68" fmla="+- 0 1859 1417"/>
                <a:gd name="T69" fmla="*/ T68 w 489"/>
                <a:gd name="T70" fmla="+- 0 65 -35"/>
                <a:gd name="T71" fmla="*/ 65 h 489"/>
                <a:gd name="T72" fmla="+- 0 1806 1417"/>
                <a:gd name="T73" fmla="*/ T72 w 489"/>
                <a:gd name="T74" fmla="+- 0 12 -35"/>
                <a:gd name="T75" fmla="*/ 12 h 489"/>
                <a:gd name="T76" fmla="+- 0 1739 1417"/>
                <a:gd name="T77" fmla="*/ T76 w 489"/>
                <a:gd name="T78" fmla="+- 0 -23 -35"/>
                <a:gd name="T79" fmla="*/ -23 h 489"/>
                <a:gd name="T80" fmla="+- 0 1662 1417"/>
                <a:gd name="T81" fmla="*/ T80 w 489"/>
                <a:gd name="T82" fmla="+- 0 -35 -35"/>
                <a:gd name="T83" fmla="*/ -35 h 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9" h="489">
                  <a:moveTo>
                    <a:pt x="245" y="0"/>
                  </a:moveTo>
                  <a:lnTo>
                    <a:pt x="167" y="12"/>
                  </a:lnTo>
                  <a:lnTo>
                    <a:pt x="100" y="47"/>
                  </a:lnTo>
                  <a:lnTo>
                    <a:pt x="47" y="100"/>
                  </a:lnTo>
                  <a:lnTo>
                    <a:pt x="13" y="167"/>
                  </a:lnTo>
                  <a:lnTo>
                    <a:pt x="0" y="244"/>
                  </a:lnTo>
                  <a:lnTo>
                    <a:pt x="13" y="321"/>
                  </a:lnTo>
                  <a:lnTo>
                    <a:pt x="47" y="388"/>
                  </a:lnTo>
                  <a:lnTo>
                    <a:pt x="100" y="441"/>
                  </a:lnTo>
                  <a:lnTo>
                    <a:pt x="167" y="476"/>
                  </a:lnTo>
                  <a:lnTo>
                    <a:pt x="245" y="488"/>
                  </a:lnTo>
                  <a:lnTo>
                    <a:pt x="322" y="476"/>
                  </a:lnTo>
                  <a:lnTo>
                    <a:pt x="389" y="441"/>
                  </a:lnTo>
                  <a:lnTo>
                    <a:pt x="442" y="388"/>
                  </a:lnTo>
                  <a:lnTo>
                    <a:pt x="477" y="321"/>
                  </a:lnTo>
                  <a:lnTo>
                    <a:pt x="489" y="244"/>
                  </a:lnTo>
                  <a:lnTo>
                    <a:pt x="477" y="167"/>
                  </a:lnTo>
                  <a:lnTo>
                    <a:pt x="442" y="100"/>
                  </a:lnTo>
                  <a:lnTo>
                    <a:pt x="389" y="47"/>
                  </a:lnTo>
                  <a:lnTo>
                    <a:pt x="322" y="1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2C7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20"/>
              <a:ext cx="21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9"/>
          <p:cNvGrpSpPr>
            <a:grpSpLocks/>
          </p:cNvGrpSpPr>
          <p:nvPr/>
        </p:nvGrpSpPr>
        <p:grpSpPr bwMode="auto">
          <a:xfrm>
            <a:off x="6024562" y="2122237"/>
            <a:ext cx="309562" cy="311150"/>
            <a:chOff x="1417" y="-16"/>
            <a:chExt cx="489" cy="489"/>
          </a:xfrm>
        </p:grpSpPr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1417" y="-17"/>
              <a:ext cx="489" cy="489"/>
            </a:xfrm>
            <a:custGeom>
              <a:avLst/>
              <a:gdLst>
                <a:gd name="T0" fmla="+- 0 1662 1417"/>
                <a:gd name="T1" fmla="*/ T0 w 489"/>
                <a:gd name="T2" fmla="+- 0 -16 -16"/>
                <a:gd name="T3" fmla="*/ -16 h 489"/>
                <a:gd name="T4" fmla="+- 0 1584 1417"/>
                <a:gd name="T5" fmla="*/ T4 w 489"/>
                <a:gd name="T6" fmla="+- 0 -4 -16"/>
                <a:gd name="T7" fmla="*/ -4 h 489"/>
                <a:gd name="T8" fmla="+- 0 1517 1417"/>
                <a:gd name="T9" fmla="*/ T8 w 489"/>
                <a:gd name="T10" fmla="+- 0 31 -16"/>
                <a:gd name="T11" fmla="*/ 31 h 489"/>
                <a:gd name="T12" fmla="+- 0 1464 1417"/>
                <a:gd name="T13" fmla="*/ T12 w 489"/>
                <a:gd name="T14" fmla="+- 0 84 -16"/>
                <a:gd name="T15" fmla="*/ 84 h 489"/>
                <a:gd name="T16" fmla="+- 0 1430 1417"/>
                <a:gd name="T17" fmla="*/ T16 w 489"/>
                <a:gd name="T18" fmla="+- 0 151 -16"/>
                <a:gd name="T19" fmla="*/ 151 h 489"/>
                <a:gd name="T20" fmla="+- 0 1417 1417"/>
                <a:gd name="T21" fmla="*/ T20 w 489"/>
                <a:gd name="T22" fmla="+- 0 228 -16"/>
                <a:gd name="T23" fmla="*/ 228 h 489"/>
                <a:gd name="T24" fmla="+- 0 1430 1417"/>
                <a:gd name="T25" fmla="*/ T24 w 489"/>
                <a:gd name="T26" fmla="+- 0 305 -16"/>
                <a:gd name="T27" fmla="*/ 305 h 489"/>
                <a:gd name="T28" fmla="+- 0 1464 1417"/>
                <a:gd name="T29" fmla="*/ T28 w 489"/>
                <a:gd name="T30" fmla="+- 0 372 -16"/>
                <a:gd name="T31" fmla="*/ 372 h 489"/>
                <a:gd name="T32" fmla="+- 0 1517 1417"/>
                <a:gd name="T33" fmla="*/ T32 w 489"/>
                <a:gd name="T34" fmla="+- 0 425 -16"/>
                <a:gd name="T35" fmla="*/ 425 h 489"/>
                <a:gd name="T36" fmla="+- 0 1584 1417"/>
                <a:gd name="T37" fmla="*/ T36 w 489"/>
                <a:gd name="T38" fmla="+- 0 460 -16"/>
                <a:gd name="T39" fmla="*/ 460 h 489"/>
                <a:gd name="T40" fmla="+- 0 1662 1417"/>
                <a:gd name="T41" fmla="*/ T40 w 489"/>
                <a:gd name="T42" fmla="+- 0 472 -16"/>
                <a:gd name="T43" fmla="*/ 472 h 489"/>
                <a:gd name="T44" fmla="+- 0 1739 1417"/>
                <a:gd name="T45" fmla="*/ T44 w 489"/>
                <a:gd name="T46" fmla="+- 0 460 -16"/>
                <a:gd name="T47" fmla="*/ 460 h 489"/>
                <a:gd name="T48" fmla="+- 0 1806 1417"/>
                <a:gd name="T49" fmla="*/ T48 w 489"/>
                <a:gd name="T50" fmla="+- 0 425 -16"/>
                <a:gd name="T51" fmla="*/ 425 h 489"/>
                <a:gd name="T52" fmla="+- 0 1859 1417"/>
                <a:gd name="T53" fmla="*/ T52 w 489"/>
                <a:gd name="T54" fmla="+- 0 372 -16"/>
                <a:gd name="T55" fmla="*/ 372 h 489"/>
                <a:gd name="T56" fmla="+- 0 1894 1417"/>
                <a:gd name="T57" fmla="*/ T56 w 489"/>
                <a:gd name="T58" fmla="+- 0 305 -16"/>
                <a:gd name="T59" fmla="*/ 305 h 489"/>
                <a:gd name="T60" fmla="+- 0 1906 1417"/>
                <a:gd name="T61" fmla="*/ T60 w 489"/>
                <a:gd name="T62" fmla="+- 0 228 -16"/>
                <a:gd name="T63" fmla="*/ 228 h 489"/>
                <a:gd name="T64" fmla="+- 0 1894 1417"/>
                <a:gd name="T65" fmla="*/ T64 w 489"/>
                <a:gd name="T66" fmla="+- 0 151 -16"/>
                <a:gd name="T67" fmla="*/ 151 h 489"/>
                <a:gd name="T68" fmla="+- 0 1859 1417"/>
                <a:gd name="T69" fmla="*/ T68 w 489"/>
                <a:gd name="T70" fmla="+- 0 84 -16"/>
                <a:gd name="T71" fmla="*/ 84 h 489"/>
                <a:gd name="T72" fmla="+- 0 1806 1417"/>
                <a:gd name="T73" fmla="*/ T72 w 489"/>
                <a:gd name="T74" fmla="+- 0 31 -16"/>
                <a:gd name="T75" fmla="*/ 31 h 489"/>
                <a:gd name="T76" fmla="+- 0 1739 1417"/>
                <a:gd name="T77" fmla="*/ T76 w 489"/>
                <a:gd name="T78" fmla="+- 0 -4 -16"/>
                <a:gd name="T79" fmla="*/ -4 h 489"/>
                <a:gd name="T80" fmla="+- 0 1662 1417"/>
                <a:gd name="T81" fmla="*/ T80 w 489"/>
                <a:gd name="T82" fmla="+- 0 -16 -16"/>
                <a:gd name="T83" fmla="*/ -16 h 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9" h="489">
                  <a:moveTo>
                    <a:pt x="245" y="0"/>
                  </a:moveTo>
                  <a:lnTo>
                    <a:pt x="167" y="12"/>
                  </a:lnTo>
                  <a:lnTo>
                    <a:pt x="100" y="47"/>
                  </a:lnTo>
                  <a:lnTo>
                    <a:pt x="47" y="100"/>
                  </a:lnTo>
                  <a:lnTo>
                    <a:pt x="13" y="167"/>
                  </a:lnTo>
                  <a:lnTo>
                    <a:pt x="0" y="244"/>
                  </a:lnTo>
                  <a:lnTo>
                    <a:pt x="13" y="321"/>
                  </a:lnTo>
                  <a:lnTo>
                    <a:pt x="47" y="388"/>
                  </a:lnTo>
                  <a:lnTo>
                    <a:pt x="100" y="441"/>
                  </a:lnTo>
                  <a:lnTo>
                    <a:pt x="167" y="476"/>
                  </a:lnTo>
                  <a:lnTo>
                    <a:pt x="245" y="488"/>
                  </a:lnTo>
                  <a:lnTo>
                    <a:pt x="322" y="476"/>
                  </a:lnTo>
                  <a:lnTo>
                    <a:pt x="389" y="441"/>
                  </a:lnTo>
                  <a:lnTo>
                    <a:pt x="442" y="388"/>
                  </a:lnTo>
                  <a:lnTo>
                    <a:pt x="477" y="321"/>
                  </a:lnTo>
                  <a:lnTo>
                    <a:pt x="489" y="244"/>
                  </a:lnTo>
                  <a:lnTo>
                    <a:pt x="477" y="167"/>
                  </a:lnTo>
                  <a:lnTo>
                    <a:pt x="442" y="100"/>
                  </a:lnTo>
                  <a:lnTo>
                    <a:pt x="389" y="47"/>
                  </a:lnTo>
                  <a:lnTo>
                    <a:pt x="322" y="1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61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" name="Picture 1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" y="22"/>
              <a:ext cx="17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228"/>
              <a:ext cx="21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Group 13"/>
          <p:cNvGrpSpPr>
            <a:grpSpLocks/>
          </p:cNvGrpSpPr>
          <p:nvPr/>
        </p:nvGrpSpPr>
        <p:grpSpPr bwMode="auto">
          <a:xfrm>
            <a:off x="6024562" y="3697755"/>
            <a:ext cx="309562" cy="309563"/>
            <a:chOff x="1417" y="165"/>
            <a:chExt cx="489" cy="489"/>
          </a:xfrm>
        </p:grpSpPr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1417" y="164"/>
              <a:ext cx="489" cy="489"/>
            </a:xfrm>
            <a:custGeom>
              <a:avLst/>
              <a:gdLst>
                <a:gd name="T0" fmla="+- 0 1662 1417"/>
                <a:gd name="T1" fmla="*/ T0 w 489"/>
                <a:gd name="T2" fmla="+- 0 165 165"/>
                <a:gd name="T3" fmla="*/ 165 h 489"/>
                <a:gd name="T4" fmla="+- 0 1584 1417"/>
                <a:gd name="T5" fmla="*/ T4 w 489"/>
                <a:gd name="T6" fmla="+- 0 177 165"/>
                <a:gd name="T7" fmla="*/ 177 h 489"/>
                <a:gd name="T8" fmla="+- 0 1517 1417"/>
                <a:gd name="T9" fmla="*/ T8 w 489"/>
                <a:gd name="T10" fmla="+- 0 212 165"/>
                <a:gd name="T11" fmla="*/ 212 h 489"/>
                <a:gd name="T12" fmla="+- 0 1464 1417"/>
                <a:gd name="T13" fmla="*/ T12 w 489"/>
                <a:gd name="T14" fmla="+- 0 265 165"/>
                <a:gd name="T15" fmla="*/ 265 h 489"/>
                <a:gd name="T16" fmla="+- 0 1430 1417"/>
                <a:gd name="T17" fmla="*/ T16 w 489"/>
                <a:gd name="T18" fmla="+- 0 332 165"/>
                <a:gd name="T19" fmla="*/ 332 h 489"/>
                <a:gd name="T20" fmla="+- 0 1417 1417"/>
                <a:gd name="T21" fmla="*/ T20 w 489"/>
                <a:gd name="T22" fmla="+- 0 409 165"/>
                <a:gd name="T23" fmla="*/ 409 h 489"/>
                <a:gd name="T24" fmla="+- 0 1430 1417"/>
                <a:gd name="T25" fmla="*/ T24 w 489"/>
                <a:gd name="T26" fmla="+- 0 486 165"/>
                <a:gd name="T27" fmla="*/ 486 h 489"/>
                <a:gd name="T28" fmla="+- 0 1464 1417"/>
                <a:gd name="T29" fmla="*/ T28 w 489"/>
                <a:gd name="T30" fmla="+- 0 553 165"/>
                <a:gd name="T31" fmla="*/ 553 h 489"/>
                <a:gd name="T32" fmla="+- 0 1517 1417"/>
                <a:gd name="T33" fmla="*/ T32 w 489"/>
                <a:gd name="T34" fmla="+- 0 606 165"/>
                <a:gd name="T35" fmla="*/ 606 h 489"/>
                <a:gd name="T36" fmla="+- 0 1584 1417"/>
                <a:gd name="T37" fmla="*/ T36 w 489"/>
                <a:gd name="T38" fmla="+- 0 641 165"/>
                <a:gd name="T39" fmla="*/ 641 h 489"/>
                <a:gd name="T40" fmla="+- 0 1662 1417"/>
                <a:gd name="T41" fmla="*/ T40 w 489"/>
                <a:gd name="T42" fmla="+- 0 653 165"/>
                <a:gd name="T43" fmla="*/ 653 h 489"/>
                <a:gd name="T44" fmla="+- 0 1739 1417"/>
                <a:gd name="T45" fmla="*/ T44 w 489"/>
                <a:gd name="T46" fmla="+- 0 641 165"/>
                <a:gd name="T47" fmla="*/ 641 h 489"/>
                <a:gd name="T48" fmla="+- 0 1806 1417"/>
                <a:gd name="T49" fmla="*/ T48 w 489"/>
                <a:gd name="T50" fmla="+- 0 606 165"/>
                <a:gd name="T51" fmla="*/ 606 h 489"/>
                <a:gd name="T52" fmla="+- 0 1859 1417"/>
                <a:gd name="T53" fmla="*/ T52 w 489"/>
                <a:gd name="T54" fmla="+- 0 553 165"/>
                <a:gd name="T55" fmla="*/ 553 h 489"/>
                <a:gd name="T56" fmla="+- 0 1894 1417"/>
                <a:gd name="T57" fmla="*/ T56 w 489"/>
                <a:gd name="T58" fmla="+- 0 486 165"/>
                <a:gd name="T59" fmla="*/ 486 h 489"/>
                <a:gd name="T60" fmla="+- 0 1906 1417"/>
                <a:gd name="T61" fmla="*/ T60 w 489"/>
                <a:gd name="T62" fmla="+- 0 409 165"/>
                <a:gd name="T63" fmla="*/ 409 h 489"/>
                <a:gd name="T64" fmla="+- 0 1894 1417"/>
                <a:gd name="T65" fmla="*/ T64 w 489"/>
                <a:gd name="T66" fmla="+- 0 332 165"/>
                <a:gd name="T67" fmla="*/ 332 h 489"/>
                <a:gd name="T68" fmla="+- 0 1859 1417"/>
                <a:gd name="T69" fmla="*/ T68 w 489"/>
                <a:gd name="T70" fmla="+- 0 265 165"/>
                <a:gd name="T71" fmla="*/ 265 h 489"/>
                <a:gd name="T72" fmla="+- 0 1806 1417"/>
                <a:gd name="T73" fmla="*/ T72 w 489"/>
                <a:gd name="T74" fmla="+- 0 212 165"/>
                <a:gd name="T75" fmla="*/ 212 h 489"/>
                <a:gd name="T76" fmla="+- 0 1739 1417"/>
                <a:gd name="T77" fmla="*/ T76 w 489"/>
                <a:gd name="T78" fmla="+- 0 177 165"/>
                <a:gd name="T79" fmla="*/ 177 h 489"/>
                <a:gd name="T80" fmla="+- 0 1662 1417"/>
                <a:gd name="T81" fmla="*/ T80 w 489"/>
                <a:gd name="T82" fmla="+- 0 165 165"/>
                <a:gd name="T83" fmla="*/ 165 h 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9" h="489">
                  <a:moveTo>
                    <a:pt x="245" y="0"/>
                  </a:moveTo>
                  <a:lnTo>
                    <a:pt x="167" y="12"/>
                  </a:lnTo>
                  <a:lnTo>
                    <a:pt x="100" y="47"/>
                  </a:lnTo>
                  <a:lnTo>
                    <a:pt x="47" y="100"/>
                  </a:lnTo>
                  <a:lnTo>
                    <a:pt x="13" y="167"/>
                  </a:lnTo>
                  <a:lnTo>
                    <a:pt x="0" y="244"/>
                  </a:lnTo>
                  <a:lnTo>
                    <a:pt x="13" y="321"/>
                  </a:lnTo>
                  <a:lnTo>
                    <a:pt x="47" y="388"/>
                  </a:lnTo>
                  <a:lnTo>
                    <a:pt x="100" y="441"/>
                  </a:lnTo>
                  <a:lnTo>
                    <a:pt x="167" y="476"/>
                  </a:lnTo>
                  <a:lnTo>
                    <a:pt x="245" y="488"/>
                  </a:lnTo>
                  <a:lnTo>
                    <a:pt x="322" y="476"/>
                  </a:lnTo>
                  <a:lnTo>
                    <a:pt x="389" y="441"/>
                  </a:lnTo>
                  <a:lnTo>
                    <a:pt x="442" y="388"/>
                  </a:lnTo>
                  <a:lnTo>
                    <a:pt x="477" y="321"/>
                  </a:lnTo>
                  <a:lnTo>
                    <a:pt x="489" y="244"/>
                  </a:lnTo>
                  <a:lnTo>
                    <a:pt x="477" y="167"/>
                  </a:lnTo>
                  <a:lnTo>
                    <a:pt x="442" y="100"/>
                  </a:lnTo>
                  <a:lnTo>
                    <a:pt x="389" y="47"/>
                  </a:lnTo>
                  <a:lnTo>
                    <a:pt x="322" y="1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AC5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4" name="Picture 1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245"/>
              <a:ext cx="18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428"/>
              <a:ext cx="16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6" name="Group 23"/>
          <p:cNvGrpSpPr>
            <a:grpSpLocks/>
          </p:cNvGrpSpPr>
          <p:nvPr/>
        </p:nvGrpSpPr>
        <p:grpSpPr bwMode="auto">
          <a:xfrm>
            <a:off x="6039581" y="1158197"/>
            <a:ext cx="309562" cy="311150"/>
            <a:chOff x="1417" y="100"/>
            <a:chExt cx="489" cy="489"/>
          </a:xfrm>
        </p:grpSpPr>
        <p:sp>
          <p:nvSpPr>
            <p:cNvPr id="117" name="Freeform 24"/>
            <p:cNvSpPr>
              <a:spLocks/>
            </p:cNvSpPr>
            <p:nvPr/>
          </p:nvSpPr>
          <p:spPr bwMode="auto">
            <a:xfrm>
              <a:off x="1417" y="100"/>
              <a:ext cx="489" cy="489"/>
            </a:xfrm>
            <a:custGeom>
              <a:avLst/>
              <a:gdLst>
                <a:gd name="T0" fmla="+- 0 1662 1417"/>
                <a:gd name="T1" fmla="*/ T0 w 489"/>
                <a:gd name="T2" fmla="+- 0 100 100"/>
                <a:gd name="T3" fmla="*/ 100 h 489"/>
                <a:gd name="T4" fmla="+- 0 1584 1417"/>
                <a:gd name="T5" fmla="*/ T4 w 489"/>
                <a:gd name="T6" fmla="+- 0 113 100"/>
                <a:gd name="T7" fmla="*/ 113 h 489"/>
                <a:gd name="T8" fmla="+- 0 1517 1417"/>
                <a:gd name="T9" fmla="*/ T8 w 489"/>
                <a:gd name="T10" fmla="+- 0 147 100"/>
                <a:gd name="T11" fmla="*/ 147 h 489"/>
                <a:gd name="T12" fmla="+- 0 1464 1417"/>
                <a:gd name="T13" fmla="*/ T12 w 489"/>
                <a:gd name="T14" fmla="+- 0 200 100"/>
                <a:gd name="T15" fmla="*/ 200 h 489"/>
                <a:gd name="T16" fmla="+- 0 1430 1417"/>
                <a:gd name="T17" fmla="*/ T16 w 489"/>
                <a:gd name="T18" fmla="+- 0 267 100"/>
                <a:gd name="T19" fmla="*/ 267 h 489"/>
                <a:gd name="T20" fmla="+- 0 1417 1417"/>
                <a:gd name="T21" fmla="*/ T20 w 489"/>
                <a:gd name="T22" fmla="+- 0 344 100"/>
                <a:gd name="T23" fmla="*/ 344 h 489"/>
                <a:gd name="T24" fmla="+- 0 1430 1417"/>
                <a:gd name="T25" fmla="*/ T24 w 489"/>
                <a:gd name="T26" fmla="+- 0 422 100"/>
                <a:gd name="T27" fmla="*/ 422 h 489"/>
                <a:gd name="T28" fmla="+- 0 1464 1417"/>
                <a:gd name="T29" fmla="*/ T28 w 489"/>
                <a:gd name="T30" fmla="+- 0 489 100"/>
                <a:gd name="T31" fmla="*/ 489 h 489"/>
                <a:gd name="T32" fmla="+- 0 1517 1417"/>
                <a:gd name="T33" fmla="*/ T32 w 489"/>
                <a:gd name="T34" fmla="+- 0 542 100"/>
                <a:gd name="T35" fmla="*/ 542 h 489"/>
                <a:gd name="T36" fmla="+- 0 1584 1417"/>
                <a:gd name="T37" fmla="*/ T36 w 489"/>
                <a:gd name="T38" fmla="+- 0 576 100"/>
                <a:gd name="T39" fmla="*/ 576 h 489"/>
                <a:gd name="T40" fmla="+- 0 1662 1417"/>
                <a:gd name="T41" fmla="*/ T40 w 489"/>
                <a:gd name="T42" fmla="+- 0 589 100"/>
                <a:gd name="T43" fmla="*/ 589 h 489"/>
                <a:gd name="T44" fmla="+- 0 1739 1417"/>
                <a:gd name="T45" fmla="*/ T44 w 489"/>
                <a:gd name="T46" fmla="+- 0 576 100"/>
                <a:gd name="T47" fmla="*/ 576 h 489"/>
                <a:gd name="T48" fmla="+- 0 1806 1417"/>
                <a:gd name="T49" fmla="*/ T48 w 489"/>
                <a:gd name="T50" fmla="+- 0 542 100"/>
                <a:gd name="T51" fmla="*/ 542 h 489"/>
                <a:gd name="T52" fmla="+- 0 1859 1417"/>
                <a:gd name="T53" fmla="*/ T52 w 489"/>
                <a:gd name="T54" fmla="+- 0 489 100"/>
                <a:gd name="T55" fmla="*/ 489 h 489"/>
                <a:gd name="T56" fmla="+- 0 1894 1417"/>
                <a:gd name="T57" fmla="*/ T56 w 489"/>
                <a:gd name="T58" fmla="+- 0 422 100"/>
                <a:gd name="T59" fmla="*/ 422 h 489"/>
                <a:gd name="T60" fmla="+- 0 1906 1417"/>
                <a:gd name="T61" fmla="*/ T60 w 489"/>
                <a:gd name="T62" fmla="+- 0 344 100"/>
                <a:gd name="T63" fmla="*/ 344 h 489"/>
                <a:gd name="T64" fmla="+- 0 1894 1417"/>
                <a:gd name="T65" fmla="*/ T64 w 489"/>
                <a:gd name="T66" fmla="+- 0 267 100"/>
                <a:gd name="T67" fmla="*/ 267 h 489"/>
                <a:gd name="T68" fmla="+- 0 1859 1417"/>
                <a:gd name="T69" fmla="*/ T68 w 489"/>
                <a:gd name="T70" fmla="+- 0 200 100"/>
                <a:gd name="T71" fmla="*/ 200 h 489"/>
                <a:gd name="T72" fmla="+- 0 1806 1417"/>
                <a:gd name="T73" fmla="*/ T72 w 489"/>
                <a:gd name="T74" fmla="+- 0 147 100"/>
                <a:gd name="T75" fmla="*/ 147 h 489"/>
                <a:gd name="T76" fmla="+- 0 1739 1417"/>
                <a:gd name="T77" fmla="*/ T76 w 489"/>
                <a:gd name="T78" fmla="+- 0 113 100"/>
                <a:gd name="T79" fmla="*/ 113 h 489"/>
                <a:gd name="T80" fmla="+- 0 1662 1417"/>
                <a:gd name="T81" fmla="*/ T80 w 489"/>
                <a:gd name="T82" fmla="+- 0 100 100"/>
                <a:gd name="T83" fmla="*/ 100 h 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9" h="489">
                  <a:moveTo>
                    <a:pt x="245" y="0"/>
                  </a:moveTo>
                  <a:lnTo>
                    <a:pt x="167" y="13"/>
                  </a:lnTo>
                  <a:lnTo>
                    <a:pt x="100" y="47"/>
                  </a:lnTo>
                  <a:lnTo>
                    <a:pt x="47" y="100"/>
                  </a:lnTo>
                  <a:lnTo>
                    <a:pt x="13" y="167"/>
                  </a:lnTo>
                  <a:lnTo>
                    <a:pt x="0" y="244"/>
                  </a:lnTo>
                  <a:lnTo>
                    <a:pt x="13" y="322"/>
                  </a:lnTo>
                  <a:lnTo>
                    <a:pt x="47" y="389"/>
                  </a:lnTo>
                  <a:lnTo>
                    <a:pt x="100" y="442"/>
                  </a:lnTo>
                  <a:lnTo>
                    <a:pt x="167" y="476"/>
                  </a:lnTo>
                  <a:lnTo>
                    <a:pt x="245" y="489"/>
                  </a:lnTo>
                  <a:lnTo>
                    <a:pt x="322" y="476"/>
                  </a:lnTo>
                  <a:lnTo>
                    <a:pt x="389" y="442"/>
                  </a:lnTo>
                  <a:lnTo>
                    <a:pt x="442" y="389"/>
                  </a:lnTo>
                  <a:lnTo>
                    <a:pt x="477" y="322"/>
                  </a:lnTo>
                  <a:lnTo>
                    <a:pt x="489" y="244"/>
                  </a:lnTo>
                  <a:lnTo>
                    <a:pt x="477" y="167"/>
                  </a:lnTo>
                  <a:lnTo>
                    <a:pt x="442" y="100"/>
                  </a:lnTo>
                  <a:lnTo>
                    <a:pt x="389" y="47"/>
                  </a:lnTo>
                  <a:lnTo>
                    <a:pt x="322" y="1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613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8" name="Picture 2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166"/>
              <a:ext cx="19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2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" y="386"/>
              <a:ext cx="23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0" name="Group 27"/>
          <p:cNvGrpSpPr>
            <a:grpSpLocks/>
          </p:cNvGrpSpPr>
          <p:nvPr/>
        </p:nvGrpSpPr>
        <p:grpSpPr bwMode="auto">
          <a:xfrm>
            <a:off x="738150" y="5821420"/>
            <a:ext cx="309562" cy="311150"/>
            <a:chOff x="1417" y="253"/>
            <a:chExt cx="489" cy="489"/>
          </a:xfrm>
        </p:grpSpPr>
        <p:sp>
          <p:nvSpPr>
            <p:cNvPr id="121" name="Freeform 28"/>
            <p:cNvSpPr>
              <a:spLocks/>
            </p:cNvSpPr>
            <p:nvPr/>
          </p:nvSpPr>
          <p:spPr bwMode="auto">
            <a:xfrm>
              <a:off x="1417" y="253"/>
              <a:ext cx="489" cy="489"/>
            </a:xfrm>
            <a:custGeom>
              <a:avLst/>
              <a:gdLst>
                <a:gd name="T0" fmla="+- 0 1662 1417"/>
                <a:gd name="T1" fmla="*/ T0 w 489"/>
                <a:gd name="T2" fmla="+- 0 253 253"/>
                <a:gd name="T3" fmla="*/ 253 h 489"/>
                <a:gd name="T4" fmla="+- 0 1584 1417"/>
                <a:gd name="T5" fmla="*/ T4 w 489"/>
                <a:gd name="T6" fmla="+- 0 266 253"/>
                <a:gd name="T7" fmla="*/ 266 h 489"/>
                <a:gd name="T8" fmla="+- 0 1517 1417"/>
                <a:gd name="T9" fmla="*/ T8 w 489"/>
                <a:gd name="T10" fmla="+- 0 301 253"/>
                <a:gd name="T11" fmla="*/ 301 h 489"/>
                <a:gd name="T12" fmla="+- 0 1464 1417"/>
                <a:gd name="T13" fmla="*/ T12 w 489"/>
                <a:gd name="T14" fmla="+- 0 353 253"/>
                <a:gd name="T15" fmla="*/ 353 h 489"/>
                <a:gd name="T16" fmla="+- 0 1430 1417"/>
                <a:gd name="T17" fmla="*/ T16 w 489"/>
                <a:gd name="T18" fmla="+- 0 421 253"/>
                <a:gd name="T19" fmla="*/ 421 h 489"/>
                <a:gd name="T20" fmla="+- 0 1417 1417"/>
                <a:gd name="T21" fmla="*/ T20 w 489"/>
                <a:gd name="T22" fmla="+- 0 498 253"/>
                <a:gd name="T23" fmla="*/ 498 h 489"/>
                <a:gd name="T24" fmla="+- 0 1430 1417"/>
                <a:gd name="T25" fmla="*/ T24 w 489"/>
                <a:gd name="T26" fmla="+- 0 575 253"/>
                <a:gd name="T27" fmla="*/ 575 h 489"/>
                <a:gd name="T28" fmla="+- 0 1464 1417"/>
                <a:gd name="T29" fmla="*/ T28 w 489"/>
                <a:gd name="T30" fmla="+- 0 642 253"/>
                <a:gd name="T31" fmla="*/ 642 h 489"/>
                <a:gd name="T32" fmla="+- 0 1517 1417"/>
                <a:gd name="T33" fmla="*/ T32 w 489"/>
                <a:gd name="T34" fmla="+- 0 695 253"/>
                <a:gd name="T35" fmla="*/ 695 h 489"/>
                <a:gd name="T36" fmla="+- 0 1584 1417"/>
                <a:gd name="T37" fmla="*/ T36 w 489"/>
                <a:gd name="T38" fmla="+- 0 730 253"/>
                <a:gd name="T39" fmla="*/ 730 h 489"/>
                <a:gd name="T40" fmla="+- 0 1662 1417"/>
                <a:gd name="T41" fmla="*/ T40 w 489"/>
                <a:gd name="T42" fmla="+- 0 742 253"/>
                <a:gd name="T43" fmla="*/ 742 h 489"/>
                <a:gd name="T44" fmla="+- 0 1739 1417"/>
                <a:gd name="T45" fmla="*/ T44 w 489"/>
                <a:gd name="T46" fmla="+- 0 730 253"/>
                <a:gd name="T47" fmla="*/ 730 h 489"/>
                <a:gd name="T48" fmla="+- 0 1806 1417"/>
                <a:gd name="T49" fmla="*/ T48 w 489"/>
                <a:gd name="T50" fmla="+- 0 695 253"/>
                <a:gd name="T51" fmla="*/ 695 h 489"/>
                <a:gd name="T52" fmla="+- 0 1859 1417"/>
                <a:gd name="T53" fmla="*/ T52 w 489"/>
                <a:gd name="T54" fmla="+- 0 642 253"/>
                <a:gd name="T55" fmla="*/ 642 h 489"/>
                <a:gd name="T56" fmla="+- 0 1894 1417"/>
                <a:gd name="T57" fmla="*/ T56 w 489"/>
                <a:gd name="T58" fmla="+- 0 575 253"/>
                <a:gd name="T59" fmla="*/ 575 h 489"/>
                <a:gd name="T60" fmla="+- 0 1906 1417"/>
                <a:gd name="T61" fmla="*/ T60 w 489"/>
                <a:gd name="T62" fmla="+- 0 498 253"/>
                <a:gd name="T63" fmla="*/ 498 h 489"/>
                <a:gd name="T64" fmla="+- 0 1894 1417"/>
                <a:gd name="T65" fmla="*/ T64 w 489"/>
                <a:gd name="T66" fmla="+- 0 421 253"/>
                <a:gd name="T67" fmla="*/ 421 h 489"/>
                <a:gd name="T68" fmla="+- 0 1859 1417"/>
                <a:gd name="T69" fmla="*/ T68 w 489"/>
                <a:gd name="T70" fmla="+- 0 353 253"/>
                <a:gd name="T71" fmla="*/ 353 h 489"/>
                <a:gd name="T72" fmla="+- 0 1806 1417"/>
                <a:gd name="T73" fmla="*/ T72 w 489"/>
                <a:gd name="T74" fmla="+- 0 301 253"/>
                <a:gd name="T75" fmla="*/ 301 h 489"/>
                <a:gd name="T76" fmla="+- 0 1739 1417"/>
                <a:gd name="T77" fmla="*/ T76 w 489"/>
                <a:gd name="T78" fmla="+- 0 266 253"/>
                <a:gd name="T79" fmla="*/ 266 h 489"/>
                <a:gd name="T80" fmla="+- 0 1662 1417"/>
                <a:gd name="T81" fmla="*/ T80 w 489"/>
                <a:gd name="T82" fmla="+- 0 253 253"/>
                <a:gd name="T83" fmla="*/ 253 h 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9" h="489">
                  <a:moveTo>
                    <a:pt x="245" y="0"/>
                  </a:moveTo>
                  <a:lnTo>
                    <a:pt x="167" y="13"/>
                  </a:lnTo>
                  <a:lnTo>
                    <a:pt x="100" y="48"/>
                  </a:lnTo>
                  <a:lnTo>
                    <a:pt x="47" y="100"/>
                  </a:lnTo>
                  <a:lnTo>
                    <a:pt x="13" y="168"/>
                  </a:lnTo>
                  <a:lnTo>
                    <a:pt x="0" y="245"/>
                  </a:lnTo>
                  <a:lnTo>
                    <a:pt x="13" y="322"/>
                  </a:lnTo>
                  <a:lnTo>
                    <a:pt x="47" y="389"/>
                  </a:lnTo>
                  <a:lnTo>
                    <a:pt x="100" y="442"/>
                  </a:lnTo>
                  <a:lnTo>
                    <a:pt x="167" y="477"/>
                  </a:lnTo>
                  <a:lnTo>
                    <a:pt x="245" y="489"/>
                  </a:lnTo>
                  <a:lnTo>
                    <a:pt x="322" y="477"/>
                  </a:lnTo>
                  <a:lnTo>
                    <a:pt x="389" y="442"/>
                  </a:lnTo>
                  <a:lnTo>
                    <a:pt x="442" y="389"/>
                  </a:lnTo>
                  <a:lnTo>
                    <a:pt x="477" y="322"/>
                  </a:lnTo>
                  <a:lnTo>
                    <a:pt x="489" y="245"/>
                  </a:lnTo>
                  <a:lnTo>
                    <a:pt x="477" y="168"/>
                  </a:lnTo>
                  <a:lnTo>
                    <a:pt x="442" y="100"/>
                  </a:lnTo>
                  <a:lnTo>
                    <a:pt x="389" y="48"/>
                  </a:lnTo>
                  <a:lnTo>
                    <a:pt x="322" y="1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0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2" name="Picture 2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289"/>
              <a:ext cx="21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" name="Group 30"/>
          <p:cNvGrpSpPr>
            <a:grpSpLocks/>
          </p:cNvGrpSpPr>
          <p:nvPr/>
        </p:nvGrpSpPr>
        <p:grpSpPr bwMode="auto">
          <a:xfrm>
            <a:off x="6024562" y="3185667"/>
            <a:ext cx="309562" cy="309562"/>
            <a:chOff x="1417" y="-104"/>
            <a:chExt cx="489" cy="489"/>
          </a:xfrm>
        </p:grpSpPr>
        <p:sp>
          <p:nvSpPr>
            <p:cNvPr id="124" name="Freeform 31"/>
            <p:cNvSpPr>
              <a:spLocks/>
            </p:cNvSpPr>
            <p:nvPr/>
          </p:nvSpPr>
          <p:spPr bwMode="auto">
            <a:xfrm>
              <a:off x="1417" y="-105"/>
              <a:ext cx="489" cy="489"/>
            </a:xfrm>
            <a:custGeom>
              <a:avLst/>
              <a:gdLst>
                <a:gd name="T0" fmla="+- 0 1662 1417"/>
                <a:gd name="T1" fmla="*/ T0 w 489"/>
                <a:gd name="T2" fmla="+- 0 -104 -104"/>
                <a:gd name="T3" fmla="*/ -104 h 489"/>
                <a:gd name="T4" fmla="+- 0 1584 1417"/>
                <a:gd name="T5" fmla="*/ T4 w 489"/>
                <a:gd name="T6" fmla="+- 0 -92 -104"/>
                <a:gd name="T7" fmla="*/ -92 h 489"/>
                <a:gd name="T8" fmla="+- 0 1517 1417"/>
                <a:gd name="T9" fmla="*/ T8 w 489"/>
                <a:gd name="T10" fmla="+- 0 -57 -104"/>
                <a:gd name="T11" fmla="*/ -57 h 489"/>
                <a:gd name="T12" fmla="+- 0 1464 1417"/>
                <a:gd name="T13" fmla="*/ T12 w 489"/>
                <a:gd name="T14" fmla="+- 0 -4 -104"/>
                <a:gd name="T15" fmla="*/ -4 h 489"/>
                <a:gd name="T16" fmla="+- 0 1430 1417"/>
                <a:gd name="T17" fmla="*/ T16 w 489"/>
                <a:gd name="T18" fmla="+- 0 63 -104"/>
                <a:gd name="T19" fmla="*/ 63 h 489"/>
                <a:gd name="T20" fmla="+- 0 1417 1417"/>
                <a:gd name="T21" fmla="*/ T20 w 489"/>
                <a:gd name="T22" fmla="+- 0 140 -104"/>
                <a:gd name="T23" fmla="*/ 140 h 489"/>
                <a:gd name="T24" fmla="+- 0 1430 1417"/>
                <a:gd name="T25" fmla="*/ T24 w 489"/>
                <a:gd name="T26" fmla="+- 0 217 -104"/>
                <a:gd name="T27" fmla="*/ 217 h 489"/>
                <a:gd name="T28" fmla="+- 0 1464 1417"/>
                <a:gd name="T29" fmla="*/ T28 w 489"/>
                <a:gd name="T30" fmla="+- 0 284 -104"/>
                <a:gd name="T31" fmla="*/ 284 h 489"/>
                <a:gd name="T32" fmla="+- 0 1517 1417"/>
                <a:gd name="T33" fmla="*/ T32 w 489"/>
                <a:gd name="T34" fmla="+- 0 337 -104"/>
                <a:gd name="T35" fmla="*/ 337 h 489"/>
                <a:gd name="T36" fmla="+- 0 1584 1417"/>
                <a:gd name="T37" fmla="*/ T36 w 489"/>
                <a:gd name="T38" fmla="+- 0 372 -104"/>
                <a:gd name="T39" fmla="*/ 372 h 489"/>
                <a:gd name="T40" fmla="+- 0 1662 1417"/>
                <a:gd name="T41" fmla="*/ T40 w 489"/>
                <a:gd name="T42" fmla="+- 0 384 -104"/>
                <a:gd name="T43" fmla="*/ 384 h 489"/>
                <a:gd name="T44" fmla="+- 0 1739 1417"/>
                <a:gd name="T45" fmla="*/ T44 w 489"/>
                <a:gd name="T46" fmla="+- 0 372 -104"/>
                <a:gd name="T47" fmla="*/ 372 h 489"/>
                <a:gd name="T48" fmla="+- 0 1806 1417"/>
                <a:gd name="T49" fmla="*/ T48 w 489"/>
                <a:gd name="T50" fmla="+- 0 337 -104"/>
                <a:gd name="T51" fmla="*/ 337 h 489"/>
                <a:gd name="T52" fmla="+- 0 1859 1417"/>
                <a:gd name="T53" fmla="*/ T52 w 489"/>
                <a:gd name="T54" fmla="+- 0 284 -104"/>
                <a:gd name="T55" fmla="*/ 284 h 489"/>
                <a:gd name="T56" fmla="+- 0 1894 1417"/>
                <a:gd name="T57" fmla="*/ T56 w 489"/>
                <a:gd name="T58" fmla="+- 0 217 -104"/>
                <a:gd name="T59" fmla="*/ 217 h 489"/>
                <a:gd name="T60" fmla="+- 0 1906 1417"/>
                <a:gd name="T61" fmla="*/ T60 w 489"/>
                <a:gd name="T62" fmla="+- 0 140 -104"/>
                <a:gd name="T63" fmla="*/ 140 h 489"/>
                <a:gd name="T64" fmla="+- 0 1894 1417"/>
                <a:gd name="T65" fmla="*/ T64 w 489"/>
                <a:gd name="T66" fmla="+- 0 63 -104"/>
                <a:gd name="T67" fmla="*/ 63 h 489"/>
                <a:gd name="T68" fmla="+- 0 1859 1417"/>
                <a:gd name="T69" fmla="*/ T68 w 489"/>
                <a:gd name="T70" fmla="+- 0 -4 -104"/>
                <a:gd name="T71" fmla="*/ -4 h 489"/>
                <a:gd name="T72" fmla="+- 0 1806 1417"/>
                <a:gd name="T73" fmla="*/ T72 w 489"/>
                <a:gd name="T74" fmla="+- 0 -57 -104"/>
                <a:gd name="T75" fmla="*/ -57 h 489"/>
                <a:gd name="T76" fmla="+- 0 1739 1417"/>
                <a:gd name="T77" fmla="*/ T76 w 489"/>
                <a:gd name="T78" fmla="+- 0 -92 -104"/>
                <a:gd name="T79" fmla="*/ -92 h 489"/>
                <a:gd name="T80" fmla="+- 0 1662 1417"/>
                <a:gd name="T81" fmla="*/ T80 w 489"/>
                <a:gd name="T82" fmla="+- 0 -104 -104"/>
                <a:gd name="T83" fmla="*/ -104 h 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9" h="489">
                  <a:moveTo>
                    <a:pt x="245" y="0"/>
                  </a:moveTo>
                  <a:lnTo>
                    <a:pt x="167" y="12"/>
                  </a:lnTo>
                  <a:lnTo>
                    <a:pt x="100" y="47"/>
                  </a:lnTo>
                  <a:lnTo>
                    <a:pt x="47" y="100"/>
                  </a:lnTo>
                  <a:lnTo>
                    <a:pt x="13" y="167"/>
                  </a:lnTo>
                  <a:lnTo>
                    <a:pt x="0" y="244"/>
                  </a:lnTo>
                  <a:lnTo>
                    <a:pt x="13" y="321"/>
                  </a:lnTo>
                  <a:lnTo>
                    <a:pt x="47" y="388"/>
                  </a:lnTo>
                  <a:lnTo>
                    <a:pt x="100" y="441"/>
                  </a:lnTo>
                  <a:lnTo>
                    <a:pt x="167" y="476"/>
                  </a:lnTo>
                  <a:lnTo>
                    <a:pt x="245" y="488"/>
                  </a:lnTo>
                  <a:lnTo>
                    <a:pt x="322" y="476"/>
                  </a:lnTo>
                  <a:lnTo>
                    <a:pt x="389" y="441"/>
                  </a:lnTo>
                  <a:lnTo>
                    <a:pt x="442" y="388"/>
                  </a:lnTo>
                  <a:lnTo>
                    <a:pt x="477" y="321"/>
                  </a:lnTo>
                  <a:lnTo>
                    <a:pt x="489" y="244"/>
                  </a:lnTo>
                  <a:lnTo>
                    <a:pt x="477" y="167"/>
                  </a:lnTo>
                  <a:lnTo>
                    <a:pt x="442" y="100"/>
                  </a:lnTo>
                  <a:lnTo>
                    <a:pt x="389" y="47"/>
                  </a:lnTo>
                  <a:lnTo>
                    <a:pt x="322" y="1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0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5" name="Picture 3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9"/>
              <a:ext cx="33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7" name="Рисунок 1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98" y="5263534"/>
            <a:ext cx="324000" cy="32400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2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75" y="1600689"/>
            <a:ext cx="324000" cy="324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6" y="6318591"/>
            <a:ext cx="324000" cy="324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057116" y="5814860"/>
            <a:ext cx="314307" cy="300881"/>
            <a:chOff x="6057034" y="6453336"/>
            <a:chExt cx="314307" cy="300881"/>
          </a:xfrm>
        </p:grpSpPr>
        <p:sp>
          <p:nvSpPr>
            <p:cNvPr id="126" name="Овал 125"/>
            <p:cNvSpPr/>
            <p:nvPr/>
          </p:nvSpPr>
          <p:spPr>
            <a:xfrm>
              <a:off x="6057034" y="6453336"/>
              <a:ext cx="314307" cy="30088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/>
            <p:cNvPicPr>
              <a:picLocks noChangeAspect="1"/>
            </p:cNvPicPr>
            <p:nvPr/>
          </p:nvPicPr>
          <p:blipFill rotWithShape="1">
            <a:blip r:embed="rId2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3" t="25494" r="17381" b="24934"/>
            <a:stretch/>
          </p:blipFill>
          <p:spPr>
            <a:xfrm flipH="1">
              <a:off x="6101700" y="6540668"/>
              <a:ext cx="216000" cy="162000"/>
            </a:xfrm>
            <a:prstGeom prst="rect">
              <a:avLst/>
            </a:prstGeom>
          </p:spPr>
        </p:pic>
      </p:grpSp>
      <p:pic>
        <p:nvPicPr>
          <p:cNvPr id="131" name="Рисунок 1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2" y="2701748"/>
            <a:ext cx="324000" cy="324389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1928648" y="6525344"/>
            <a:ext cx="405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908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3"/>
          <p:cNvSpPr/>
          <p:nvPr/>
        </p:nvSpPr>
        <p:spPr>
          <a:xfrm>
            <a:off x="644652" y="12"/>
            <a:ext cx="120395" cy="720000"/>
          </a:xfrm>
          <a:custGeom>
            <a:avLst/>
            <a:gdLst/>
            <a:ahLst/>
            <a:cxnLst/>
            <a:rect l="l" t="t" r="r" b="b"/>
            <a:pathLst>
              <a:path w="120395" h="1152004">
                <a:moveTo>
                  <a:pt x="0" y="1152004"/>
                </a:moveTo>
                <a:lnTo>
                  <a:pt x="120396" y="1152004"/>
                </a:lnTo>
                <a:lnTo>
                  <a:pt x="12039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100000"/>
            </a:srgbClr>
          </a:solidFill>
          <a:ln w="0" cap="sq">
            <a:solidFill>
              <a:srgbClr val="C0C0C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30"/>
            <a:ext cx="12192000" cy="1368044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24" y="1401178"/>
            <a:ext cx="1045019" cy="8639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103" y="1401178"/>
            <a:ext cx="863993" cy="8639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Imag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777" y="1328547"/>
            <a:ext cx="1007998" cy="1007998"/>
          </a:xfrm>
          <a:prstGeom prst="rect">
            <a:avLst/>
          </a:prstGeom>
          <a:noFill/>
        </p:spPr>
      </p:pic>
      <p:sp>
        <p:nvSpPr>
          <p:cNvPr id="8" name="Text Box8"/>
          <p:cNvSpPr txBox="1"/>
          <p:nvPr/>
        </p:nvSpPr>
        <p:spPr>
          <a:xfrm>
            <a:off x="881176" y="441413"/>
            <a:ext cx="8896153" cy="4158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2402" spc="1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Организации, в которых работают выпускники Финансового университета</a:t>
            </a:r>
            <a:r>
              <a:rPr lang="en-US" altLang="zh-CN" sz="2402" spc="4" dirty="0" smtClean="0">
                <a:solidFill>
                  <a:srgbClr val="0B4D81"/>
                </a:solidFill>
                <a:latin typeface="Arial Narrow"/>
                <a:ea typeface="Arial Narrow"/>
                <a:cs typeface="Arial Narrow"/>
              </a:rPr>
              <a:t>?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582777" y="2341880"/>
            <a:ext cx="3013633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0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Г</a:t>
            </a:r>
            <a:r>
              <a:rPr lang="en-US" altLang="zh-CN" sz="1800" spc="-388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5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осудар</a:t>
            </a:r>
            <a:r>
              <a:rPr lang="en-US" altLang="zh-CN" sz="1800" spc="-494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с</a:t>
            </a:r>
            <a:r>
              <a:rPr lang="en-US" altLang="zh-CN" sz="1800" spc="-489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т</a:t>
            </a:r>
            <a:r>
              <a:rPr lang="en-US" altLang="zh-CN" sz="1800" spc="-486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6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венные</a:t>
            </a:r>
            <a:r>
              <a:rPr lang="en-US" altLang="zh-CN" sz="1800" spc="43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4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структуры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5653786" y="2341880"/>
            <a:ext cx="2005051" cy="2548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spc="3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Бан</a:t>
            </a:r>
            <a:r>
              <a:rPr lang="en-US" altLang="zh-CN" sz="1800" spc="-487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к</a:t>
            </a:r>
            <a:r>
              <a:rPr lang="en-US" altLang="zh-CN" sz="1800" spc="-462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6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овский</a:t>
            </a:r>
            <a:r>
              <a:rPr lang="en-US" altLang="zh-CN" sz="1800" spc="3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0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с</a:t>
            </a:r>
            <a:r>
              <a:rPr lang="en-US" altLang="zh-CN" sz="1800" spc="-489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7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ектор</a:t>
            </a:r>
          </a:p>
        </p:txBody>
      </p:sp>
      <p:sp>
        <p:nvSpPr>
          <p:cNvPr id="11" name="Text Box11"/>
          <p:cNvSpPr txBox="1"/>
          <p:nvPr/>
        </p:nvSpPr>
        <p:spPr>
          <a:xfrm>
            <a:off x="9748887" y="2303902"/>
            <a:ext cx="106574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ru-RU" altLang="zh-CN" sz="1800" spc="6" dirty="0" smtClean="0">
                <a:solidFill>
                  <a:srgbClr val="585858"/>
                </a:solidFill>
                <a:latin typeface="Arial"/>
                <a:ea typeface="Arial"/>
                <a:cs typeface="Arial"/>
              </a:rPr>
              <a:t>Компании</a:t>
            </a:r>
            <a:endParaRPr lang="en-US" altLang="zh-CN" sz="1800" spc="6" dirty="0" smtClean="0">
              <a:solidFill>
                <a:srgbClr val="585858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1689"/>
              </p:ext>
            </p:extLst>
          </p:nvPr>
        </p:nvGraphicFramePr>
        <p:xfrm>
          <a:off x="5807968" y="2888952"/>
          <a:ext cx="2411184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1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Банк России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ПАО Сбербанк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ПАО</a:t>
                      </a:r>
                      <a:r>
                        <a:rPr lang="ru-RU" sz="1500" baseline="0" dirty="0" smtClean="0"/>
                        <a:t> РОСБАНК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Банк ВТБ (ПАО)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АО «</a:t>
                      </a:r>
                      <a:r>
                        <a:rPr lang="ru-RU" sz="1500" dirty="0" err="1" smtClean="0"/>
                        <a:t>Россельхозбанк</a:t>
                      </a:r>
                      <a:r>
                        <a:rPr lang="ru-RU" sz="1500" dirty="0" smtClean="0"/>
                        <a:t>»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АО «Альфа-Банк»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ПАО «БАНК УРАЛСИБ»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АО «Райффайзенбанк»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АО КБ Ситибанк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АО </a:t>
                      </a:r>
                      <a:r>
                        <a:rPr lang="ru-RU" sz="1500" dirty="0" err="1" smtClean="0"/>
                        <a:t>ЮниКредит</a:t>
                      </a:r>
                      <a:r>
                        <a:rPr lang="ru-RU" sz="1500" dirty="0" smtClean="0"/>
                        <a:t> Банк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68748"/>
              </p:ext>
            </p:extLst>
          </p:nvPr>
        </p:nvGraphicFramePr>
        <p:xfrm>
          <a:off x="9184597" y="2888952"/>
          <a:ext cx="3007403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АО «КПМГ»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dirty="0" smtClean="0"/>
                        <a:t>ООО «Эрнст энд Янг»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500" spc="-9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АО</a:t>
                      </a:r>
                      <a:r>
                        <a:rPr lang="en-US" altLang="zh-CN" sz="1500" spc="-1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altLang="zh-CN" sz="1500" spc="4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en-US" altLang="zh-CN" sz="1500" spc="3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altLang="zh-CN" sz="1500" spc="-5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йсвот</a:t>
                      </a:r>
                      <a:r>
                        <a:rPr lang="en-US" altLang="zh-CN" sz="1500" spc="-355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3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altLang="zh-CN" sz="1500" spc="-367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-6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рхаусКуперс</a:t>
                      </a:r>
                      <a:r>
                        <a:rPr lang="ru-RU" altLang="zh-CN" sz="1500" spc="-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-3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Ау</a:t>
                      </a:r>
                      <a:r>
                        <a:rPr lang="en-US" altLang="zh-CN" sz="1500" spc="-311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4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дит</a:t>
                      </a:r>
                      <a:r>
                        <a:rPr lang="en-US" altLang="zh-CN" sz="1500" spc="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»</a:t>
                      </a:r>
                      <a:endParaRPr lang="ru-RU" altLang="zh-CN" sz="1500" spc="4" dirty="0" smtClean="0">
                        <a:solidFill>
                          <a:srgbClr val="000000"/>
                        </a:solidFill>
                        <a:ea typeface="Arial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500" spc="3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З</a:t>
                      </a:r>
                      <a:r>
                        <a:rPr lang="en-US" altLang="zh-CN" sz="1500" spc="-11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АО</a:t>
                      </a:r>
                      <a:r>
                        <a:rPr lang="en-US" altLang="zh-CN" sz="1500" spc="-1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3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altLang="zh-CN" sz="1500" spc="-37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Д</a:t>
                      </a:r>
                      <a:r>
                        <a:rPr lang="en-US" altLang="zh-CN" sz="1500" spc="-372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-7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ело</a:t>
                      </a:r>
                      <a:r>
                        <a:rPr lang="en-US" altLang="zh-CN" sz="1500" spc="3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й</a:t>
                      </a:r>
                      <a:r>
                        <a:rPr lang="en-US" altLang="zh-CN" sz="1500" spc="2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altLang="zh-CN" sz="1500" spc="-4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3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altLang="zh-CN" sz="1500" spc="-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3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altLang="zh-CN" sz="1500" spc="-305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3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у</a:t>
                      </a:r>
                      <a:r>
                        <a:rPr lang="en-US" altLang="zh-CN" sz="1500" spc="-359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ш</a:t>
                      </a:r>
                      <a:r>
                        <a:rPr lang="en-US" altLang="zh-CN" sz="1500" spc="10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-18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СНГ»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zh-CN" sz="1500" spc="-18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ООО «Нестле Россия»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500" spc="-9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АО</a:t>
                      </a:r>
                      <a:r>
                        <a:rPr lang="en-US" altLang="zh-CN" sz="1500" spc="-1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5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«БДО</a:t>
                      </a:r>
                      <a:r>
                        <a:rPr lang="en-US" altLang="zh-CN" sz="1500" spc="-1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6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Ю</a:t>
                      </a:r>
                      <a:r>
                        <a:rPr lang="en-US" altLang="zh-CN" sz="1500" spc="3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altLang="zh-CN" sz="1500" spc="-371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3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altLang="zh-CN" sz="1500" spc="-37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2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к</a:t>
                      </a:r>
                      <a:r>
                        <a:rPr lang="en-US" altLang="zh-CN" sz="1500" spc="-37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500" spc="3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altLang="zh-CN" sz="1500" spc="2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н</a:t>
                      </a:r>
                      <a:r>
                        <a:rPr lang="en-US" altLang="zh-CN" sz="1500" spc="2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»</a:t>
                      </a:r>
                      <a:endParaRPr lang="ru-RU" altLang="zh-CN" sz="1500" spc="2" dirty="0" smtClean="0">
                        <a:solidFill>
                          <a:srgbClr val="000000"/>
                        </a:solidFill>
                        <a:ea typeface="Arial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zh-CN" sz="1500" spc="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ПАО Московская Биржа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zh-CN" sz="1500" spc="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СПАО «Ингосстрах»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zh-CN" sz="1500" spc="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altLang="zh-CN" sz="1500" spc="4" dirty="0" err="1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Диасофт</a:t>
                      </a:r>
                      <a:r>
                        <a:rPr lang="ru-RU" altLang="zh-CN" sz="1500" spc="4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»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altLang="zh-CN" sz="1500" spc="-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en-US" altLang="zh-CN" sz="1500" spc="3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altLang="zh-CN" sz="1500" spc="-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РЖД</a:t>
                      </a:r>
                      <a:r>
                        <a:rPr lang="en-US" altLang="zh-CN" sz="1500" spc="-6" dirty="0" smtClean="0">
                          <a:solidFill>
                            <a:srgbClr val="000000"/>
                          </a:solidFill>
                          <a:ea typeface="Arial"/>
                          <a:cs typeface="Arial" panose="020B0604020202020204" pitchFamily="34" charset="0"/>
                        </a:rPr>
                        <a:t>»</a:t>
                      </a:r>
                      <a:endParaRPr lang="en-US" altLang="zh-CN" sz="1500" spc="2" dirty="0">
                        <a:solidFill>
                          <a:srgbClr val="000000"/>
                        </a:solidFill>
                        <a:ea typeface="Arial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64998"/>
              </p:ext>
            </p:extLst>
          </p:nvPr>
        </p:nvGraphicFramePr>
        <p:xfrm>
          <a:off x="479376" y="2888952"/>
          <a:ext cx="4589425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Счетная палата Российской Федерации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Минфин России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Минэкономразвития России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err="1" smtClean="0"/>
                        <a:t>Минкомсвязь</a:t>
                      </a:r>
                      <a:r>
                        <a:rPr lang="ru-RU" sz="1500" dirty="0" smtClean="0"/>
                        <a:t> России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Федеральная налоговая служба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Федеральная</a:t>
                      </a:r>
                      <a:r>
                        <a:rPr lang="ru-RU" sz="1500" baseline="0" dirty="0" smtClean="0"/>
                        <a:t> антимонопольная служба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Федеральное казначейство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Управление Федерального казначействе по г. Москве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Гохран России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Финансовый университет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928648" y="6525344"/>
            <a:ext cx="405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320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905</Words>
  <Application>Microsoft Office PowerPoint</Application>
  <PresentationFormat>Широкоэкранный</PresentationFormat>
  <Paragraphs>211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宋体</vt:lpstr>
      <vt:lpstr>Arial</vt:lpstr>
      <vt:lpstr>Arial Narrow</vt:lpstr>
      <vt:lpstr>Calibri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Охтова Ирина Мухадиновна</cp:lastModifiedBy>
  <cp:revision>184</cp:revision>
  <cp:lastPrinted>2018-12-18T06:51:55Z</cp:lastPrinted>
  <dcterms:created xsi:type="dcterms:W3CDTF">2017-10-23T09:06:44Z</dcterms:created>
  <dcterms:modified xsi:type="dcterms:W3CDTF">2018-12-19T08:25:13Z</dcterms:modified>
</cp:coreProperties>
</file>