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2"/>
  </p:notesMasterIdLst>
  <p:sldIdLst>
    <p:sldId id="320" r:id="rId3"/>
    <p:sldId id="325" r:id="rId4"/>
    <p:sldId id="355" r:id="rId5"/>
    <p:sldId id="362" r:id="rId6"/>
    <p:sldId id="363" r:id="rId7"/>
    <p:sldId id="359" r:id="rId8"/>
    <p:sldId id="364" r:id="rId9"/>
    <p:sldId id="365" r:id="rId10"/>
    <p:sldId id="366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4660"/>
  </p:normalViewPr>
  <p:slideViewPr>
    <p:cSldViewPr>
      <p:cViewPr varScale="1">
        <p:scale>
          <a:sx n="71" d="100"/>
          <a:sy n="71" d="100"/>
        </p:scale>
        <p:origin x="-163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86" cy="49561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790" y="1"/>
            <a:ext cx="2945285" cy="49561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FDC1AF57-2DB2-4D86-AB6D-991DF63E8AF6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4714"/>
            <a:ext cx="5437819" cy="4466907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828"/>
            <a:ext cx="2945286" cy="49721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790" y="9427828"/>
            <a:ext cx="2945285" cy="49721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4EF97551-5209-4C16-9765-1D3F88232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029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8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9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35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80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708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837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911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898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603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113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4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389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28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64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2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99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5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5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48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6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81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7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76214AC-42D7-4112-B607-287FA1B334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20.03.2018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8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0190"/>
            <a:ext cx="5389331" cy="548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4096" y="181368"/>
            <a:ext cx="4733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ru-RU" b="1" dirty="0">
                <a:solidFill>
                  <a:prstClr val="white"/>
                </a:solidFill>
                <a:latin typeface="Book Antiqua" panose="02040602050305030304" pitchFamily="18" charset="0"/>
              </a:rPr>
              <a:t>НАУЧНО-ИССЛЕДОВАТЕЛЬСКИЕ</a:t>
            </a:r>
            <a:r>
              <a:rPr lang="ru-RU" b="1" dirty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Book Antiqua" panose="02040602050305030304" pitchFamily="18" charset="0"/>
              </a:rPr>
              <a:t>СТРУКТУРНЫЕ</a:t>
            </a:r>
            <a:r>
              <a:rPr lang="ru-RU" b="1" dirty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Book Antiqua" panose="02040602050305030304" pitchFamily="18" charset="0"/>
              </a:rPr>
              <a:t>ПОДРАЗДЕЛЕНИЯ 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/>
          </p:nvPr>
        </p:nvGraphicFramePr>
        <p:xfrm>
          <a:off x="298450" y="1381125"/>
          <a:ext cx="8766175" cy="826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Документ" r:id="rId4" imgW="7906762" imgH="7508236" progId="Word.Document.12">
                  <p:embed/>
                </p:oleObj>
              </mc:Choice>
              <mc:Fallback>
                <p:oleObj name="Документ" r:id="rId4" imgW="7906762" imgH="750823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8450" y="1381125"/>
                        <a:ext cx="8766175" cy="826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008" y="1194375"/>
            <a:ext cx="892899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ru-RU" b="1" dirty="0">
              <a:solidFill>
                <a:prstClr val="white"/>
              </a:solidFill>
              <a:latin typeface="Book Antiqua" panose="02040602050305030304" pitchFamily="18" charset="0"/>
            </a:endParaRPr>
          </a:p>
          <a:p>
            <a:pPr algn="ctr" defTabSz="457200"/>
            <a:endParaRPr lang="ru-RU" sz="2400" b="1" dirty="0">
              <a:solidFill>
                <a:prstClr val="white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 defTabSz="457200"/>
            <a:endParaRPr lang="ru-RU" sz="3600" dirty="0" smtClean="0">
              <a:solidFill>
                <a:schemeClr val="bg1"/>
              </a:solidFill>
            </a:endParaRPr>
          </a:p>
          <a:p>
            <a:pPr lvl="0" algn="ctr">
              <a:defRPr/>
            </a:pP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Плана научной деятельности Финансового университета на 2018 год</a:t>
            </a:r>
          </a:p>
          <a:p>
            <a:pPr algn="ctr" defTabSz="457200"/>
            <a:endParaRPr lang="ru-RU" sz="2800" i="1" dirty="0" smtClean="0">
              <a:solidFill>
                <a:schemeClr val="bg1"/>
              </a:solidFill>
            </a:endParaRPr>
          </a:p>
          <a:p>
            <a:pPr algn="ctr" defTabSz="457200"/>
            <a:endParaRPr lang="ru-RU" sz="2800" i="1" dirty="0" smtClean="0">
              <a:solidFill>
                <a:schemeClr val="bg1"/>
              </a:solidFill>
            </a:endParaRPr>
          </a:p>
          <a:p>
            <a:pPr algn="ctr" defTabSz="457200"/>
            <a:r>
              <a:rPr lang="ru-RU" sz="2800" i="1" dirty="0" smtClean="0">
                <a:solidFill>
                  <a:schemeClr val="bg1"/>
                </a:solidFill>
              </a:rPr>
              <a:t>Проректор по научной работе </a:t>
            </a:r>
          </a:p>
          <a:p>
            <a:pPr algn="ctr" defTabSz="457200"/>
            <a:r>
              <a:rPr lang="ru-RU" sz="2800" i="1" dirty="0" smtClean="0">
                <a:solidFill>
                  <a:schemeClr val="bg1"/>
                </a:solidFill>
              </a:rPr>
              <a:t>Масленников В.В.</a:t>
            </a:r>
            <a:endParaRPr lang="ru-RU" sz="2500" i="1" dirty="0">
              <a:solidFill>
                <a:schemeClr val="bg1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15008" y="308099"/>
            <a:ext cx="3131127" cy="108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33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25656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799" y="4757203"/>
            <a:ext cx="2003203" cy="2100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5796" y="994856"/>
            <a:ext cx="91382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Ученого Совета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01.12.2017 </a:t>
            </a:r>
          </a:p>
          <a:p>
            <a:pPr marL="82296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Общеуниверситетской комплексной темы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2018-2020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  <a:p>
            <a:pPr marL="82296" indent="0"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парадигма общественного развития в условиях цифровой экономики»</a:t>
            </a:r>
          </a:p>
          <a:p>
            <a:pPr marL="82296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05.12.2017 № 0792 </a:t>
            </a:r>
          </a:p>
          <a:p>
            <a:pPr marL="82296" indent="0"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подготовки плана научной деятельности   Финансового университета на 2018 год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82296" indent="0">
              <a:buNone/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08.02.2018 №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0277/о </a:t>
            </a:r>
          </a:p>
          <a:p>
            <a:pPr marL="82296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плановых показателей научно-исследовательской деятельности структурных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подразделений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489" y="56071"/>
            <a:ext cx="7164288" cy="81647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96" y="56071"/>
            <a:ext cx="66735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spcBef>
                <a:spcPts val="1200"/>
              </a:spcBef>
            </a:pPr>
            <a:r>
              <a:rPr lang="ru-RU" sz="2600" b="1" dirty="0" smtClean="0">
                <a:solidFill>
                  <a:prstClr val="whit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Основания для разработки Плана НД</a:t>
            </a:r>
            <a:endParaRPr lang="ru-RU" sz="2600" b="1" dirty="0">
              <a:solidFill>
                <a:prstClr val="white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64288" y="56865"/>
            <a:ext cx="1724003" cy="8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74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1201107"/>
            <a:ext cx="41883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Общие </a:t>
            </a:r>
            <a:r>
              <a:rPr lang="ru-RU" sz="3200" b="1" dirty="0"/>
              <a:t>положения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71015" y="2488372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Цель научной деятельности подразделения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11866" y="3955705"/>
            <a:ext cx="4148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Главные задачи </a:t>
            </a:r>
            <a:r>
              <a:rPr lang="ru-RU" sz="2000" dirty="0"/>
              <a:t>научной</a:t>
            </a:r>
            <a:r>
              <a:rPr lang="ru-RU" dirty="0"/>
              <a:t>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71015" y="5085184"/>
            <a:ext cx="38210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Основные показатели научной </a:t>
            </a:r>
            <a:r>
              <a:rPr lang="ru-RU" dirty="0" smtClean="0"/>
              <a:t>деятельности и их численное выражение, достижение которых обеспечит выполнение цели и задач научной деятельности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339751" y="1036294"/>
            <a:ext cx="5729587" cy="914400"/>
          </a:xfrm>
          <a:prstGeom prst="ellipse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75656" y="2459503"/>
            <a:ext cx="4112374" cy="772351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11866" y="3356992"/>
            <a:ext cx="4152621" cy="1512167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14440" y="5045526"/>
            <a:ext cx="4273590" cy="1695842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131840" y="1844824"/>
            <a:ext cx="432048" cy="614679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0" idx="0"/>
          </p:cNvCxnSpPr>
          <p:nvPr/>
        </p:nvCxnSpPr>
        <p:spPr>
          <a:xfrm>
            <a:off x="5744605" y="1950694"/>
            <a:ext cx="1143572" cy="140629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8" idx="2"/>
            <a:endCxn id="11" idx="1"/>
          </p:cNvCxnSpPr>
          <p:nvPr/>
        </p:nvCxnSpPr>
        <p:spPr>
          <a:xfrm rot="10800000" flipV="1">
            <a:off x="1314441" y="1493493"/>
            <a:ext cx="1025311" cy="4399953"/>
          </a:xfrm>
          <a:prstGeom prst="bentConnector3">
            <a:avLst>
              <a:gd name="adj1" fmla="val 122296"/>
            </a:avLst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6" y="156030"/>
            <a:ext cx="7164288" cy="81647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308304" y="115505"/>
            <a:ext cx="1724003" cy="81489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7504" y="312444"/>
            <a:ext cx="66247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spcBef>
                <a:spcPts val="1200"/>
              </a:spcBef>
            </a:pPr>
            <a:r>
              <a:rPr lang="ru-RU" sz="2600" b="1" dirty="0" smtClean="0">
                <a:solidFill>
                  <a:prstClr val="whit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Структура Плана НД</a:t>
            </a:r>
            <a:endParaRPr lang="ru-RU" sz="2600" b="1" dirty="0">
              <a:solidFill>
                <a:prstClr val="white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1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25656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799" y="4757203"/>
            <a:ext cx="2003203" cy="2100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5796" y="994856"/>
            <a:ext cx="9138206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ctr">
              <a:buNone/>
            </a:pPr>
            <a:r>
              <a:rPr lang="ru-RU" sz="2500" dirty="0"/>
              <a:t>Общеуниверситетская комплексная тема на период 2018-2020 </a:t>
            </a:r>
            <a:r>
              <a:rPr lang="ru-RU" sz="2500" dirty="0" smtClean="0"/>
              <a:t>г.</a:t>
            </a:r>
            <a:endParaRPr lang="ru-RU" sz="2500" dirty="0"/>
          </a:p>
          <a:p>
            <a:pPr marL="82296" indent="0" algn="ctr">
              <a:buNone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«Новая парадигма общественного развития в условиях цифровой экономики»</a:t>
            </a:r>
          </a:p>
          <a:p>
            <a:pPr marL="82296" indent="0" algn="ctr">
              <a:buNone/>
            </a:pPr>
            <a:endParaRPr lang="ru-RU" sz="2800" dirty="0"/>
          </a:p>
          <a:p>
            <a:pPr marL="82296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Основные направления:</a:t>
            </a:r>
            <a:endParaRPr lang="ru-RU" sz="2400" b="1" dirty="0">
              <a:solidFill>
                <a:srgbClr val="002060"/>
              </a:solidFill>
            </a:endParaRPr>
          </a:p>
          <a:p>
            <a:pPr lvl="0"/>
            <a:r>
              <a:rPr lang="ru-RU" sz="2400" b="1" dirty="0">
                <a:solidFill>
                  <a:srgbClr val="C00000"/>
                </a:solidFill>
              </a:rPr>
              <a:t>Реальный сектор в условиях новой промышленной революции </a:t>
            </a:r>
            <a:r>
              <a:rPr lang="ru-RU" sz="2400" dirty="0"/>
              <a:t>(рук. </a:t>
            </a:r>
            <a:r>
              <a:rPr lang="ru-RU" sz="2400" dirty="0" err="1"/>
              <a:t>Абдикеев</a:t>
            </a:r>
            <a:r>
              <a:rPr lang="ru-RU" sz="2400" dirty="0"/>
              <a:t> Н.М, </a:t>
            </a:r>
            <a:r>
              <a:rPr lang="ru-RU" sz="2400" dirty="0" err="1"/>
              <a:t>зам.рук</a:t>
            </a:r>
            <a:r>
              <a:rPr lang="ru-RU" sz="2400" dirty="0"/>
              <a:t>. Толкачев С.А.)</a:t>
            </a:r>
          </a:p>
          <a:p>
            <a:pPr lvl="0"/>
            <a:r>
              <a:rPr lang="ru-RU" sz="2400" b="1" dirty="0">
                <a:solidFill>
                  <a:srgbClr val="C00000"/>
                </a:solidFill>
              </a:rPr>
              <a:t>Национальная безопасность в условиях трансформации мирового сообщества </a:t>
            </a:r>
            <a:r>
              <a:rPr lang="ru-RU" sz="2400" dirty="0"/>
              <a:t>(рук. Сильверстов С.Н.)</a:t>
            </a:r>
          </a:p>
          <a:p>
            <a:pPr lvl="0"/>
            <a:r>
              <a:rPr lang="ru-RU" sz="2400" b="1" dirty="0">
                <a:solidFill>
                  <a:srgbClr val="C00000"/>
                </a:solidFill>
              </a:rPr>
              <a:t>Индивид – общество – государство: новая философия партнерства </a:t>
            </a:r>
            <a:r>
              <a:rPr lang="ru-RU" sz="2400" dirty="0"/>
              <a:t>(рук. Сорокин Д.Е.)</a:t>
            </a:r>
          </a:p>
          <a:p>
            <a:pPr lvl="0"/>
            <a:r>
              <a:rPr lang="ru-RU" sz="2400" b="1" dirty="0">
                <a:solidFill>
                  <a:srgbClr val="C00000"/>
                </a:solidFill>
              </a:rPr>
              <a:t>Новые траектории развития финансового сектора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endParaRPr lang="ru-RU" sz="2400" dirty="0" smtClean="0">
              <a:solidFill>
                <a:srgbClr val="C00000"/>
              </a:solidFill>
            </a:endParaRPr>
          </a:p>
          <a:p>
            <a:pPr lvl="0"/>
            <a:r>
              <a:rPr lang="ru-RU" sz="2400" dirty="0" smtClean="0"/>
              <a:t>(</a:t>
            </a:r>
            <a:r>
              <a:rPr lang="ru-RU" sz="2400" dirty="0"/>
              <a:t>рук. Масленников В.В)</a:t>
            </a:r>
          </a:p>
          <a:p>
            <a:pPr lvl="0"/>
            <a:r>
              <a:rPr lang="ru-RU" sz="2400" b="1" dirty="0">
                <a:solidFill>
                  <a:srgbClr val="C00000"/>
                </a:solidFill>
              </a:rPr>
              <a:t>Парадигмы цифровых технологий </a:t>
            </a:r>
            <a:r>
              <a:rPr lang="ru-RU" sz="2400" dirty="0"/>
              <a:t>(рук. Соловьев В.И.)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" y="59407"/>
            <a:ext cx="7135003" cy="8131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7504" y="260647"/>
            <a:ext cx="6571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spcBef>
                <a:spcPts val="1200"/>
              </a:spcBef>
            </a:pPr>
            <a:r>
              <a:rPr lang="ru-RU" sz="2800" b="1" dirty="0" smtClean="0">
                <a:solidFill>
                  <a:schemeClr val="bg1"/>
                </a:solidFill>
              </a:rPr>
              <a:t>Научная работа НПР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64288" y="56865"/>
            <a:ext cx="1724003" cy="8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25656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799" y="4757203"/>
            <a:ext cx="2003203" cy="2100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5796" y="994856"/>
            <a:ext cx="913820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Тематика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прикладных научно-исследовательских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по Государственному заданию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2018 году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45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инициированы учредителем - Правительством Российской Федерации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ВТК для выполнения НИР проходит по конкурсу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Объем привлеченного внебюджетного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 научных исследований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структурного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расчета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плановых показателей научно-исследовательской деятельности структурных подразделений 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" y="59407"/>
            <a:ext cx="7135003" cy="8131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7504" y="102308"/>
            <a:ext cx="6571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Научные </a:t>
            </a:r>
            <a:r>
              <a:rPr lang="ru-RU" sz="2400" b="1" dirty="0">
                <a:solidFill>
                  <a:schemeClr val="bg1"/>
                </a:solidFill>
              </a:rPr>
              <a:t>исследования и услуги в научной сфере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64288" y="56865"/>
            <a:ext cx="1724003" cy="8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879" y="3212976"/>
            <a:ext cx="4306305" cy="4306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21910"/>
            <a:ext cx="8250120" cy="56977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</a:rPr>
              <a:t>Подготовка научно-педагогических и научных кадров </a:t>
            </a:r>
            <a:br>
              <a:rPr lang="ru-RU" sz="2400" b="1" dirty="0" smtClean="0">
                <a:effectLst/>
              </a:rPr>
            </a:br>
            <a:r>
              <a:rPr lang="ru-RU" sz="2400" b="1" dirty="0" smtClean="0">
                <a:effectLst/>
              </a:rPr>
              <a:t>высшей квалификации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59824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/>
              <a:t>Докторские диссертации, планируемые к защите штатными работниками Финуниверситета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2614151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/>
              <a:t>Кандидатские диссертации, планируемые к защите штатными работниками Финуниверситета</a:t>
            </a:r>
          </a:p>
        </p:txBody>
      </p:sp>
      <p:sp>
        <p:nvSpPr>
          <p:cNvPr id="5" name="Овал 4"/>
          <p:cNvSpPr/>
          <p:nvPr/>
        </p:nvSpPr>
        <p:spPr>
          <a:xfrm>
            <a:off x="683568" y="2348880"/>
            <a:ext cx="4014192" cy="1944216"/>
          </a:xfrm>
          <a:prstGeom prst="ellipse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860032" y="2348880"/>
            <a:ext cx="4292848" cy="1854944"/>
          </a:xfrm>
          <a:prstGeom prst="ellipse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923928" y="1844824"/>
            <a:ext cx="648072" cy="648072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148064" y="1844824"/>
            <a:ext cx="576064" cy="648072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" y="59407"/>
            <a:ext cx="7135003" cy="81314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64288" y="56865"/>
            <a:ext cx="1724003" cy="81489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67544" y="188641"/>
            <a:ext cx="6390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Подготовка научных кадров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21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25656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799" y="4757203"/>
            <a:ext cx="2003203" cy="2100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5796" y="994856"/>
            <a:ext cx="9138206" cy="5119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endParaRPr lang="ru-RU" sz="4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4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>целях совершенствования процесса планирования, подготовки и проведения научных мероприятий приказом от 31.01.2018 № 0197/о утвержден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Регламент организации и проведения научных мероприятий в Финансовом университете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" y="59407"/>
            <a:ext cx="7135003" cy="8131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7504" y="102308"/>
            <a:ext cx="6571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Организация </a:t>
            </a:r>
            <a:r>
              <a:rPr lang="ru-RU" sz="2400" b="1" dirty="0">
                <a:solidFill>
                  <a:schemeClr val="bg1"/>
                </a:solidFill>
              </a:rPr>
              <a:t>и проведение научных </a:t>
            </a:r>
            <a:r>
              <a:rPr lang="ru-RU" sz="2400" b="1" dirty="0" smtClean="0">
                <a:solidFill>
                  <a:schemeClr val="bg1"/>
                </a:solidFill>
              </a:rPr>
              <a:t>мероприятий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64288" y="56865"/>
            <a:ext cx="1724003" cy="8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9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25656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799" y="4757203"/>
            <a:ext cx="2003203" cy="2100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5796" y="994856"/>
            <a:ext cx="913820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структурных подразделений согласно </a:t>
            </a:r>
          </a:p>
          <a:p>
            <a:pPr>
              <a:spcAft>
                <a:spcPts val="800"/>
              </a:spcAft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Методике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плановых показателей научно-исследовательской деятельности структурных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подразделений</a:t>
            </a:r>
            <a:r>
              <a:rPr lang="ru-RU" sz="3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800"/>
              </a:spcAft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значения следующих показателей: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</a:t>
            </a:r>
            <a:r>
              <a:rPr lang="ru-RU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статей в базах данных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 of Science</a:t>
            </a:r>
            <a:r>
              <a:rPr lang="ru-RU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</a:t>
            </a:r>
            <a:r>
              <a:rPr lang="ru-RU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цитирований статей, опубликованных за 5 лет, в базах данных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 of Science</a:t>
            </a:r>
            <a:r>
              <a:rPr lang="ru-RU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</a:t>
            </a:r>
            <a:r>
              <a:rPr lang="ru-RU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статей в российских журналах из Списка рекомендованных работникам </a:t>
            </a:r>
            <a:r>
              <a:rPr lang="ru-RU" sz="3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Финуниверситета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" y="59407"/>
            <a:ext cx="7135003" cy="8131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95" y="102308"/>
            <a:ext cx="68704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Подготовка научных </a:t>
            </a:r>
            <a:r>
              <a:rPr lang="ru-RU" sz="2800" b="1" dirty="0" smtClean="0">
                <a:solidFill>
                  <a:schemeClr val="bg1"/>
                </a:solidFill>
              </a:rPr>
              <a:t>публикаций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64288" y="56865"/>
            <a:ext cx="1724003" cy="8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25656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799" y="4757203"/>
            <a:ext cx="2003203" cy="2100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0" y="2060848"/>
            <a:ext cx="9144002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Утвердить </a:t>
            </a:r>
          </a:p>
          <a:p>
            <a:pPr algn="ctr">
              <a:spcAft>
                <a:spcPts val="800"/>
              </a:spcAft>
            </a:pP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научной деятельности </a:t>
            </a:r>
          </a:p>
          <a:p>
            <a:pPr algn="ctr">
              <a:spcAft>
                <a:spcPts val="800"/>
              </a:spcAft>
            </a:pP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университета на 2018 год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spcAft>
                <a:spcPts val="800"/>
              </a:spcAft>
            </a:pP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представленный </a:t>
            </a:r>
          </a:p>
          <a:p>
            <a:pPr algn="ctr">
              <a:spcAft>
                <a:spcPts val="800"/>
              </a:spcAft>
            </a:pP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проректором по научной работе </a:t>
            </a:r>
          </a:p>
          <a:p>
            <a:pPr algn="ctr">
              <a:spcAft>
                <a:spcPts val="800"/>
              </a:spcAft>
            </a:pP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Масленниковым В.В.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" y="59407"/>
            <a:ext cx="7135003" cy="8131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95" y="102308"/>
            <a:ext cx="68704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Предложение в проект решения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64288" y="56865"/>
            <a:ext cx="1724003" cy="8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60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4051</TotalTime>
  <Words>409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Office Theme</vt:lpstr>
      <vt:lpstr>1_Office Theme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Подготовка научно-педагогических и научных кадров  высшей квалификации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Дроздова Татьяна Александровна</dc:creator>
  <cp:lastModifiedBy>Егоренкова Ангелина Александровна</cp:lastModifiedBy>
  <cp:revision>257</cp:revision>
  <cp:lastPrinted>2017-10-10T07:51:54Z</cp:lastPrinted>
  <dcterms:created xsi:type="dcterms:W3CDTF">2016-05-20T06:08:53Z</dcterms:created>
  <dcterms:modified xsi:type="dcterms:W3CDTF">2018-03-20T11:51:48Z</dcterms:modified>
</cp:coreProperties>
</file>