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41"/>
  </p:notesMasterIdLst>
  <p:handoutMasterIdLst>
    <p:handoutMasterId r:id="rId42"/>
  </p:handoutMasterIdLst>
  <p:sldIdLst>
    <p:sldId id="256" r:id="rId5"/>
    <p:sldId id="314" r:id="rId6"/>
    <p:sldId id="315" r:id="rId7"/>
    <p:sldId id="308" r:id="rId8"/>
    <p:sldId id="285" r:id="rId9"/>
    <p:sldId id="286" r:id="rId10"/>
    <p:sldId id="301" r:id="rId11"/>
    <p:sldId id="302" r:id="rId12"/>
    <p:sldId id="316" r:id="rId13"/>
    <p:sldId id="317" r:id="rId14"/>
    <p:sldId id="287" r:id="rId15"/>
    <p:sldId id="288" r:id="rId16"/>
    <p:sldId id="289" r:id="rId17"/>
    <p:sldId id="318" r:id="rId18"/>
    <p:sldId id="312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295" r:id="rId28"/>
    <p:sldId id="293" r:id="rId29"/>
    <p:sldId id="294" r:id="rId30"/>
    <p:sldId id="292" r:id="rId31"/>
    <p:sldId id="327" r:id="rId32"/>
    <p:sldId id="328" r:id="rId33"/>
    <p:sldId id="329" r:id="rId34"/>
    <p:sldId id="330" r:id="rId35"/>
    <p:sldId id="331" r:id="rId36"/>
    <p:sldId id="332" r:id="rId37"/>
    <p:sldId id="297" r:id="rId38"/>
    <p:sldId id="298" r:id="rId39"/>
    <p:sldId id="260" r:id="rId40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2" d="100"/>
          <a:sy n="112" d="100"/>
        </p:scale>
        <p:origin x="241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Государственный</a:t>
            </a:r>
            <a:r>
              <a:rPr lang="ru-RU" baseline="0"/>
              <a:t> экзамен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гэ!$B$2</c:f>
              <c:strCache>
                <c:ptCount val="1"/>
                <c:pt idx="0">
                  <c:v>2015/2016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гэ!$C$1:$E$1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гэ!$C$2:$E$2</c:f>
              <c:numCache>
                <c:formatCode>0.0%</c:formatCode>
                <c:ptCount val="3"/>
                <c:pt idx="0">
                  <c:v>0.49646464646464644</c:v>
                </c:pt>
                <c:pt idx="1">
                  <c:v>0.32727272727272727</c:v>
                </c:pt>
                <c:pt idx="2">
                  <c:v>0.17626262626262626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F7-4001-8FA9-698E594BB5DB}"/>
            </c:ext>
          </c:extLst>
        </c:ser>
        <c:ser>
          <c:idx val="1"/>
          <c:order val="1"/>
          <c:tx>
            <c:strRef>
              <c:f>гэ!$B$3</c:f>
              <c:strCache>
                <c:ptCount val="1"/>
                <c:pt idx="0">
                  <c:v>2016/2017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гэ!$C$1:$E$1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гэ!$C$3:$E$3</c:f>
              <c:numCache>
                <c:formatCode>0.0%</c:formatCode>
                <c:ptCount val="3"/>
                <c:pt idx="0">
                  <c:v>0.54487989886219979</c:v>
                </c:pt>
                <c:pt idx="1">
                  <c:v>0.29372102823430257</c:v>
                </c:pt>
                <c:pt idx="2">
                  <c:v>0.16097766540244415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9F7-4001-8FA9-698E594BB5DB}"/>
            </c:ext>
          </c:extLst>
        </c:ser>
        <c:ser>
          <c:idx val="2"/>
          <c:order val="2"/>
          <c:tx>
            <c:strRef>
              <c:f>гэ!$B$4</c:f>
              <c:strCache>
                <c:ptCount val="1"/>
                <c:pt idx="0">
                  <c:v>2017/2018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гэ!$C$1:$E$1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гэ!$C$4:$E$4</c:f>
              <c:numCache>
                <c:formatCode>0.0%</c:formatCode>
                <c:ptCount val="3"/>
                <c:pt idx="0">
                  <c:v>0.51519337016574585</c:v>
                </c:pt>
                <c:pt idx="1">
                  <c:v>0.30801104972375692</c:v>
                </c:pt>
                <c:pt idx="2">
                  <c:v>0.17587476979742173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9F7-4001-8FA9-698E594BB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518800"/>
        <c:axId val="142520480"/>
      </c:barChart>
      <c:catAx>
        <c:axId val="14251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520480"/>
        <c:crosses val="autoZero"/>
        <c:auto val="1"/>
        <c:lblAlgn val="ctr"/>
        <c:lblOffset val="100"/>
        <c:noMultiLvlLbl val="0"/>
      </c:catAx>
      <c:valAx>
        <c:axId val="14252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51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Защита ВКР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ВКР!$B$2</c:f>
              <c:strCache>
                <c:ptCount val="1"/>
                <c:pt idx="0">
                  <c:v>2015/2016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ВКР!$C$1:$E$1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ВКР!$C$2:$E$2</c:f>
              <c:numCache>
                <c:formatCode>0.0%</c:formatCode>
                <c:ptCount val="3"/>
                <c:pt idx="0">
                  <c:v>0.61722488038277512</c:v>
                </c:pt>
                <c:pt idx="1">
                  <c:v>0.28947368421052633</c:v>
                </c:pt>
                <c:pt idx="2">
                  <c:v>9.3301435406698566E-2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EF-421E-90BC-3A9D6437CBFD}"/>
            </c:ext>
          </c:extLst>
        </c:ser>
        <c:ser>
          <c:idx val="1"/>
          <c:order val="1"/>
          <c:tx>
            <c:strRef>
              <c:f>ВКР!$B$3</c:f>
              <c:strCache>
                <c:ptCount val="1"/>
                <c:pt idx="0">
                  <c:v>2016/2017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ВКР!$C$1:$E$1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ВКР!$C$3:$E$3</c:f>
              <c:numCache>
                <c:formatCode>0.0%</c:formatCode>
                <c:ptCount val="3"/>
                <c:pt idx="0">
                  <c:v>0.65070679434564527</c:v>
                </c:pt>
                <c:pt idx="1">
                  <c:v>0.26493388052895578</c:v>
                </c:pt>
                <c:pt idx="2">
                  <c:v>8.4359325125398996E-2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EF-421E-90BC-3A9D6437CBFD}"/>
            </c:ext>
          </c:extLst>
        </c:ser>
        <c:ser>
          <c:idx val="2"/>
          <c:order val="2"/>
          <c:tx>
            <c:strRef>
              <c:f>ВКР!$B$4</c:f>
              <c:strCache>
                <c:ptCount val="1"/>
                <c:pt idx="0">
                  <c:v>2017/2018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ВКР!$C$1:$E$1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ВКР!$C$4:$E$4</c:f>
              <c:numCache>
                <c:formatCode>0.0%</c:formatCode>
                <c:ptCount val="3"/>
                <c:pt idx="0">
                  <c:v>0.65019379844961245</c:v>
                </c:pt>
                <c:pt idx="1">
                  <c:v>0.28779069767441862</c:v>
                </c:pt>
                <c:pt idx="2">
                  <c:v>6.1531007751937983E-2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DEF-421E-90BC-3A9D6437CB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464752"/>
        <c:axId val="188465312"/>
      </c:barChart>
      <c:catAx>
        <c:axId val="18846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465312"/>
        <c:crosses val="autoZero"/>
        <c:auto val="1"/>
        <c:lblAlgn val="ctr"/>
        <c:lblOffset val="100"/>
        <c:noMultiLvlLbl val="0"/>
      </c:catAx>
      <c:valAx>
        <c:axId val="188465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46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Государственный экзамен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гэ!$B$8</c:f>
              <c:strCache>
                <c:ptCount val="1"/>
                <c:pt idx="0">
                  <c:v>2015/2016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гэ!$C$7:$E$7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гэ!$C$8:$E$8</c:f>
              <c:numCache>
                <c:formatCode>0.0%</c:formatCode>
                <c:ptCount val="3"/>
                <c:pt idx="0">
                  <c:v>0.65938864628820959</c:v>
                </c:pt>
                <c:pt idx="1">
                  <c:v>0.21453287197231835</c:v>
                </c:pt>
                <c:pt idx="2">
                  <c:v>6.5502183406113537E-2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6D-42E1-9DE1-67F26198AB0D}"/>
            </c:ext>
          </c:extLst>
        </c:ser>
        <c:ser>
          <c:idx val="1"/>
          <c:order val="1"/>
          <c:tx>
            <c:strRef>
              <c:f>гэ!$B$9</c:f>
              <c:strCache>
                <c:ptCount val="1"/>
                <c:pt idx="0">
                  <c:v>2016/2017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гэ!$C$7:$E$7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гэ!$C$9:$E$9</c:f>
              <c:numCache>
                <c:formatCode>0.0%</c:formatCode>
                <c:ptCount val="3"/>
                <c:pt idx="0">
                  <c:v>0.67709497206703906</c:v>
                </c:pt>
                <c:pt idx="1">
                  <c:v>0.24245810055865921</c:v>
                </c:pt>
                <c:pt idx="2">
                  <c:v>7.9329608938547486E-2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6D-42E1-9DE1-67F26198AB0D}"/>
            </c:ext>
          </c:extLst>
        </c:ser>
        <c:ser>
          <c:idx val="2"/>
          <c:order val="2"/>
          <c:tx>
            <c:strRef>
              <c:f>гэ!$B$10</c:f>
              <c:strCache>
                <c:ptCount val="1"/>
                <c:pt idx="0">
                  <c:v>2017/2018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гэ!$C$7:$E$7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гэ!$C$10:$E$10</c:f>
              <c:numCache>
                <c:formatCode>0.0%</c:formatCode>
                <c:ptCount val="3"/>
                <c:pt idx="0">
                  <c:v>0.68629441624365484</c:v>
                </c:pt>
                <c:pt idx="1">
                  <c:v>0.22233502538071065</c:v>
                </c:pt>
                <c:pt idx="2">
                  <c:v>8.6294416243654817E-2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86D-42E1-9DE1-67F26198AB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468672"/>
        <c:axId val="188469232"/>
      </c:barChart>
      <c:catAx>
        <c:axId val="18846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469232"/>
        <c:crosses val="autoZero"/>
        <c:auto val="1"/>
        <c:lblAlgn val="ctr"/>
        <c:lblOffset val="100"/>
        <c:noMultiLvlLbl val="0"/>
      </c:catAx>
      <c:valAx>
        <c:axId val="18846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846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Защита</a:t>
            </a:r>
            <a:r>
              <a:rPr lang="ru-RU" baseline="0"/>
              <a:t> ВКР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2619236648374908E-2"/>
          <c:y val="8.0978369701689437E-2"/>
          <c:w val="0.89295639262009863"/>
          <c:h val="0.78503075284881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ВКР!$B$8</c:f>
              <c:strCache>
                <c:ptCount val="1"/>
                <c:pt idx="0">
                  <c:v>2015/2016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ВКР!$C$7:$E$7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ВКР!$C$8:$E$8</c:f>
              <c:numCache>
                <c:formatCode>0.0%</c:formatCode>
                <c:ptCount val="3"/>
                <c:pt idx="0">
                  <c:v>0.75</c:v>
                </c:pt>
                <c:pt idx="1">
                  <c:v>0.20203488372093023</c:v>
                </c:pt>
                <c:pt idx="2">
                  <c:v>4.2151162790697673E-2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4C-4AE0-9135-E3C603991E73}"/>
            </c:ext>
          </c:extLst>
        </c:ser>
        <c:ser>
          <c:idx val="1"/>
          <c:order val="1"/>
          <c:tx>
            <c:strRef>
              <c:f>ВКР!$B$9</c:f>
              <c:strCache>
                <c:ptCount val="1"/>
                <c:pt idx="0">
                  <c:v>2016/2017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ВКР!$C$7:$E$7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ВКР!$C$9:$E$9</c:f>
              <c:numCache>
                <c:formatCode>0.0%</c:formatCode>
                <c:ptCount val="3"/>
                <c:pt idx="0">
                  <c:v>0.76536312849162014</c:v>
                </c:pt>
                <c:pt idx="1">
                  <c:v>0.20223463687150839</c:v>
                </c:pt>
                <c:pt idx="2">
                  <c:v>3.128491620111732E-2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F4C-4AE0-9135-E3C603991E73}"/>
            </c:ext>
          </c:extLst>
        </c:ser>
        <c:ser>
          <c:idx val="2"/>
          <c:order val="2"/>
          <c:tx>
            <c:strRef>
              <c:f>ВКР!$B$10</c:f>
              <c:strCache>
                <c:ptCount val="1"/>
                <c:pt idx="0">
                  <c:v>2017/2018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ВКР!$C$7:$E$7</c:f>
              <c:strCache>
                <c:ptCount val="3"/>
                <c:pt idx="0">
                  <c:v>отлично</c:v>
                </c:pt>
                <c:pt idx="1">
                  <c:v>хорошо</c:v>
                </c:pt>
                <c:pt idx="2">
                  <c:v>удовл</c:v>
                </c:pt>
              </c:strCache>
            </c:strRef>
          </c:cat>
          <c:val>
            <c:numRef>
              <c:f>ВКР!$C$10:$E$10</c:f>
              <c:numCache>
                <c:formatCode>0.0%</c:formatCode>
                <c:ptCount val="3"/>
                <c:pt idx="0">
                  <c:v>0.75942915392456678</c:v>
                </c:pt>
                <c:pt idx="1">
                  <c:v>0.18144750254841999</c:v>
                </c:pt>
                <c:pt idx="2">
                  <c:v>5.8103975535168197E-2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F4C-4AE0-9135-E3C603991E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720608"/>
        <c:axId val="187721168"/>
      </c:barChart>
      <c:catAx>
        <c:axId val="18772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721168"/>
        <c:crosses val="autoZero"/>
        <c:auto val="1"/>
        <c:lblAlgn val="ctr"/>
        <c:lblOffset val="100"/>
        <c:noMultiLvlLbl val="0"/>
      </c:catAx>
      <c:valAx>
        <c:axId val="1877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720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822868875643521E-2"/>
          <c:y val="0.1528411020169563"/>
          <c:w val="0.8769091582753078"/>
          <c:h val="0.5664502446044471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Финансовый университет</c:v>
                </c:pt>
              </c:strCache>
            </c:strRef>
          </c:tx>
          <c:spPr>
            <a:gradFill rotWithShape="1">
              <a:gsLst>
                <a:gs pos="48000">
                  <a:srgbClr val="009999">
                    <a:lumMod val="90000"/>
                    <a:lumOff val="10000"/>
                  </a:srgbClr>
                </a:gs>
                <a:gs pos="100000">
                  <a:srgbClr val="009999">
                    <a:shade val="100000"/>
                    <a:satMod val="115000"/>
                    <a:alpha val="97000"/>
                  </a:srgbClr>
                </a:gs>
              </a:gsLst>
              <a:path path="circle">
                <a:fillToRect l="100000" b="100000"/>
              </a:path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Экономика</c:v>
                </c:pt>
                <c:pt idx="1">
                  <c:v>Государственное и муниципальное управление</c:v>
                </c:pt>
                <c:pt idx="2">
                  <c:v>Бизнес-информатика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37</c:v>
                </c:pt>
                <c:pt idx="1">
                  <c:v>40</c:v>
                </c:pt>
                <c:pt idx="2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6E-46AF-BA69-53D3DEF9ED7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Другие ВУЗы</c:v>
                </c:pt>
              </c:strCache>
            </c:strRef>
          </c:tx>
          <c:spPr>
            <a:gradFill rotWithShape="1">
              <a:gsLst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Экономика</c:v>
                </c:pt>
                <c:pt idx="1">
                  <c:v>Государственное и муниципальное управление</c:v>
                </c:pt>
                <c:pt idx="2">
                  <c:v>Бизнес-информатика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63</c:v>
                </c:pt>
                <c:pt idx="1">
                  <c:v>60</c:v>
                </c:pt>
                <c:pt idx="2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96E-46AF-BA69-53D3DEF9ED7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8847776"/>
        <c:axId val="188848336"/>
      </c:barChart>
      <c:catAx>
        <c:axId val="18884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8848336"/>
        <c:crosses val="autoZero"/>
        <c:auto val="0"/>
        <c:lblAlgn val="ctr"/>
        <c:lblOffset val="100"/>
        <c:noMultiLvlLbl val="0"/>
      </c:catAx>
      <c:valAx>
        <c:axId val="18884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8847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22296613856239"/>
          <c:y val="0.91130356890328423"/>
          <c:w val="0.88477713965012428"/>
          <c:h val="6.79074012265643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425225171129"/>
          <c:y val="0.17047554164043419"/>
          <c:w val="0.87379157996959411"/>
          <c:h val="0.572787691477782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Финансовый университет</c:v>
                </c:pt>
              </c:strCache>
            </c:strRef>
          </c:tx>
          <c:spPr>
            <a:gradFill flip="none" rotWithShape="1">
              <a:gsLst>
                <a:gs pos="45000">
                  <a:srgbClr val="009999">
                    <a:lumMod val="90000"/>
                    <a:lumOff val="10000"/>
                  </a:srgbClr>
                </a:gs>
                <a:gs pos="100000">
                  <a:srgbClr val="009999">
                    <a:shade val="100000"/>
                    <a:satMod val="115000"/>
                    <a:alpha val="97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Экономика </c:v>
                </c:pt>
                <c:pt idx="1">
                  <c:v>Государственное и муниципальное управление</c:v>
                </c:pt>
                <c:pt idx="2">
                  <c:v>Бизнес-информатика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</c:v>
                </c:pt>
                <c:pt idx="1">
                  <c:v>11</c:v>
                </c:pt>
                <c:pt idx="2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5A-4EA4-B1A5-7E62876AA48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Другие ВУЗы</c:v>
                </c:pt>
              </c:strCache>
            </c:strRef>
          </c:tx>
          <c:spPr>
            <a:gradFill rotWithShape="1">
              <a:gsLst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Экономика </c:v>
                </c:pt>
                <c:pt idx="1">
                  <c:v>Государственное и муниципальное управление</c:v>
                </c:pt>
                <c:pt idx="2">
                  <c:v>Бизнес-информатика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77</c:v>
                </c:pt>
                <c:pt idx="1">
                  <c:v>89</c:v>
                </c:pt>
                <c:pt idx="2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75A-4EA4-B1A5-7E62876AA48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8851136"/>
        <c:axId val="188851696"/>
      </c:barChart>
      <c:catAx>
        <c:axId val="18885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8851696"/>
        <c:crosses val="autoZero"/>
        <c:auto val="1"/>
        <c:lblAlgn val="ctr"/>
        <c:lblOffset val="100"/>
        <c:noMultiLvlLbl val="0"/>
      </c:catAx>
      <c:valAx>
        <c:axId val="18885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88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outerShdw dist="50800" dir="4800000" sx="1000" sy="1000" algn="ctr" rotWithShape="0">
        <a:srgbClr val="000000">
          <a:alpha val="43137"/>
        </a:srgbClr>
      </a:outerShdw>
    </a:effectLst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23774-E212-4328-A7BB-04DFFE10F89A}" type="datetimeFigureOut">
              <a:rPr lang="ru-RU" smtClean="0"/>
              <a:t>03.07.2018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6E358-8C8E-47C4-8DB2-F5372281E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335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CD1EF-392E-47CA-82BB-4B9527FE9A10}" type="datetimeFigureOut">
              <a:rPr lang="ru-RU" smtClean="0"/>
              <a:t>03.07.2018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86ADC-5176-44EB-894C-42387E679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046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315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3290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223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12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6700" y="215900"/>
            <a:ext cx="8467725" cy="47625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897025" y="4978860"/>
            <a:ext cx="3563596" cy="1535050"/>
          </a:xfrm>
        </p:spPr>
        <p:txBody>
          <a:bodyPr/>
          <a:lstStyle/>
          <a:p>
            <a:r>
              <a:rPr lang="ru-RU" dirty="0" smtClean="0"/>
              <a:t>Двойки: (бакалавры)</a:t>
            </a:r>
            <a:r>
              <a:rPr lang="ru-RU" baseline="0" dirty="0" smtClean="0"/>
              <a:t> 9-ИЗиОО, 1-ГУиФК, 1-Юр </a:t>
            </a:r>
          </a:p>
          <a:p>
            <a:r>
              <a:rPr lang="ru-RU" baseline="0" dirty="0" smtClean="0"/>
              <a:t>(магистры) 2-ФФР, 1-УиА, 1-Мен</a:t>
            </a:r>
          </a:p>
          <a:p>
            <a:r>
              <a:rPr lang="ru-RU" baseline="0" dirty="0" smtClean="0"/>
              <a:t>Н/я:</a:t>
            </a:r>
          </a:p>
          <a:p>
            <a:r>
              <a:rPr lang="ru-RU" baseline="0" dirty="0" err="1" smtClean="0"/>
              <a:t>Госэкзамен</a:t>
            </a:r>
            <a:r>
              <a:rPr lang="ru-RU" baseline="0" dirty="0" smtClean="0"/>
              <a:t> 13-ИЗиОО (3 </a:t>
            </a:r>
            <a:r>
              <a:rPr lang="ru-RU" baseline="0" dirty="0" err="1" smtClean="0"/>
              <a:t>уваж</a:t>
            </a:r>
            <a:r>
              <a:rPr lang="ru-RU" baseline="0" dirty="0" smtClean="0"/>
              <a:t>.), 1-ФФР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Защита  13-ИЗиОО (3 </a:t>
            </a:r>
            <a:r>
              <a:rPr lang="ru-RU" baseline="0" dirty="0" err="1" smtClean="0"/>
              <a:t>уваж</a:t>
            </a:r>
            <a:r>
              <a:rPr lang="ru-RU" baseline="0" dirty="0" smtClean="0"/>
              <a:t>.), 1-ФФР</a:t>
            </a:r>
          </a:p>
          <a:p>
            <a:r>
              <a:rPr lang="ru-RU" dirty="0" smtClean="0"/>
              <a:t>н/д 2 -</a:t>
            </a:r>
            <a:r>
              <a:rPr lang="ru-RU" dirty="0" err="1" smtClean="0"/>
              <a:t>ИЗиОО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589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81013" y="250825"/>
            <a:ext cx="8442325" cy="4748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811567" y="5239579"/>
            <a:ext cx="3025211" cy="10340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652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7110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08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5728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039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77825" y="241300"/>
            <a:ext cx="8548688" cy="48085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768695" y="5334310"/>
            <a:ext cx="1600200" cy="434100"/>
          </a:xfrm>
        </p:spPr>
        <p:txBody>
          <a:bodyPr/>
          <a:lstStyle/>
          <a:p>
            <a:r>
              <a:rPr lang="ru-RU" dirty="0" smtClean="0"/>
              <a:t>3 работы в 2017 году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930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74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9163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5355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856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3822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0220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7547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0034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5941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0248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47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127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9347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3602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003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1347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6032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0308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889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394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66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281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606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183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77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9E8-27BF-43F4-A63A-3CBB63E557FA}" type="datetime1">
              <a:rPr lang="ru-RU" smtClean="0"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38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951F-6BAF-40DD-A4C2-42F7BCB5A612}" type="datetime1">
              <a:rPr lang="ru-RU" smtClean="0"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87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0F2F-66F4-4BD9-B639-CB5A68B9C65E}" type="datetime1">
              <a:rPr lang="ru-RU" smtClean="0"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51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9B1F-F6ED-48FA-BD92-2CA5515033CC}" type="datetime1">
              <a:rPr lang="ru-RU" smtClean="0"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17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8170-D108-44A0-910C-494C735CC598}" type="datetime1">
              <a:rPr lang="ru-RU" smtClean="0"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67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0A91-6282-4DFF-B541-1CC0BA4C7BC9}" type="datetime1">
              <a:rPr lang="ru-RU" smtClean="0"/>
              <a:t>03.07.2018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3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69C8-0066-4EB7-90F9-4B361BD211A8}" type="datetime1">
              <a:rPr lang="ru-RU" smtClean="0"/>
              <a:t>03.07.2018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14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AFF2-F04B-4D5A-AEB1-A63ACB066DB6}" type="datetime1">
              <a:rPr lang="ru-RU" smtClean="0"/>
              <a:t>03.07.2018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42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69E6-EB5E-4E99-8736-A5742D9A41AC}" type="datetime1">
              <a:rPr lang="ru-RU" smtClean="0"/>
              <a:t>03.07.2018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55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9ABC-5C76-4368-A5D9-B21BEA806F3F}" type="datetime1">
              <a:rPr lang="ru-RU" smtClean="0"/>
              <a:t>03.07.2018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78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7ADA-6074-4D56-8DA2-2A6C3C606E5F}" type="datetime1">
              <a:rPr lang="ru-RU" smtClean="0"/>
              <a:t>03.07.2018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11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81A2-A423-409A-9F03-C404F87D7283}" type="datetime1">
              <a:rPr lang="ru-RU" smtClean="0"/>
              <a:t>03.07.2018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56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452728" y="120196"/>
            <a:ext cx="3492092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342118" y="1525054"/>
            <a:ext cx="1154783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dirty="0">
                <a:solidFill>
                  <a:schemeClr val="bg1"/>
                </a:solidFill>
                <a:latin typeface="Century Gothic" pitchFamily="34" charset="0"/>
              </a:rPr>
              <a:t>Об итогах работы </a:t>
            </a:r>
            <a: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  <a:t>государственных </a:t>
            </a:r>
            <a:r>
              <a:rPr lang="en-US" sz="3800" b="1" dirty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n-US" sz="3800" b="1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3800" b="1" dirty="0">
                <a:solidFill>
                  <a:schemeClr val="bg1"/>
                </a:solidFill>
                <a:latin typeface="Century Gothic" pitchFamily="34" charset="0"/>
              </a:rPr>
              <a:t>экзаменационных комиссий </a:t>
            </a:r>
          </a:p>
          <a:p>
            <a:pPr algn="ctr"/>
            <a: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  <a:t>в 2017/2018 учебном году</a:t>
            </a:r>
          </a:p>
          <a:p>
            <a:pPr algn="ctr"/>
            <a: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3800" b="1" dirty="0">
                <a:solidFill>
                  <a:schemeClr val="bg1"/>
                </a:solidFill>
                <a:latin typeface="Century Gothic" pitchFamily="34" charset="0"/>
              </a:rPr>
              <a:t>и </a:t>
            </a:r>
            <a: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  <a:t>задачах факультетов,</a:t>
            </a:r>
            <a:b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  <a:t>департаментов </a:t>
            </a:r>
            <a:r>
              <a:rPr lang="ru-RU" sz="3800" b="1" dirty="0">
                <a:solidFill>
                  <a:schemeClr val="bg1"/>
                </a:solidFill>
                <a:latin typeface="Century Gothic" pitchFamily="34" charset="0"/>
              </a:rPr>
              <a:t>и </a:t>
            </a:r>
            <a: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  <a:t>кафедр </a:t>
            </a:r>
            <a:b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  <a:t>на </a:t>
            </a:r>
            <a:r>
              <a:rPr lang="ru-RU" sz="3800" b="1" dirty="0">
                <a:solidFill>
                  <a:schemeClr val="bg1"/>
                </a:solidFill>
                <a:latin typeface="Century Gothic" pitchFamily="34" charset="0"/>
              </a:rPr>
              <a:t>новый </a:t>
            </a:r>
            <a:r>
              <a:rPr lang="ru-RU" sz="3800" b="1" dirty="0" smtClean="0">
                <a:solidFill>
                  <a:schemeClr val="bg1"/>
                </a:solidFill>
                <a:latin typeface="Century Gothic" pitchFamily="34" charset="0"/>
              </a:rPr>
              <a:t>2018/2019 </a:t>
            </a:r>
            <a:r>
              <a:rPr lang="ru-RU" sz="3800" b="1" dirty="0">
                <a:solidFill>
                  <a:schemeClr val="bg1"/>
                </a:solidFill>
                <a:latin typeface="Century Gothic" pitchFamily="34" charset="0"/>
              </a:rPr>
              <a:t>учебный год</a:t>
            </a:r>
            <a:endParaRPr lang="en-US" sz="38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21" y="493763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flipV="1">
            <a:off x="691719" y="5258844"/>
            <a:ext cx="8780071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42511" y="5570171"/>
            <a:ext cx="8183219" cy="977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ru-RU" sz="3200" dirty="0">
                <a:solidFill>
                  <a:schemeClr val="bg1"/>
                </a:solidFill>
                <a:latin typeface="Book Antiqua" panose="02040602050305030304" pitchFamily="18" charset="0"/>
              </a:rPr>
              <a:t>Первый проректор по учебной </a:t>
            </a:r>
            <a:r>
              <a:rPr lang="ru-RU" sz="32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работе</a:t>
            </a:r>
            <a:endParaRPr lang="en-US" sz="1100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>
              <a:lnSpc>
                <a:spcPct val="75000"/>
              </a:lnSpc>
            </a:pPr>
            <a:endParaRPr lang="ru-RU" sz="1100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>
              <a:lnSpc>
                <a:spcPct val="75000"/>
              </a:lnSpc>
            </a:pPr>
            <a:r>
              <a:rPr lang="ru-RU" sz="3200" dirty="0">
                <a:solidFill>
                  <a:schemeClr val="bg1"/>
                </a:solidFill>
                <a:latin typeface="Book Antiqua" panose="02040602050305030304" pitchFamily="18" charset="0"/>
              </a:rPr>
              <a:t>Е.В. Маркина</a:t>
            </a: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47627" y="318591"/>
            <a:ext cx="6587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Первый </a:t>
            </a:r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выпуск 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аспирантов в 2018 </a:t>
            </a:r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г.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709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10</a:t>
            </a:r>
            <a:endParaRPr lang="ru-RU" sz="1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4820" y="964101"/>
            <a:ext cx="11573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ts val="600"/>
              </a:spcBef>
            </a:pP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По 14 </a:t>
            </a:r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программам </a:t>
            </a: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аспирантуры </a:t>
            </a:r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в </a:t>
            </a: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2018 </a:t>
            </a:r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году выпуск осуществлялся впервые: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20481"/>
              </p:ext>
            </p:extLst>
          </p:nvPr>
        </p:nvGraphicFramePr>
        <p:xfrm>
          <a:off x="229880" y="1487321"/>
          <a:ext cx="11483103" cy="5149331"/>
        </p:xfrm>
        <a:graphic>
          <a:graphicData uri="http://schemas.openxmlformats.org/drawingml/2006/table">
            <a:tbl>
              <a:tblPr/>
              <a:tblGrid>
                <a:gridCol w="60949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69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612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95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Программа аспирантуры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Рекомендованы и успешно прошли </a:t>
                      </a:r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ГИА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Рекомендованы </a:t>
                      </a:r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к </a:t>
                      </a:r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защите в диссертационных советах</a:t>
                      </a:r>
                      <a:endParaRPr lang="ru-RU" sz="1800" kern="1200" dirty="0">
                        <a:solidFill>
                          <a:schemeClr val="bg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7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08.00.01 Экономическая теория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4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4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92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08.00.05 Экономика </a:t>
                      </a: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и управление народным хозяйством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21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14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40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08.00.10 Финансы</a:t>
                      </a: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, денежное обращение и кредит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19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14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3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08.00.12 Бухгалтерский </a:t>
                      </a: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учёт, статистика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10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9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7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08.00.14 Мировая </a:t>
                      </a: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экономика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3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105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12.00.01, 12.00.02, 12.00.03, 12.00.04, 12.00.08, 12.00.13, </a:t>
                      </a: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12.00.14  Программы </a:t>
                      </a: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по направлению «Юриспруденция»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3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65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23.00.02 Политические </a:t>
                      </a:r>
                      <a:r>
                        <a:rPr lang="ru-RU" sz="1800" kern="1200" dirty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институты, процессы и технологии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7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09.00.11 Социальная философия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7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ИТОГО</a:t>
                      </a: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74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52 (70%)</a:t>
                      </a:r>
                      <a:endParaRPr lang="ru-RU" sz="1800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6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21798" y="317817"/>
            <a:ext cx="6258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Результаты </a:t>
            </a:r>
            <a:r>
              <a:rPr lang="ru-RU" sz="2800" b="1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бакалавриат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г. Москва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11</a:t>
            </a: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999" y="871999"/>
            <a:ext cx="1174496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Сравнительные результаты государственного экзамена и защиты ВКР  </a:t>
            </a:r>
            <a: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</a:br>
            <a: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(</a:t>
            </a:r>
            <a:r>
              <a:rPr lang="ru-RU" sz="2400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в % за </a:t>
            </a:r>
            <a: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2016-2018 </a:t>
            </a:r>
            <a:r>
              <a:rPr lang="ru-RU" sz="2400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годы выпуска </a:t>
            </a:r>
            <a: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бакалавров очной формы обучения в </a:t>
            </a:r>
            <a:r>
              <a:rPr lang="ru-RU" sz="2400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г. </a:t>
            </a:r>
            <a: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Москве)</a:t>
            </a:r>
            <a:endParaRPr lang="ru-RU" dirty="0">
              <a:solidFill>
                <a:srgbClr val="256569"/>
              </a:solidFill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307644"/>
              </p:ext>
            </p:extLst>
          </p:nvPr>
        </p:nvGraphicFramePr>
        <p:xfrm>
          <a:off x="380332" y="2221728"/>
          <a:ext cx="5296037" cy="4136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260922"/>
              </p:ext>
            </p:extLst>
          </p:nvPr>
        </p:nvGraphicFramePr>
        <p:xfrm>
          <a:off x="5759569" y="1764551"/>
          <a:ext cx="5765321" cy="4543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554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21798" y="317817"/>
            <a:ext cx="6417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Результаты магистратура г. Москва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12</a:t>
            </a: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999" y="871999"/>
            <a:ext cx="1174496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Сравнительные результаты государственного экзамена и защиты ВКР  </a:t>
            </a: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</a:br>
            <a: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(</a:t>
            </a:r>
            <a:r>
              <a:rPr lang="ru-RU" sz="2400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в % за </a:t>
            </a:r>
            <a: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2016-2018 </a:t>
            </a:r>
            <a:r>
              <a:rPr lang="ru-RU" sz="2400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годы выпуска </a:t>
            </a:r>
            <a: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магистров очной формы обучения в </a:t>
            </a:r>
            <a:r>
              <a:rPr lang="ru-RU" sz="2400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г. </a:t>
            </a:r>
            <a:r>
              <a:rPr lang="ru-RU" sz="2400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Москве)</a:t>
            </a:r>
            <a:endParaRPr lang="ru-RU" dirty="0">
              <a:solidFill>
                <a:srgbClr val="256569"/>
              </a:solidFill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310670"/>
              </p:ext>
            </p:extLst>
          </p:nvPr>
        </p:nvGraphicFramePr>
        <p:xfrm>
          <a:off x="287236" y="2110565"/>
          <a:ext cx="5469883" cy="4430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249080"/>
              </p:ext>
            </p:extLst>
          </p:nvPr>
        </p:nvGraphicFramePr>
        <p:xfrm>
          <a:off x="5957581" y="1795513"/>
          <a:ext cx="5719697" cy="471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95953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135163" y="267095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63214" y="282576"/>
            <a:ext cx="876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Неудовлетворительные результаты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13</a:t>
            </a:r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5163" y="1003044"/>
            <a:ext cx="118637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/>
            <a:r>
              <a:rPr lang="ru-RU" sz="3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Неудовлетворительные результаты </a:t>
            </a:r>
            <a:r>
              <a:rPr lang="ru-RU" sz="3200" b="1" dirty="0">
                <a:solidFill>
                  <a:srgbClr val="256569"/>
                </a:solidFill>
                <a:latin typeface="Book Antiqua" panose="02040602050305030304" pitchFamily="18" charset="0"/>
              </a:rPr>
              <a:t>прохождения </a:t>
            </a:r>
            <a:r>
              <a:rPr lang="ru-RU" sz="3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ГИА по программам высшего образования в г. Москве показали  </a:t>
            </a:r>
            <a:endParaRPr lang="ru-RU" sz="3200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pPr lvl="0" algn="just" defTabSz="91440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на государственном экзамене:</a:t>
            </a:r>
          </a:p>
          <a:p>
            <a:pPr lvl="0" algn="just" defTabSz="914400"/>
            <a:r>
              <a:rPr lang="ru-RU" sz="3200" dirty="0">
                <a:solidFill>
                  <a:srgbClr val="256569"/>
                </a:solidFill>
                <a:latin typeface="Book Antiqua" panose="02040602050305030304" pitchFamily="18" charset="0"/>
              </a:rPr>
              <a:t>	</a:t>
            </a:r>
            <a:r>
              <a:rPr lang="ru-RU" sz="3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11 чел.</a:t>
            </a: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- по программам </a:t>
            </a:r>
            <a:r>
              <a:rPr lang="ru-RU" sz="3200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бакалавриата</a:t>
            </a: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и </a:t>
            </a:r>
            <a:r>
              <a:rPr lang="ru-RU" sz="3200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специалитета</a:t>
            </a: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;</a:t>
            </a:r>
          </a:p>
          <a:p>
            <a:pPr lvl="0" algn="just" defTabSz="914400"/>
            <a:r>
              <a:rPr lang="ru-RU" sz="3200" dirty="0">
                <a:solidFill>
                  <a:srgbClr val="256569"/>
                </a:solidFill>
                <a:latin typeface="Book Antiqua" panose="02040602050305030304" pitchFamily="18" charset="0"/>
              </a:rPr>
              <a:t>	</a:t>
            </a:r>
            <a:r>
              <a:rPr lang="ru-RU" sz="3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4 </a:t>
            </a:r>
            <a:r>
              <a:rPr lang="ru-RU" sz="3200" b="1" dirty="0">
                <a:solidFill>
                  <a:srgbClr val="256569"/>
                </a:solidFill>
                <a:latin typeface="Book Antiqua" panose="02040602050305030304" pitchFamily="18" charset="0"/>
              </a:rPr>
              <a:t>чел. </a:t>
            </a: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– </a:t>
            </a:r>
            <a:r>
              <a:rPr lang="ru-RU" sz="3200" dirty="0">
                <a:solidFill>
                  <a:srgbClr val="256569"/>
                </a:solidFill>
                <a:latin typeface="Book Antiqua" panose="02040602050305030304" pitchFamily="18" charset="0"/>
              </a:rPr>
              <a:t>по программам </a:t>
            </a: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магистратуры. </a:t>
            </a:r>
          </a:p>
          <a:p>
            <a:pPr lvl="0" algn="just" defTabSz="91440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на защите ВКР:</a:t>
            </a:r>
          </a:p>
          <a:p>
            <a:pPr lvl="0" algn="just" defTabSz="914400"/>
            <a:r>
              <a:rPr lang="ru-RU" sz="3200" dirty="0">
                <a:solidFill>
                  <a:srgbClr val="256569"/>
                </a:solidFill>
                <a:latin typeface="Book Antiqua" panose="02040602050305030304" pitchFamily="18" charset="0"/>
              </a:rPr>
              <a:t>	</a:t>
            </a:r>
            <a:r>
              <a:rPr lang="ru-RU" sz="3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0 </a:t>
            </a:r>
            <a:r>
              <a:rPr lang="ru-RU" sz="3200" b="1" dirty="0">
                <a:solidFill>
                  <a:srgbClr val="256569"/>
                </a:solidFill>
                <a:latin typeface="Book Antiqua" panose="02040602050305030304" pitchFamily="18" charset="0"/>
              </a:rPr>
              <a:t>чел.</a:t>
            </a:r>
            <a:r>
              <a:rPr lang="ru-RU" sz="3200" dirty="0">
                <a:solidFill>
                  <a:srgbClr val="256569"/>
                </a:solidFill>
                <a:latin typeface="Book Antiqua" panose="02040602050305030304" pitchFamily="18" charset="0"/>
              </a:rPr>
              <a:t> - по программам </a:t>
            </a: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бакалавриата, специалитета и магистратуры;</a:t>
            </a:r>
            <a:endParaRPr lang="ru-RU" sz="3200" dirty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pPr lvl="0" algn="just" defTabSz="914400"/>
            <a:r>
              <a:rPr lang="ru-RU" sz="3200" dirty="0">
                <a:solidFill>
                  <a:srgbClr val="256569"/>
                </a:solidFill>
                <a:latin typeface="Book Antiqua" panose="02040602050305030304" pitchFamily="18" charset="0"/>
              </a:rPr>
              <a:t>	</a:t>
            </a:r>
            <a:endParaRPr lang="ru-RU" sz="3200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pPr lvl="0" algn="just" defTabSz="914400"/>
            <a:r>
              <a:rPr lang="ru-RU" sz="3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33 человека </a:t>
            </a: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не явились, 2 </a:t>
            </a:r>
            <a:r>
              <a:rPr lang="ru-RU" sz="3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человека </a:t>
            </a:r>
            <a:r>
              <a:rPr lang="ru-RU" sz="32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не допущены на Государственную итоговую аттестацию.</a:t>
            </a:r>
            <a:endParaRPr lang="ru-RU" sz="3200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17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67294" y="260357"/>
            <a:ext cx="2509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Апелляция</a:t>
            </a:r>
            <a:endParaRPr lang="ru-RU" sz="3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709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14</a:t>
            </a: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9313" y="729665"/>
            <a:ext cx="11809648" cy="577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defTabSz="914400">
              <a:lnSpc>
                <a:spcPct val="150000"/>
              </a:lnSpc>
            </a:pPr>
            <a:r>
              <a:rPr lang="ru-RU" sz="3200" b="1" i="1" u="sng" dirty="0" smtClean="0">
                <a:solidFill>
                  <a:srgbClr val="FF0000"/>
                </a:solidFill>
                <a:latin typeface="Book Antiqua" pitchFamily="18" charset="0"/>
              </a:rPr>
              <a:t>9 </a:t>
            </a:r>
            <a:r>
              <a:rPr lang="ru-RU" sz="3200" b="1" i="1" u="sng" dirty="0">
                <a:solidFill>
                  <a:srgbClr val="FF0000"/>
                </a:solidFill>
                <a:latin typeface="Book Antiqua" pitchFamily="18" charset="0"/>
              </a:rPr>
              <a:t>заявлений</a:t>
            </a:r>
            <a:r>
              <a:rPr lang="ru-RU" sz="2800" b="1" u="sng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400" b="1" dirty="0">
                <a:solidFill>
                  <a:srgbClr val="256569"/>
                </a:solidFill>
                <a:latin typeface="Book Antiqua" pitchFamily="18" charset="0"/>
              </a:rPr>
              <a:t>об апелляции результатов государственного аттестационного испытания в связи с несогласием </a:t>
            </a:r>
            <a:r>
              <a:rPr lang="ru-RU" sz="2400" b="1" dirty="0" smtClean="0">
                <a:solidFill>
                  <a:srgbClr val="256569"/>
                </a:solidFill>
                <a:latin typeface="Book Antiqua" pitchFamily="18" charset="0"/>
              </a:rPr>
              <a:t>с </a:t>
            </a:r>
            <a:r>
              <a:rPr lang="ru-RU" sz="2400" b="1" dirty="0">
                <a:solidFill>
                  <a:srgbClr val="256569"/>
                </a:solidFill>
                <a:latin typeface="Book Antiqua" pitchFamily="18" charset="0"/>
              </a:rPr>
              <a:t>результатами </a:t>
            </a:r>
            <a:r>
              <a:rPr lang="ru-RU" sz="2400" b="1" dirty="0" smtClean="0">
                <a:solidFill>
                  <a:srgbClr val="256569"/>
                </a:solidFill>
                <a:latin typeface="Book Antiqua" pitchFamily="18" charset="0"/>
              </a:rPr>
              <a:t>государственного экзамена, несогласием с процедурой защиты ВКР, </a:t>
            </a:r>
          </a:p>
          <a:p>
            <a:pPr algn="just" defTabSz="914400">
              <a:lnSpc>
                <a:spcPct val="150000"/>
              </a:lnSpc>
            </a:pPr>
            <a:r>
              <a:rPr lang="ru-RU" sz="2200" b="1" dirty="0">
                <a:solidFill>
                  <a:srgbClr val="256569"/>
                </a:solidFill>
                <a:latin typeface="Book Antiqua" pitchFamily="18" charset="0"/>
              </a:rPr>
              <a:t>в</a:t>
            </a:r>
            <a:r>
              <a:rPr lang="ru-RU" sz="2200" b="1" dirty="0" smtClean="0">
                <a:solidFill>
                  <a:srgbClr val="256569"/>
                </a:solidFill>
                <a:latin typeface="Book Antiqua" pitchFamily="18" charset="0"/>
              </a:rPr>
              <a:t> том числе:</a:t>
            </a:r>
          </a:p>
          <a:p>
            <a:pPr algn="just" defTabSz="914400">
              <a:lnSpc>
                <a:spcPct val="150000"/>
              </a:lnSpc>
            </a:pP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1 студент </a:t>
            </a:r>
            <a:r>
              <a:rPr lang="ru-RU" sz="2000" b="1" dirty="0">
                <a:solidFill>
                  <a:srgbClr val="256569"/>
                </a:solidFill>
                <a:latin typeface="Book Antiqua" pitchFamily="18" charset="0"/>
              </a:rPr>
              <a:t>программы </a:t>
            </a:r>
            <a:r>
              <a:rPr lang="ru-RU" sz="2000" b="1" dirty="0" err="1" smtClean="0">
                <a:solidFill>
                  <a:srgbClr val="256569"/>
                </a:solidFill>
                <a:latin typeface="Book Antiqua" pitchFamily="18" charset="0"/>
              </a:rPr>
              <a:t>бакалавриата</a:t>
            </a: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 по процедуре защиты ВКР; </a:t>
            </a:r>
          </a:p>
          <a:p>
            <a:pPr algn="just" defTabSz="914400">
              <a:lnSpc>
                <a:spcPct val="150000"/>
              </a:lnSpc>
            </a:pP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1 студент </a:t>
            </a:r>
            <a:r>
              <a:rPr lang="ru-RU" sz="2000" b="1" dirty="0">
                <a:solidFill>
                  <a:srgbClr val="256569"/>
                </a:solidFill>
                <a:latin typeface="Book Antiqua" pitchFamily="18" charset="0"/>
              </a:rPr>
              <a:t>программы бакалавриата на повышение оценки с </a:t>
            </a: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«</a:t>
            </a:r>
            <a:r>
              <a:rPr lang="ru-RU" sz="2000" b="1" dirty="0" err="1" smtClean="0">
                <a:solidFill>
                  <a:srgbClr val="256569"/>
                </a:solidFill>
                <a:latin typeface="Book Antiqua" pitchFamily="18" charset="0"/>
              </a:rPr>
              <a:t>удовлетвор</a:t>
            </a: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.» на «хорошо»;</a:t>
            </a:r>
          </a:p>
          <a:p>
            <a:pPr algn="just" defTabSz="914400">
              <a:lnSpc>
                <a:spcPct val="150000"/>
              </a:lnSpc>
            </a:pP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4 </a:t>
            </a:r>
            <a:r>
              <a:rPr lang="ru-RU" sz="2000" b="1" dirty="0">
                <a:solidFill>
                  <a:srgbClr val="256569"/>
                </a:solidFill>
                <a:latin typeface="Book Antiqua" pitchFamily="18" charset="0"/>
              </a:rPr>
              <a:t>студента программы </a:t>
            </a:r>
            <a:r>
              <a:rPr lang="ru-RU" sz="2000" b="1" dirty="0" err="1">
                <a:solidFill>
                  <a:srgbClr val="256569"/>
                </a:solidFill>
                <a:latin typeface="Book Antiqua" pitchFamily="18" charset="0"/>
              </a:rPr>
              <a:t>бакалавриата</a:t>
            </a:r>
            <a:r>
              <a:rPr lang="ru-RU" sz="2000" b="1" dirty="0">
                <a:solidFill>
                  <a:srgbClr val="256569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на повышение </a:t>
            </a:r>
            <a:r>
              <a:rPr lang="ru-RU" sz="2000" b="1" dirty="0">
                <a:solidFill>
                  <a:srgbClr val="256569"/>
                </a:solidFill>
                <a:latin typeface="Book Antiqua" pitchFamily="18" charset="0"/>
              </a:rPr>
              <a:t>оценки с «хорошо» на «отлично</a:t>
            </a: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»;</a:t>
            </a:r>
          </a:p>
          <a:p>
            <a:pPr algn="just" defTabSz="914400">
              <a:lnSpc>
                <a:spcPct val="150000"/>
              </a:lnSpc>
            </a:pP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3 </a:t>
            </a:r>
            <a:r>
              <a:rPr lang="ru-RU" sz="2000" b="1" dirty="0">
                <a:solidFill>
                  <a:srgbClr val="256569"/>
                </a:solidFill>
                <a:latin typeface="Book Antiqua" pitchFamily="18" charset="0"/>
              </a:rPr>
              <a:t>студента программы магистратуры </a:t>
            </a: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на </a:t>
            </a:r>
            <a:r>
              <a:rPr lang="ru-RU" sz="2000" b="1" dirty="0">
                <a:solidFill>
                  <a:srgbClr val="256569"/>
                </a:solidFill>
                <a:latin typeface="Book Antiqua" pitchFamily="18" charset="0"/>
              </a:rPr>
              <a:t>пересмотр результатов в связи с получением оценки «неудовлетворительно</a:t>
            </a:r>
            <a:r>
              <a:rPr lang="ru-RU" sz="2000" b="1" dirty="0" smtClean="0">
                <a:solidFill>
                  <a:srgbClr val="256569"/>
                </a:solidFill>
                <a:latin typeface="Book Antiqua" pitchFamily="18" charset="0"/>
              </a:rPr>
              <a:t>».</a:t>
            </a:r>
          </a:p>
          <a:p>
            <a:pPr algn="just" defTabSz="914400">
              <a:lnSpc>
                <a:spcPct val="150000"/>
              </a:lnSpc>
            </a:pPr>
            <a:r>
              <a:rPr lang="ru-RU" sz="2200" b="1" dirty="0" smtClean="0">
                <a:solidFill>
                  <a:srgbClr val="256569"/>
                </a:solidFill>
                <a:latin typeface="Book Antiqua" pitchFamily="18" charset="0"/>
              </a:rPr>
              <a:t>В </a:t>
            </a:r>
            <a:r>
              <a:rPr lang="ru-RU" sz="2200" b="1" dirty="0">
                <a:solidFill>
                  <a:srgbClr val="256569"/>
                </a:solidFill>
                <a:latin typeface="Book Antiqua" pitchFamily="18" charset="0"/>
              </a:rPr>
              <a:t>ходе заседаний апелляционной комиссии </a:t>
            </a:r>
            <a:r>
              <a:rPr lang="ru-RU" sz="2200" b="1" dirty="0" smtClean="0">
                <a:solidFill>
                  <a:srgbClr val="256569"/>
                </a:solidFill>
                <a:latin typeface="Book Antiqua" pitchFamily="18" charset="0"/>
              </a:rPr>
              <a:t>ВСЕ АПЕЛЛЯЦИИ </a:t>
            </a:r>
            <a:r>
              <a:rPr lang="ru-RU" sz="2200" b="1" dirty="0">
                <a:solidFill>
                  <a:srgbClr val="256569"/>
                </a:solidFill>
                <a:latin typeface="Book Antiqua" pitchFamily="18" charset="0"/>
              </a:rPr>
              <a:t>были отклонены, а </a:t>
            </a:r>
            <a:r>
              <a:rPr lang="ru-RU" sz="2200" b="1" dirty="0" smtClean="0">
                <a:solidFill>
                  <a:srgbClr val="256569"/>
                </a:solidFill>
                <a:latin typeface="Book Antiqua" pitchFamily="18" charset="0"/>
              </a:rPr>
              <a:t>результаты, выставленные ГЭК, оставлены без изменений.</a:t>
            </a:r>
            <a:endParaRPr lang="ru-RU" sz="2200" b="1" dirty="0">
              <a:solidFill>
                <a:srgbClr val="25656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135163" y="267095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3214" y="232290"/>
            <a:ext cx="8765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Лучшие выпускники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5163" y="1014148"/>
            <a:ext cx="11761001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5656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За период обучения и прохождения ГИА по программам высшего образования в г. Москве выдающиеся результаты, отмеченные ППС Финуниверситета и членами ГЭК, показали свыше</a:t>
            </a:r>
            <a:r>
              <a:rPr kumimoji="0" lang="ru-RU" sz="2700" b="1" i="0" u="none" strike="noStrike" kern="1200" cap="none" spc="0" normalizeH="0" noProof="0" dirty="0" smtClean="0">
                <a:ln>
                  <a:noFill/>
                </a:ln>
                <a:solidFill>
                  <a:srgbClr val="25656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100 выпускников.</a:t>
            </a:r>
            <a:r>
              <a:rPr lang="ru-RU" sz="28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</a:t>
            </a:r>
          </a:p>
          <a:p>
            <a:pPr lvl="0" algn="just" defTabSz="914400">
              <a:defRPr/>
            </a:pP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Среди них особенно отмечены: </a:t>
            </a:r>
          </a:p>
          <a:p>
            <a:pPr lvl="0" algn="just" defTabSz="914400">
              <a:defRPr/>
            </a:pP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Мясищева Елизавета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Романовна 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(АРиЭБ), Шаршова Ирина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Сергеевна (</a:t>
            </a:r>
            <a:r>
              <a:rPr lang="ru-RU" sz="2200" b="1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ГУиФК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), </a:t>
            </a:r>
            <a:r>
              <a:rPr lang="ru-RU" sz="2200" b="1" dirty="0" err="1">
                <a:solidFill>
                  <a:srgbClr val="256569"/>
                </a:solidFill>
                <a:latin typeface="Book Antiqua" panose="02040602050305030304" pitchFamily="18" charset="0"/>
              </a:rPr>
              <a:t>Тутова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 Ксения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Игоревна 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(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Мен), 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Хамитов Тимур </a:t>
            </a:r>
            <a:r>
              <a:rPr lang="ru-RU" sz="2200" b="1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Рякипович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(МТСиГБ), </a:t>
            </a:r>
            <a:r>
              <a:rPr lang="ru-RU" sz="2200" b="1" dirty="0" err="1">
                <a:solidFill>
                  <a:srgbClr val="256569"/>
                </a:solidFill>
                <a:latin typeface="Book Antiqua" panose="02040602050305030304" pitchFamily="18" charset="0"/>
              </a:rPr>
              <a:t>Култыгина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 Ирина Евгеньевна (МФФ), Цветкова Татьяна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Михайловна (МЭО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),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Сыч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е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ва Ольга Владимировна (</a:t>
            </a:r>
            <a:r>
              <a:rPr lang="ru-RU" sz="2200" b="1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НиН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), Пылаева Екатерина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Владимировна (</a:t>
            </a:r>
            <a:r>
              <a:rPr lang="ru-RU" sz="2200" b="1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ПМиИТ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), Королева Дарья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Александровна (</a:t>
            </a:r>
            <a:r>
              <a:rPr lang="ru-RU" sz="2200" b="1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УиА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), Зюзина Юлия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Олеговна (</a:t>
            </a:r>
            <a:r>
              <a:rPr lang="ru-RU" sz="2200" b="1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СиП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), Ткачева Александра Александровна (ФФР), </a:t>
            </a:r>
            <a:r>
              <a:rPr lang="ru-RU" sz="2200" b="1" dirty="0" err="1">
                <a:solidFill>
                  <a:srgbClr val="256569"/>
                </a:solidFill>
                <a:latin typeface="Book Antiqua" panose="02040602050305030304" pitchFamily="18" charset="0"/>
              </a:rPr>
              <a:t>Умарова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 Альбина </a:t>
            </a:r>
            <a:r>
              <a:rPr lang="ru-RU" sz="2200" b="1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Нуржановна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(ФЭФ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), </a:t>
            </a:r>
            <a:r>
              <a:rPr lang="ru-RU" sz="2200" b="1" dirty="0" err="1">
                <a:solidFill>
                  <a:srgbClr val="256569"/>
                </a:solidFill>
                <a:latin typeface="Book Antiqua" panose="02040602050305030304" pitchFamily="18" charset="0"/>
              </a:rPr>
              <a:t>Волковская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 Елена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Анатольевна 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(</a:t>
            </a:r>
            <a:r>
              <a:rPr lang="ru-RU" sz="2200" b="1" dirty="0" err="1" smtClean="0">
                <a:solidFill>
                  <a:srgbClr val="256569"/>
                </a:solidFill>
                <a:latin typeface="Book Antiqua" panose="02040602050305030304" pitchFamily="18" charset="0"/>
              </a:rPr>
              <a:t>ЮрФак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), </a:t>
            </a:r>
            <a:r>
              <a:rPr lang="ru-RU" sz="2200" b="1" dirty="0">
                <a:solidFill>
                  <a:srgbClr val="256569"/>
                </a:solidFill>
                <a:latin typeface="Book Antiqua" panose="02040602050305030304" pitchFamily="18" charset="0"/>
              </a:rPr>
              <a:t>Астахов Сергей Алексеевич </a:t>
            </a:r>
            <a:r>
              <a:rPr lang="ru-RU" sz="22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(ФЭФ).</a:t>
            </a:r>
            <a:endParaRPr kumimoji="0" lang="ru-RU" sz="2200" b="1" i="0" u="none" strike="noStrike" kern="1200" cap="none" spc="0" normalizeH="0" noProof="0" dirty="0" smtClean="0">
              <a:ln>
                <a:noFill/>
              </a:ln>
              <a:solidFill>
                <a:srgbClr val="256569"/>
              </a:solidFill>
              <a:effectLst/>
              <a:uLnTx/>
              <a:uFillTx/>
              <a:latin typeface="Book Antiqua" panose="0204060205030503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solidFill>
                <a:srgbClr val="256569"/>
              </a:solidFill>
              <a:effectLst/>
              <a:uLnTx/>
              <a:uFillTx/>
              <a:latin typeface="Book Antiqua" panose="0204060205030503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56569"/>
                </a:solidFill>
                <a:effectLst/>
                <a:uLnTx/>
                <a:uFillTx/>
                <a:latin typeface="Book Antiqua" panose="02040602050305030304" pitchFamily="18" charset="0"/>
              </a:rPr>
              <a:t>В 2018 году обучение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rgbClr val="256569"/>
                </a:solidFill>
                <a:effectLst/>
                <a:uLnTx/>
                <a:uFillTx/>
                <a:latin typeface="Book Antiqua" panose="02040602050305030304" pitchFamily="18" charset="0"/>
              </a:rPr>
              <a:t> закончили </a:t>
            </a:r>
            <a:r>
              <a:rPr kumimoji="0" lang="ru-RU" sz="2200" b="1" i="1" u="none" strike="noStrike" kern="1200" cap="none" spc="0" normalizeH="0" noProof="0" dirty="0" smtClean="0">
                <a:ln>
                  <a:noFill/>
                </a:ln>
                <a:solidFill>
                  <a:srgbClr val="256569"/>
                </a:solidFill>
                <a:effectLst/>
                <a:uLnTx/>
                <a:uFillTx/>
                <a:latin typeface="Book Antiqua" panose="02040602050305030304" pitchFamily="18" charset="0"/>
              </a:rPr>
              <a:t>284 иностранных студента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rgbClr val="256569"/>
                </a:solidFill>
                <a:effectLst/>
                <a:uLnTx/>
                <a:uFillTx/>
                <a:latin typeface="Book Antiqua" panose="02040602050305030304" pitchFamily="18" charset="0"/>
              </a:rPr>
              <a:t>, </a:t>
            </a:r>
            <a:b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rgbClr val="256569"/>
                </a:solidFill>
                <a:effectLst/>
                <a:uLnTx/>
                <a:uFillTx/>
                <a:latin typeface="Book Antiqua" panose="02040602050305030304" pitchFamily="18" charset="0"/>
              </a:rPr>
            </a:br>
            <a:r>
              <a:rPr kumimoji="0" lang="ru-RU" sz="2200" b="1" i="1" u="none" strike="noStrike" kern="1200" cap="none" spc="0" normalizeH="0" noProof="0" dirty="0" smtClean="0">
                <a:ln>
                  <a:noFill/>
                </a:ln>
                <a:solidFill>
                  <a:srgbClr val="256569"/>
                </a:solidFill>
                <a:effectLst/>
                <a:uLnTx/>
                <a:uFillTx/>
                <a:latin typeface="Book Antiqua" panose="02040602050305030304" pitchFamily="18" charset="0"/>
              </a:rPr>
              <a:t>55 из них получили диплом с отличием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rgbClr val="256569"/>
                </a:solidFill>
                <a:effectLst/>
                <a:uLnTx/>
                <a:uFillTx/>
                <a:latin typeface="Book Antiqua" panose="02040602050305030304" pitchFamily="18" charset="0"/>
              </a:rPr>
              <a:t>.</a:t>
            </a: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solidFill>
                <a:srgbClr val="256569"/>
              </a:solidFill>
              <a:effectLst/>
              <a:uLnTx/>
              <a:uFillTx/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27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54098"/>
            <a:ext cx="8265228" cy="955690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63214" y="255681"/>
            <a:ext cx="8765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Федеральный интернет-экзамен для выпускников бакалавриата (ФИЭБ)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334" y="1934476"/>
            <a:ext cx="5540122" cy="4166442"/>
          </a:xfrm>
          <a:prstGeom prst="rect">
            <a:avLst/>
          </a:prstGeom>
          <a:ln>
            <a:noFill/>
          </a:ln>
        </p:spPr>
      </p:pic>
      <p:pic>
        <p:nvPicPr>
          <p:cNvPr id="44" name="Picture 1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75456" y="1984749"/>
            <a:ext cx="5965263" cy="4094236"/>
          </a:xfrm>
          <a:prstGeom prst="rect">
            <a:avLst/>
          </a:prstGeom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763214" y="1499877"/>
            <a:ext cx="1108728" cy="455961"/>
          </a:xfrm>
          <a:prstGeom prst="rect">
            <a:avLst/>
          </a:prstGeom>
          <a:solidFill>
            <a:srgbClr val="3A93E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401352" y="1499877"/>
            <a:ext cx="1010712" cy="484872"/>
          </a:xfrm>
          <a:prstGeom prst="rect">
            <a:avLst/>
          </a:prstGeom>
          <a:solidFill>
            <a:srgbClr val="3A93E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12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52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54098"/>
            <a:ext cx="8265228" cy="955690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63214" y="255681"/>
            <a:ext cx="8765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Федеральный интернет-экзамен для выпускников бакалавриата (ФИЭБ)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97762"/>
              </p:ext>
            </p:extLst>
          </p:nvPr>
        </p:nvGraphicFramePr>
        <p:xfrm>
          <a:off x="201413" y="1547046"/>
          <a:ext cx="11797548" cy="4903524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826080">
                  <a:extLst>
                    <a:ext uri="{9D8B030D-6E8A-4147-A177-3AD203B41FA5}">
                      <a16:colId xmlns:a16="http://schemas.microsoft.com/office/drawing/2014/main" xmlns="" val="2323134676"/>
                    </a:ext>
                  </a:extLst>
                </a:gridCol>
                <a:gridCol w="4615493">
                  <a:extLst>
                    <a:ext uri="{9D8B030D-6E8A-4147-A177-3AD203B41FA5}">
                      <a16:colId xmlns:a16="http://schemas.microsoft.com/office/drawing/2014/main" xmlns="" val="604191634"/>
                    </a:ext>
                  </a:extLst>
                </a:gridCol>
                <a:gridCol w="1143404">
                  <a:extLst>
                    <a:ext uri="{9D8B030D-6E8A-4147-A177-3AD203B41FA5}">
                      <a16:colId xmlns:a16="http://schemas.microsoft.com/office/drawing/2014/main" xmlns="" val="449679273"/>
                    </a:ext>
                  </a:extLst>
                </a:gridCol>
                <a:gridCol w="1393608">
                  <a:extLst>
                    <a:ext uri="{9D8B030D-6E8A-4147-A177-3AD203B41FA5}">
                      <a16:colId xmlns:a16="http://schemas.microsoft.com/office/drawing/2014/main" xmlns="" val="1534318466"/>
                    </a:ext>
                  </a:extLst>
                </a:gridCol>
                <a:gridCol w="1299882">
                  <a:extLst>
                    <a:ext uri="{9D8B030D-6E8A-4147-A177-3AD203B41FA5}">
                      <a16:colId xmlns:a16="http://schemas.microsoft.com/office/drawing/2014/main" xmlns="" val="217799655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1628311265"/>
                    </a:ext>
                  </a:extLst>
                </a:gridCol>
                <a:gridCol w="1147481">
                  <a:extLst>
                    <a:ext uri="{9D8B030D-6E8A-4147-A177-3AD203B41FA5}">
                      <a16:colId xmlns:a16="http://schemas.microsoft.com/office/drawing/2014/main" xmlns="" val="2291419372"/>
                    </a:ext>
                  </a:extLst>
                </a:gridCol>
              </a:tblGrid>
              <a:tr h="4764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sz="1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b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подготовки</a:t>
                      </a:r>
                      <a:endParaRPr lang="ru-RU" sz="1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9000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сертификатов по уровням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965992"/>
                  </a:ext>
                </a:extLst>
              </a:tr>
              <a:tr h="8353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золотой</a:t>
                      </a:r>
                      <a:endParaRPr lang="ru-RU" sz="17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серебряный</a:t>
                      </a:r>
                      <a:endParaRPr lang="ru-RU" sz="17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бронзовый</a:t>
                      </a:r>
                      <a:endParaRPr lang="ru-RU" sz="17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сертификат участника</a:t>
                      </a:r>
                      <a:endParaRPr lang="ru-RU" sz="17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3024993"/>
                  </a:ext>
                </a:extLst>
              </a:tr>
              <a:tr h="362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09.03.01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вычислительная техника</a:t>
                      </a:r>
                      <a:endParaRPr lang="ru-RU" sz="16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470086546"/>
                  </a:ext>
                </a:extLst>
              </a:tr>
              <a:tr h="362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38.03.01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6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9970655"/>
                  </a:ext>
                </a:extLst>
              </a:tr>
              <a:tr h="362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38.03.02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6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7681766"/>
                  </a:ext>
                </a:extLst>
              </a:tr>
              <a:tr h="362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38.03.03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персоналом</a:t>
                      </a:r>
                      <a:endParaRPr lang="ru-RU" sz="16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8258361"/>
                  </a:ext>
                </a:extLst>
              </a:tr>
              <a:tr h="362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38.03.04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и муниципальное управление</a:t>
                      </a:r>
                      <a:endParaRPr lang="ru-RU" sz="16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78978394"/>
                  </a:ext>
                </a:extLst>
              </a:tr>
              <a:tr h="362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38.03.05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Бизнес-информатика</a:t>
                      </a:r>
                      <a:endParaRPr lang="ru-RU" sz="16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13747682"/>
                  </a:ext>
                </a:extLst>
              </a:tr>
              <a:tr h="362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39.03.01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Социология</a:t>
                      </a:r>
                      <a:endParaRPr lang="ru-RU" sz="16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46114589"/>
                  </a:ext>
                </a:extLst>
              </a:tr>
              <a:tr h="362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40.03.01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Юриспруденция</a:t>
                      </a:r>
                      <a:endParaRPr lang="ru-RU" sz="16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17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54665429"/>
                  </a:ext>
                </a:extLst>
              </a:tr>
              <a:tr h="34399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</a:t>
                      </a:r>
                      <a:endParaRPr lang="ru-RU" sz="17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7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75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7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</a:t>
                      </a:r>
                      <a:endParaRPr lang="ru-RU" sz="17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400</a:t>
                      </a:r>
                      <a:endParaRPr lang="ru-RU" sz="17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44358612"/>
                  </a:ext>
                </a:extLst>
              </a:tr>
              <a:tr h="343994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75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5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2017 году</a:t>
                      </a:r>
                      <a:endParaRPr lang="ru-RU" sz="1750" b="1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398</a:t>
                      </a:r>
                    </a:p>
                  </a:txBody>
                  <a:tcPr marL="68421" marR="68421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65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71036363"/>
                  </a:ext>
                </a:extLst>
              </a:tr>
            </a:tbl>
          </a:graphicData>
        </a:graphic>
      </p:graphicFrame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040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2498" y="4614340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54098"/>
            <a:ext cx="8265228" cy="955690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63214" y="255681"/>
            <a:ext cx="8765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Федеральный интернет-экзамен для выпускников бакалавриата (ФИЭБ)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graphicFrame>
        <p:nvGraphicFramePr>
          <p:cNvPr id="46" name="Диаграмма 45"/>
          <p:cNvGraphicFramePr/>
          <p:nvPr>
            <p:extLst/>
          </p:nvPr>
        </p:nvGraphicFramePr>
        <p:xfrm>
          <a:off x="6006308" y="956898"/>
          <a:ext cx="6143668" cy="5222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Диаграмма 4"/>
          <p:cNvGraphicFramePr/>
          <p:nvPr>
            <p:extLst/>
          </p:nvPr>
        </p:nvGraphicFramePr>
        <p:xfrm>
          <a:off x="-15733" y="916268"/>
          <a:ext cx="6207805" cy="51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47436" y="1209788"/>
            <a:ext cx="492897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20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Доля участников интернет-экзамена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75061" y="1209788"/>
            <a:ext cx="55996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30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/>
              <a:t>Доля золотых и серебряных сертификатов</a:t>
            </a:r>
          </a:p>
        </p:txBody>
      </p:sp>
      <p:sp useBgFill="1">
        <p:nvSpPr>
          <p:cNvPr id="12" name="Прямоугольник 11"/>
          <p:cNvSpPr/>
          <p:nvPr/>
        </p:nvSpPr>
        <p:spPr>
          <a:xfrm>
            <a:off x="521152" y="5640966"/>
            <a:ext cx="2784249" cy="937776"/>
          </a:xfrm>
          <a:prstGeom prst="rect">
            <a:avLst/>
          </a:prstGeom>
          <a:ln w="38100">
            <a:solidFill>
              <a:srgbClr val="009999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«Экономика»</a:t>
            </a:r>
          </a:p>
          <a:p>
            <a:pPr lvl="0" algn="ctr"/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студента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числе </a:t>
            </a:r>
          </a:p>
          <a:p>
            <a:pPr lvl="0" algn="ctr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лучших по России</a:t>
            </a:r>
          </a:p>
        </p:txBody>
      </p:sp>
      <p:sp useBgFill="1">
        <p:nvSpPr>
          <p:cNvPr id="18" name="Прямоугольник 17"/>
          <p:cNvSpPr/>
          <p:nvPr/>
        </p:nvSpPr>
        <p:spPr>
          <a:xfrm>
            <a:off x="3728434" y="5640966"/>
            <a:ext cx="2835460" cy="937776"/>
          </a:xfrm>
          <a:prstGeom prst="rect">
            <a:avLst/>
          </a:prstGeom>
          <a:ln w="38100">
            <a:solidFill>
              <a:srgbClr val="009999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«Бизнес-информатика»</a:t>
            </a:r>
            <a:endParaRPr lang="ru-RU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числе </a:t>
            </a:r>
          </a:p>
          <a:p>
            <a:pPr lvl="0" algn="ctr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лучших по России</a:t>
            </a:r>
          </a:p>
        </p:txBody>
      </p:sp>
      <p:sp>
        <p:nvSpPr>
          <p:cNvPr id="14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31" name="Рисунок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5700" y="4608513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ятиугольник 3"/>
          <p:cNvSpPr/>
          <p:nvPr/>
        </p:nvSpPr>
        <p:spPr>
          <a:xfrm>
            <a:off x="199506" y="26193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Коллективные ВКР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43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2" name="Прямоугольник 1"/>
          <p:cNvSpPr/>
          <p:nvPr/>
        </p:nvSpPr>
        <p:spPr>
          <a:xfrm>
            <a:off x="276044" y="961088"/>
            <a:ext cx="11441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363538" algn="just" defTabSz="914400">
              <a:spcBef>
                <a:spcPts val="0"/>
              </a:spcBef>
            </a:pPr>
            <a:r>
              <a:rPr lang="ru-RU" sz="3200" dirty="0" smtClean="0">
                <a:solidFill>
                  <a:srgbClr val="256569"/>
                </a:solidFill>
                <a:latin typeface="Book Antiqua" pitchFamily="18" charset="0"/>
              </a:rPr>
              <a:t>В соответствии с Положением о выпускной квалификационной работе по программе бакалавриата в Финансовом университете по </a:t>
            </a:r>
            <a:r>
              <a:rPr lang="ru-RU" sz="3200" dirty="0">
                <a:solidFill>
                  <a:srgbClr val="256569"/>
                </a:solidFill>
                <a:latin typeface="Book Antiqua" pitchFamily="18" charset="0"/>
              </a:rPr>
              <a:t>итогам 2017/2018 учебного года 14 </a:t>
            </a:r>
            <a:r>
              <a:rPr lang="ru-RU" sz="3200" dirty="0" smtClean="0">
                <a:solidFill>
                  <a:srgbClr val="256569"/>
                </a:solidFill>
                <a:latin typeface="Book Antiqua" pitchFamily="18" charset="0"/>
              </a:rPr>
              <a:t>студентами </a:t>
            </a:r>
            <a:r>
              <a:rPr lang="ru-RU" sz="3200" dirty="0">
                <a:solidFill>
                  <a:srgbClr val="256569"/>
                </a:solidFill>
                <a:latin typeface="Book Antiqua" pitchFamily="18" charset="0"/>
              </a:rPr>
              <a:t>было подготовлено 6 </a:t>
            </a:r>
            <a:r>
              <a:rPr lang="ru-RU" sz="3200" dirty="0" smtClean="0">
                <a:solidFill>
                  <a:srgbClr val="256569"/>
                </a:solidFill>
                <a:latin typeface="Book Antiqua" pitchFamily="18" charset="0"/>
              </a:rPr>
              <a:t>коллективных ВКР:</a:t>
            </a:r>
          </a:p>
          <a:p>
            <a:pPr marL="85725" indent="363538" algn="just" defTabSz="914400">
              <a:spcBef>
                <a:spcPts val="0"/>
              </a:spcBef>
            </a:pPr>
            <a:endParaRPr lang="ru-RU" sz="300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542925" indent="-4572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900" dirty="0" smtClean="0">
                <a:solidFill>
                  <a:srgbClr val="256569"/>
                </a:solidFill>
                <a:latin typeface="Book Antiqua" pitchFamily="18" charset="0"/>
              </a:rPr>
              <a:t>студенты выступали последовательно друг за другом в соответствии с логикой выполненных ими частей работы;</a:t>
            </a:r>
          </a:p>
          <a:p>
            <a:pPr marL="542925" indent="-4572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900" dirty="0" smtClean="0">
                <a:solidFill>
                  <a:srgbClr val="256569"/>
                </a:solidFill>
                <a:latin typeface="Book Antiqua" pitchFamily="18" charset="0"/>
              </a:rPr>
              <a:t>члены ГЭК задавали вопросы каждому выступающему; </a:t>
            </a:r>
          </a:p>
          <a:p>
            <a:pPr marL="542925" indent="-4572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900" dirty="0" smtClean="0">
                <a:solidFill>
                  <a:srgbClr val="256569"/>
                </a:solidFill>
                <a:latin typeface="Book Antiqua" pitchFamily="18" charset="0"/>
              </a:rPr>
              <a:t>особое внимание обращалось на выступление руководителя;</a:t>
            </a:r>
          </a:p>
          <a:p>
            <a:pPr marL="542925" indent="-4572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900" dirty="0">
                <a:solidFill>
                  <a:srgbClr val="256569"/>
                </a:solidFill>
                <a:latin typeface="Book Antiqua" pitchFamily="18" charset="0"/>
              </a:rPr>
              <a:t>оценивался </a:t>
            </a:r>
            <a:r>
              <a:rPr lang="ru-RU" sz="2900" dirty="0" smtClean="0">
                <a:solidFill>
                  <a:srgbClr val="256569"/>
                </a:solidFill>
                <a:latin typeface="Book Antiqua" pitchFamily="18" charset="0"/>
              </a:rPr>
              <a:t>индивидуальный вклад </a:t>
            </a:r>
            <a:r>
              <a:rPr lang="ru-RU" sz="2900" dirty="0">
                <a:solidFill>
                  <a:srgbClr val="256569"/>
                </a:solidFill>
                <a:latin typeface="Book Antiqua" pitchFamily="18" charset="0"/>
              </a:rPr>
              <a:t>обучающегося и </a:t>
            </a:r>
            <a:r>
              <a:rPr lang="ru-RU" sz="2900" dirty="0" smtClean="0">
                <a:solidFill>
                  <a:srgbClr val="256569"/>
                </a:solidFill>
                <a:latin typeface="Book Antiqua" pitchFamily="18" charset="0"/>
              </a:rPr>
              <a:t>формировалась оценка каждого по итогам защиты. </a:t>
            </a:r>
            <a:endParaRPr lang="ru-RU" sz="2900" dirty="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4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28098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0" y="311805"/>
            <a:ext cx="8040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itchFamily="18" charset="0"/>
              </a:rPr>
              <a:t>Изменения нормативно-правовой базы 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ГИА</a:t>
            </a:r>
          </a:p>
        </p:txBody>
      </p:sp>
      <p:pic>
        <p:nvPicPr>
          <p:cNvPr id="1638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4113" y="4605338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1"/>
          <p:cNvSpPr txBox="1">
            <a:spLocks noChangeArrowheads="1"/>
          </p:cNvSpPr>
          <p:nvPr/>
        </p:nvSpPr>
        <p:spPr bwMode="auto">
          <a:xfrm>
            <a:off x="103517" y="812897"/>
            <a:ext cx="11885283" cy="568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ru-RU" sz="2600" dirty="0" smtClean="0">
                <a:solidFill>
                  <a:srgbClr val="256569"/>
                </a:solidFill>
                <a:latin typeface="Book Antiqua" pitchFamily="18" charset="0"/>
              </a:rPr>
              <a:t>В целях совершенствования порядка проведения государственной итоговой аттестации и по итогам решения Ученого совета от 30.06.2017 г. в текущем учебном году были: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2000" dirty="0" smtClean="0">
                <a:solidFill>
                  <a:srgbClr val="256569"/>
                </a:solidFill>
                <a:latin typeface="Book Antiqua" pitchFamily="18" charset="0"/>
              </a:rPr>
              <a:t> Утверждены новые редакции Положения о выпускной квалификационной работе студентов, обучающихся по программам подготовки бакалавров в </a:t>
            </a:r>
            <a:r>
              <a:rPr lang="ru-RU" sz="2000" dirty="0" err="1" smtClean="0">
                <a:solidFill>
                  <a:srgbClr val="256569"/>
                </a:solidFill>
                <a:latin typeface="Book Antiqua" pitchFamily="18" charset="0"/>
              </a:rPr>
              <a:t>Финуниверситете</a:t>
            </a:r>
            <a:r>
              <a:rPr lang="ru-RU" sz="2000" dirty="0" smtClean="0">
                <a:solidFill>
                  <a:srgbClr val="256569"/>
                </a:solidFill>
                <a:latin typeface="Book Antiqua" pitchFamily="18" charset="0"/>
              </a:rPr>
              <a:t> (приказ от 17.10.2017 №1817/о), Положения о выпускной квалификационной работе студентов, обучающихся по программам магистратуры в </a:t>
            </a:r>
            <a:r>
              <a:rPr lang="ru-RU" sz="2000" dirty="0" err="1" smtClean="0">
                <a:solidFill>
                  <a:srgbClr val="256569"/>
                </a:solidFill>
                <a:latin typeface="Book Antiqua" pitchFamily="18" charset="0"/>
              </a:rPr>
              <a:t>Финуниверситете</a:t>
            </a:r>
            <a:r>
              <a:rPr lang="ru-RU" sz="2000" dirty="0" smtClean="0">
                <a:solidFill>
                  <a:srgbClr val="256569"/>
                </a:solidFill>
                <a:latin typeface="Book Antiqua" pitchFamily="18" charset="0"/>
              </a:rPr>
              <a:t> (приказ от 17.10.2017 № 1819/о). 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2000" dirty="0" smtClean="0">
                <a:solidFill>
                  <a:srgbClr val="256569"/>
                </a:solidFill>
                <a:latin typeface="Book Antiqua" pitchFamily="18" charset="0"/>
              </a:rPr>
              <a:t> Утвержден Порядок пересдачи экзаменов на повышение оценки (приказ от 29.07.2017 №1369/о).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2000" dirty="0" smtClean="0">
                <a:solidFill>
                  <a:srgbClr val="256569"/>
                </a:solidFill>
                <a:latin typeface="Book Antiqua" pitchFamily="18" charset="0"/>
              </a:rPr>
              <a:t> Утверждено Положение о порядке и условиях зачисления экстернов для прохождения промежуточной и итоговой (государственной итоговой) аттестации (приказ от 26.05.2017 №1101/о). 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2000" dirty="0" smtClean="0">
                <a:solidFill>
                  <a:srgbClr val="256569"/>
                </a:solidFill>
                <a:latin typeface="Book Antiqua" pitchFamily="18" charset="0"/>
              </a:rPr>
              <a:t> Утверждены составы председателей государственных экзаменационных комиссий и председателей апелляционных комиссий в </a:t>
            </a:r>
            <a:r>
              <a:rPr lang="ru-RU" sz="2000" dirty="0" err="1" smtClean="0">
                <a:solidFill>
                  <a:srgbClr val="256569"/>
                </a:solidFill>
                <a:latin typeface="Book Antiqua" pitchFamily="18" charset="0"/>
              </a:rPr>
              <a:t>Финуниверситете</a:t>
            </a:r>
            <a:r>
              <a:rPr lang="ru-RU" sz="2000" dirty="0" smtClean="0">
                <a:solidFill>
                  <a:srgbClr val="256569"/>
                </a:solidFill>
                <a:latin typeface="Book Antiqua" pitchFamily="18" charset="0"/>
              </a:rPr>
              <a:t> и его филиалах на 2018 год (приказ от 06.12.2017 №2171/о).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2000" dirty="0" smtClean="0">
                <a:solidFill>
                  <a:srgbClr val="256569"/>
                </a:solidFill>
                <a:latin typeface="Book Antiqua" pitchFamily="18" charset="0"/>
              </a:rPr>
              <a:t> Организован контроль проведения итоговой аттестации со стороны ректората (распоряжение от 17.05.2018 №0354 ).</a:t>
            </a:r>
            <a:endParaRPr lang="ru-RU" sz="2000" dirty="0">
              <a:solidFill>
                <a:srgbClr val="256569"/>
              </a:solidFill>
              <a:latin typeface="Book Antiqua" pitchFamily="18" charset="0"/>
            </a:endParaRPr>
          </a:p>
        </p:txBody>
      </p:sp>
      <p:grpSp>
        <p:nvGrpSpPr>
          <p:cNvPr id="16389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5125" y="6375400"/>
            <a:ext cx="2743200" cy="365125"/>
          </a:xfrm>
        </p:spPr>
        <p:txBody>
          <a:bodyPr/>
          <a:lstStyle/>
          <a:p>
            <a:pPr>
              <a:defRPr/>
            </a:pPr>
            <a:fld id="{7C955A12-F4F6-4030-81B0-A2F0DCAB5A2E}" type="slidenum">
              <a:rPr lang="ru-RU" sz="1800"/>
              <a:pPr>
                <a:defRPr/>
              </a:pPr>
              <a:t>2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854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31" name="Рисунок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5700" y="4608513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ятиугольник 3"/>
          <p:cNvSpPr/>
          <p:nvPr/>
        </p:nvSpPr>
        <p:spPr>
          <a:xfrm>
            <a:off x="169273" y="144943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Коллективные ВКР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434" name="Группа 6"/>
          <p:cNvGrpSpPr>
            <a:grpSpLocks/>
          </p:cNvGrpSpPr>
          <p:nvPr/>
        </p:nvGrpSpPr>
        <p:grpSpPr bwMode="auto">
          <a:xfrm>
            <a:off x="9161393" y="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017785"/>
              </p:ext>
            </p:extLst>
          </p:nvPr>
        </p:nvGraphicFramePr>
        <p:xfrm>
          <a:off x="169273" y="843622"/>
          <a:ext cx="11688792" cy="5818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2680">
                  <a:extLst>
                    <a:ext uri="{9D8B030D-6E8A-4147-A177-3AD203B41FA5}">
                      <a16:colId xmlns:a16="http://schemas.microsoft.com/office/drawing/2014/main" xmlns="" val="3307995941"/>
                    </a:ext>
                  </a:extLst>
                </a:gridCol>
                <a:gridCol w="4542600">
                  <a:extLst>
                    <a:ext uri="{9D8B030D-6E8A-4147-A177-3AD203B41FA5}">
                      <a16:colId xmlns:a16="http://schemas.microsoft.com/office/drawing/2014/main" xmlns="" val="924084401"/>
                    </a:ext>
                  </a:extLst>
                </a:gridCol>
                <a:gridCol w="1531623">
                  <a:extLst>
                    <a:ext uri="{9D8B030D-6E8A-4147-A177-3AD203B41FA5}">
                      <a16:colId xmlns:a16="http://schemas.microsoft.com/office/drawing/2014/main" xmlns="" val="3710851438"/>
                    </a:ext>
                  </a:extLst>
                </a:gridCol>
                <a:gridCol w="2733357">
                  <a:extLst>
                    <a:ext uri="{9D8B030D-6E8A-4147-A177-3AD203B41FA5}">
                      <a16:colId xmlns:a16="http://schemas.microsoft.com/office/drawing/2014/main" xmlns="" val="2896475858"/>
                    </a:ext>
                  </a:extLst>
                </a:gridCol>
                <a:gridCol w="958532">
                  <a:extLst>
                    <a:ext uri="{9D8B030D-6E8A-4147-A177-3AD203B41FA5}">
                      <a16:colId xmlns:a16="http://schemas.microsoft.com/office/drawing/2014/main" xmlns="" val="3239950290"/>
                    </a:ext>
                  </a:extLst>
                </a:gridCol>
              </a:tblGrid>
              <a:tr h="6993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Департамент </a:t>
                      </a:r>
                      <a:r>
                        <a:rPr lang="en-US" sz="1300" dirty="0" smtClean="0">
                          <a:effectLst/>
                          <a:latin typeface="Book Antiqua" panose="020406020503050303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</a:rPr>
                        <a:t>кафедра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Тема коллективной ВКР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Научный руководитель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Студенты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Оценка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0472069"/>
                  </a:ext>
                </a:extLst>
              </a:tr>
              <a:tr h="237711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Департамент финансовых рынков и банков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«Система роботизированных торговых стратегий»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ст. пр.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А.В. Макеев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Конарев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 М.А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.(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ФР 4-3)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0550979"/>
                  </a:ext>
                </a:extLst>
              </a:tr>
              <a:tr h="267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Дудоладов Н.С. (ФР 4-3)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1074627"/>
                  </a:ext>
                </a:extLst>
              </a:tr>
              <a:tr h="237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«Коммерческие банки как профессиональные участники рынка ценных бумаг»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д.э.н., проф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Э.А. Баринов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Анисимова Е.В. (ФР 4-3)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7337460"/>
                  </a:ext>
                </a:extLst>
              </a:tr>
              <a:tr h="5195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Манушарова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 М.М. 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(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ФР 4-3)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5939010"/>
                  </a:ext>
                </a:extLst>
              </a:tr>
              <a:tr h="26137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Департамент общественных финансов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«</a:t>
                      </a:r>
                      <a:r>
                        <a:rPr lang="ru-RU" sz="1600" dirty="0" err="1">
                          <a:effectLst/>
                          <a:latin typeface="Book Antiqua" panose="02040602050305030304" pitchFamily="18" charset="0"/>
                        </a:rPr>
                        <a:t>Краудфандинг</a:t>
                      </a: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 как инструмент финансового обеспечения реализации проектов»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д.э.н., 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проф. </a:t>
                      </a:r>
                      <a:b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</a:b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А.Г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 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Силуанов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Ким В.В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.</a:t>
                      </a:r>
                      <a:r>
                        <a:rPr lang="ru-RU" sz="1300" baseline="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(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КФ4-3)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6163206"/>
                  </a:ext>
                </a:extLst>
              </a:tr>
              <a:tr h="495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Струков К.А. (КФ4-2)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05962"/>
                  </a:ext>
                </a:extLst>
              </a:tr>
              <a:tr h="475422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Департамент социологии, истории и философии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5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«Мониторинг оценки удовлетворенности </a:t>
                      </a:r>
                      <a:r>
                        <a:rPr lang="ru-RU" sz="1600" dirty="0" smtClean="0">
                          <a:effectLst/>
                          <a:latin typeface="Book Antiqua" panose="02040602050305030304" pitchFamily="18" charset="0"/>
                        </a:rPr>
                        <a:t>работодателей</a:t>
                      </a:r>
                      <a:r>
                        <a:rPr lang="ru-RU" sz="1600" baseline="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Book Antiqua" panose="02040602050305030304" pitchFamily="18" charset="0"/>
                        </a:rPr>
                        <a:t>профессиональной </a:t>
                      </a: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подготовленностью выпускников Финансового университета».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effectLst/>
                          <a:latin typeface="Book Antiqua" panose="02040602050305030304" pitchFamily="18" charset="0"/>
                        </a:rPr>
                        <a:t>д.с.н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., проф. </a:t>
                      </a:r>
                      <a:b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</a:b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А.Г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 Тюриков 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Кунижева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 Д.А. (СОЦ4-2)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0412110"/>
                  </a:ext>
                </a:extLst>
              </a:tr>
              <a:tr h="604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Ладина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 Д.А. (СОЦ4-2)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7036545"/>
                  </a:ext>
                </a:extLst>
              </a:tr>
              <a:tr h="237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«Влияние современных коммуникаций на формирование финансовой грамотности российской и китайской студенческой молодежи ведущих вузов г. Москвы».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effectLst/>
                          <a:latin typeface="Book Antiqua" panose="02040602050305030304" pitchFamily="18" charset="0"/>
                        </a:rPr>
                        <a:t>д.с.н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., проф. </a:t>
                      </a:r>
                      <a:b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</a:b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А.В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 Новиков 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Пацева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Т.В</a:t>
                      </a:r>
                      <a:r>
                        <a:rPr lang="ru-RU" sz="1300" baseline="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(СОЦ4-1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2167889"/>
                  </a:ext>
                </a:extLst>
              </a:tr>
              <a:tr h="237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Фадеева 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Е.А</a:t>
                      </a:r>
                      <a:r>
                        <a:rPr lang="ru-RU" sz="1300" baseline="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(СОЦ4-1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5417642"/>
                  </a:ext>
                </a:extLst>
              </a:tr>
              <a:tr h="534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Чжоу </a:t>
                      </a:r>
                      <a:r>
                        <a:rPr lang="ru-RU" sz="1300" dirty="0" err="1" smtClean="0">
                          <a:effectLst/>
                          <a:latin typeface="Book Antiqua" panose="02040602050305030304" pitchFamily="18" charset="0"/>
                        </a:rPr>
                        <a:t>Вэнь</a:t>
                      </a:r>
                      <a:r>
                        <a:rPr lang="ru-RU" sz="1300" baseline="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300" dirty="0" smtClean="0">
                          <a:effectLst/>
                          <a:latin typeface="Book Antiqua" panose="02040602050305030304" pitchFamily="18" charset="0"/>
                        </a:rPr>
                        <a:t>(СОЦ4-1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9418779"/>
                  </a:ext>
                </a:extLst>
              </a:tr>
              <a:tr h="237711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Кафедра «Анализ рисков и экономическая безопасность»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75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Book Antiqua" panose="02040602050305030304" pitchFamily="18" charset="0"/>
                        </a:rPr>
                        <a:t>«Совершенствование взаимоотношений Банка </a:t>
                      </a: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России с </a:t>
                      </a:r>
                      <a:r>
                        <a:rPr lang="ru-RU" sz="1600" dirty="0" err="1">
                          <a:effectLst/>
                          <a:latin typeface="Book Antiqua" panose="02040602050305030304" pitchFamily="18" charset="0"/>
                        </a:rPr>
                        <a:t>некредитными</a:t>
                      </a:r>
                      <a:r>
                        <a:rPr lang="ru-RU" sz="1600" dirty="0">
                          <a:effectLst/>
                          <a:latin typeface="Book Antiqua" panose="02040602050305030304" pitchFamily="18" charset="0"/>
                        </a:rPr>
                        <a:t> финансовыми организациями в области ПОД/ФТ»</a:t>
                      </a:r>
                      <a:endParaRPr lang="ru-RU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Book Antiqua" panose="02040602050305030304" pitchFamily="18" charset="0"/>
                        </a:rPr>
                        <a:t>доцент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Book Antiqua" panose="02040602050305030304" pitchFamily="18" charset="0"/>
                        </a:rPr>
                        <a:t>Н.А. Кабанова</a:t>
                      </a:r>
                      <a:endParaRPr lang="ru-RU" sz="13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Потехина В. (ЭБ4-3)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3012088"/>
                  </a:ext>
                </a:extLst>
              </a:tr>
              <a:tr h="237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Комиссарова Д. (ЭБ4-3)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4228185"/>
                  </a:ext>
                </a:extLst>
              </a:tr>
              <a:tr h="534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Мясищева Е. (ЭБ4-3)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5 (</a:t>
                      </a:r>
                      <a:r>
                        <a:rPr lang="ru-RU" sz="1300" dirty="0" err="1">
                          <a:effectLst/>
                          <a:latin typeface="Book Antiqua" panose="02040602050305030304" pitchFamily="18" charset="0"/>
                        </a:rPr>
                        <a:t>отл</a:t>
                      </a:r>
                      <a:r>
                        <a:rPr lang="ru-RU" sz="1300" dirty="0">
                          <a:effectLst/>
                          <a:latin typeface="Book Antiqua" panose="02040602050305030304" pitchFamily="18" charset="0"/>
                        </a:rPr>
                        <a:t>.)</a:t>
                      </a:r>
                      <a:endParaRPr lang="ru-RU" sz="13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</a:endParaRPr>
                    </a:p>
                  </a:txBody>
                  <a:tcPr marL="36837" marR="36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232629"/>
                  </a:ext>
                </a:extLst>
              </a:tr>
            </a:tbl>
          </a:graphicData>
        </a:graphic>
      </p:graphicFrame>
      <p:sp>
        <p:nvSpPr>
          <p:cNvPr id="11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20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392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31" name="Рисунок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5700" y="4608513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ятиугольник 3"/>
          <p:cNvSpPr/>
          <p:nvPr/>
        </p:nvSpPr>
        <p:spPr>
          <a:xfrm>
            <a:off x="199506" y="26193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Коллективные ВКР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43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" name="Прямоугольник 2"/>
          <p:cNvSpPr/>
          <p:nvPr/>
        </p:nvSpPr>
        <p:spPr>
          <a:xfrm>
            <a:off x="73803" y="977799"/>
            <a:ext cx="1182202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153617"/>
              </p:ext>
            </p:extLst>
          </p:nvPr>
        </p:nvGraphicFramePr>
        <p:xfrm>
          <a:off x="199506" y="920918"/>
          <a:ext cx="11798819" cy="554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8819">
                  <a:extLst>
                    <a:ext uri="{9D8B030D-6E8A-4147-A177-3AD203B41FA5}">
                      <a16:colId xmlns:a16="http://schemas.microsoft.com/office/drawing/2014/main" xmlns="" val="2248585422"/>
                    </a:ext>
                  </a:extLst>
                </a:gridCol>
              </a:tblGrid>
              <a:tr h="541742">
                <a:tc>
                  <a:txBody>
                    <a:bodyPr/>
                    <a:lstStyle/>
                    <a:p>
                      <a:pPr algn="l"/>
                      <a:r>
                        <a:rPr lang="ru-RU" sz="2800" b="1" kern="1200" dirty="0" smtClean="0">
                          <a:solidFill>
                            <a:schemeClr val="bg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             достоинства и преимущества</a:t>
                      </a:r>
                      <a:endParaRPr lang="ru-RU" sz="2800" b="1" kern="1200" dirty="0">
                        <a:solidFill>
                          <a:schemeClr val="bg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7745035"/>
                  </a:ext>
                </a:extLst>
              </a:tr>
              <a:tr h="84448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3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возможность раскрыть объект исследования с разных сторон, решить проблему или задачу, стоящую на стыке областей исследования или специальностей</a:t>
                      </a:r>
                      <a:endParaRPr kumimoji="0" lang="ru-RU" sz="235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uLnTx/>
                        <a:uFillTx/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9125740"/>
                  </a:ext>
                </a:extLst>
              </a:tr>
              <a:tr h="121891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позволяет серьезно прорабатывать глобальные темы, связанные с макроуровнем, сложные проблемные отраслевые исследования, реализовывать проекты или исследования крупных компаний, холдингов и т.п. </a:t>
                      </a:r>
                      <a:endParaRPr kumimoji="0" lang="ru-RU" sz="235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uLnTx/>
                        <a:uFillTx/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6975258"/>
                  </a:ext>
                </a:extLst>
              </a:tr>
              <a:tr h="121891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3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у студентов вырабатываются коммуникационные способности, опыт работы в команде </a:t>
                      </a:r>
                      <a:r>
                        <a:rPr lang="en-US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(soft</a:t>
                      </a:r>
                      <a:r>
                        <a:rPr lang="en-US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skills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ru-RU" sz="23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, возникают положительные взаимоотношения в процессе написания и проведения исследований</a:t>
                      </a:r>
                      <a:endParaRPr kumimoji="0" lang="ru-RU" sz="2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uLnTx/>
                        <a:uFillTx/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3907869"/>
                  </a:ext>
                </a:extLst>
              </a:tr>
              <a:tr h="88035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позволяет вырабатывать креативные способности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что благоприятно скажется на их дальнейшей обучении в магистратуре и аспирантуре</a:t>
                      </a: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4400289"/>
                  </a:ext>
                </a:extLst>
              </a:tr>
              <a:tr h="84448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всеобщее изучение,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расширяется кругозор по теме, повышается уровень и качество работы за счет перекрестного формирования единой ВКР</a:t>
                      </a: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2408620"/>
                  </a:ext>
                </a:extLst>
              </a:tr>
            </a:tbl>
          </a:graphicData>
        </a:graphic>
      </p:graphicFrame>
      <p:sp>
        <p:nvSpPr>
          <p:cNvPr id="11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42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31" name="Рисунок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5700" y="4608513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ятиугольник 3"/>
          <p:cNvSpPr/>
          <p:nvPr/>
        </p:nvSpPr>
        <p:spPr>
          <a:xfrm>
            <a:off x="199506" y="26193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Коллективные ВКР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43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" name="Прямоугольник 2"/>
          <p:cNvSpPr/>
          <p:nvPr/>
        </p:nvSpPr>
        <p:spPr>
          <a:xfrm>
            <a:off x="73803" y="977799"/>
            <a:ext cx="1182202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34731"/>
              </p:ext>
            </p:extLst>
          </p:nvPr>
        </p:nvGraphicFramePr>
        <p:xfrm>
          <a:off x="73803" y="877083"/>
          <a:ext cx="11992494" cy="5855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2494">
                  <a:extLst>
                    <a:ext uri="{9D8B030D-6E8A-4147-A177-3AD203B41FA5}">
                      <a16:colId xmlns:a16="http://schemas.microsoft.com/office/drawing/2014/main" xmlns="" val="2248585422"/>
                    </a:ext>
                  </a:extLst>
                </a:gridCol>
              </a:tblGrid>
              <a:tr h="435528">
                <a:tc>
                  <a:txBody>
                    <a:bodyPr/>
                    <a:lstStyle/>
                    <a:p>
                      <a:pPr algn="l"/>
                      <a:r>
                        <a:rPr lang="ru-RU" sz="2800" b="1" kern="1200" dirty="0" smtClean="0">
                          <a:solidFill>
                            <a:schemeClr val="bg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       необходимые условия для реализации</a:t>
                      </a:r>
                      <a:endParaRPr lang="ru-RU" sz="2800" b="1" kern="1200" dirty="0">
                        <a:solidFill>
                          <a:schemeClr val="bg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7745035"/>
                  </a:ext>
                </a:extLst>
              </a:tr>
              <a:tr h="76943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3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добровольность со стороны обучающихся, желание и умение работать в команде, а также примерно одинаковый уровень подготовки</a:t>
                      </a:r>
                      <a:endParaRPr kumimoji="0" lang="ru-RU" sz="235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uLnTx/>
                        <a:uFillTx/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9125740"/>
                  </a:ext>
                </a:extLst>
              </a:tr>
              <a:tr h="76943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3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работа по формированию команды задолго до проекта приказа о ВКР (3 курс </a:t>
                      </a:r>
                      <a:r>
                        <a:rPr kumimoji="0" lang="ru-RU" sz="23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бакалавриата</a:t>
                      </a:r>
                      <a:r>
                        <a:rPr kumimoji="0" lang="ru-RU" sz="23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 или коллективные курсовые работы)</a:t>
                      </a:r>
                      <a:endParaRPr kumimoji="0" lang="ru-RU" sz="235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uLnTx/>
                        <a:uFillTx/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6975258"/>
                  </a:ext>
                </a:extLst>
              </a:tr>
              <a:tr h="76943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формирование специальной тематики ВКР и ориентир на ее реализацию в рамках какого-либо проекта</a:t>
                      </a:r>
                      <a:endParaRPr kumimoji="0" lang="ru-RU" sz="2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uLnTx/>
                        <a:uFillTx/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3907869"/>
                  </a:ext>
                </a:extLst>
              </a:tr>
              <a:tr h="46381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вопрос единого места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прохождения </a:t>
                      </a: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производственной практики</a:t>
                      </a: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0891528"/>
                  </a:ext>
                </a:extLst>
              </a:tr>
              <a:tr h="111059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350" b="0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бо</a:t>
                      </a:r>
                      <a:r>
                        <a:rPr kumimoji="0" lang="ru-RU" sz="23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uLnTx/>
                          <a:uFillTx/>
                          <a:latin typeface="Book Antiqua" pitchFamily="18" charset="0"/>
                          <a:ea typeface="+mn-ea"/>
                          <a:cs typeface="+mn-cs"/>
                        </a:rPr>
                        <a:t>льшая роль научного руководителя и его работа как куратора проекта (разграничение сфер, </a:t>
                      </a: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согласование и координация действий студентов, вычленение роли каждого в итоговом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результате</a:t>
                      </a: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4400289"/>
                  </a:ext>
                </a:extLst>
              </a:tr>
              <a:tr h="805794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подготовка единой работы с вычленением роли и вклада каждого участника для последующей оценки со стороны ГЭК</a:t>
                      </a: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2408620"/>
                  </a:ext>
                </a:extLst>
              </a:tr>
              <a:tr h="47632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правильно построенное выступление на защите ВКР</a:t>
                      </a: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0033649"/>
                  </a:ext>
                </a:extLst>
              </a:tr>
            </a:tbl>
          </a:graphicData>
        </a:graphic>
      </p:graphicFrame>
      <p:sp>
        <p:nvSpPr>
          <p:cNvPr id="11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81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31" name="Рисунок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5700" y="4608513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ятиугольник 3"/>
          <p:cNvSpPr/>
          <p:nvPr/>
        </p:nvSpPr>
        <p:spPr>
          <a:xfrm>
            <a:off x="199506" y="26193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Коллективные ВКР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43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" name="Прямоугольник 2"/>
          <p:cNvSpPr/>
          <p:nvPr/>
        </p:nvSpPr>
        <p:spPr>
          <a:xfrm>
            <a:off x="73803" y="977799"/>
            <a:ext cx="1182202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363538" algn="just" defTabSz="914400">
              <a:spcBef>
                <a:spcPts val="0"/>
              </a:spcBef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 smtClean="0">
              <a:solidFill>
                <a:srgbClr val="256569"/>
              </a:solidFill>
              <a:latin typeface="Book Antiqua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388310"/>
              </p:ext>
            </p:extLst>
          </p:nvPr>
        </p:nvGraphicFramePr>
        <p:xfrm>
          <a:off x="164430" y="931690"/>
          <a:ext cx="11798819" cy="5664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8819">
                  <a:extLst>
                    <a:ext uri="{9D8B030D-6E8A-4147-A177-3AD203B41FA5}">
                      <a16:colId xmlns:a16="http://schemas.microsoft.com/office/drawing/2014/main" xmlns="" val="2248585422"/>
                    </a:ext>
                  </a:extLst>
                </a:gridCol>
              </a:tblGrid>
              <a:tr h="5209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bg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     из сложностей и проблем следует отметить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7745035"/>
                  </a:ext>
                </a:extLst>
              </a:tr>
              <a:tr h="117211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дополнительная работа со стороны научного руководителя не только по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содержательной части работы, но и </a:t>
                      </a: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по межличностным взаимоотношениям в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процессе написания ВКР («удержание» команды)</a:t>
                      </a:r>
                      <a:endParaRPr lang="ru-RU" sz="2350" kern="1200" dirty="0" smtClean="0">
                        <a:solidFill>
                          <a:srgbClr val="256569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9125740"/>
                  </a:ext>
                </a:extLst>
              </a:tr>
              <a:tr h="8120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сложность оценки самой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возможности подготовки этими студентами коллективной ВКР</a:t>
                      </a: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6975258"/>
                  </a:ext>
                </a:extLst>
              </a:tr>
              <a:tr h="1172110"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сложность в оценивании вклада каждого из студентов в подготовку ВКР со стороны руководителя, т.к. они работают совместно, даже если в задании научный руководитель «развел» главы и параграфы между студентами</a:t>
                      </a: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3907869"/>
                  </a:ext>
                </a:extLst>
              </a:tr>
              <a:tr h="117211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сложности формирования сценария защиты ВКР и последующих ответов на вопросы и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, как результат, сложность в оценивании вклада студента со стороны ГЭК.</a:t>
                      </a:r>
                      <a:endParaRPr lang="ru-RU" sz="2350" kern="1200" dirty="0" smtClean="0">
                        <a:solidFill>
                          <a:srgbClr val="256569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4400289"/>
                  </a:ext>
                </a:extLst>
              </a:tr>
              <a:tr h="81522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вопрос исключения из участников коллективной ВКР (отчислен</a:t>
                      </a:r>
                      <a:r>
                        <a:rPr lang="ru-RU" sz="2350" kern="1200" baseline="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обучающийся, болезнь и др.) </a:t>
                      </a:r>
                      <a:r>
                        <a:rPr lang="ru-RU" sz="2350" kern="1200" dirty="0" smtClean="0">
                          <a:solidFill>
                            <a:srgbClr val="256569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и последующего завершения работы</a:t>
                      </a:r>
                    </a:p>
                  </a:txBody>
                  <a:tcPr>
                    <a:solidFill>
                      <a:srgbClr val="25656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4037269"/>
                  </a:ext>
                </a:extLst>
              </a:tr>
            </a:tbl>
          </a:graphicData>
        </a:graphic>
      </p:graphicFrame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381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63214" y="282576"/>
            <a:ext cx="8765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Опрос </a:t>
            </a:r>
            <a:r>
              <a:rPr lang="ru-RU" sz="3200" b="1" dirty="0">
                <a:solidFill>
                  <a:schemeClr val="bg1"/>
                </a:solidFill>
                <a:latin typeface="Book Antiqua" panose="02040602050305030304" pitchFamily="18" charset="0"/>
              </a:rPr>
              <a:t>председателей ГЭК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349279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24</a:t>
            </a:r>
            <a:endParaRPr lang="ru-RU" sz="1800" dirty="0"/>
          </a:p>
        </p:txBody>
      </p:sp>
      <p:sp>
        <p:nvSpPr>
          <p:cNvPr id="11" name="Текст 1"/>
          <p:cNvSpPr txBox="1">
            <a:spLocks/>
          </p:cNvSpPr>
          <p:nvPr/>
        </p:nvSpPr>
        <p:spPr>
          <a:xfrm>
            <a:off x="234398" y="868934"/>
            <a:ext cx="11617613" cy="1259094"/>
          </a:xfrm>
          <a:prstGeom prst="rect">
            <a:avLst/>
          </a:prstGeom>
          <a:extLst/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36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Контрольные </a:t>
            </a:r>
            <a:r>
              <a:rPr lang="ru-RU" sz="36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точки мониторинга </a:t>
            </a:r>
            <a:r>
              <a:rPr lang="ru-RU" sz="3600" b="1" dirty="0" err="1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сформированности</a:t>
            </a:r>
            <a:r>
              <a:rPr lang="ru-RU" sz="36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 компетенций выпускников в ходе защиты ВКР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34398" y="2390245"/>
            <a:ext cx="11617613" cy="426103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56569"/>
                </a:solidFill>
                <a:latin typeface="Book Antiqua" panose="02040602050305030304" pitchFamily="18" charset="0"/>
              </a:rPr>
              <a:t>Доля актуальных и востребованных тем ВКР в профессиональной среде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56569"/>
                </a:solidFill>
                <a:latin typeface="Book Antiqua" panose="02040602050305030304" pitchFamily="18" charset="0"/>
              </a:rPr>
              <a:t>Средняя оценка профессиональных компетенций выпускников работодателями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256569"/>
                </a:solidFill>
                <a:latin typeface="Book Antiqua" panose="02040602050305030304" pitchFamily="18" charset="0"/>
              </a:rPr>
              <a:t>Средняя оценка качества подготовки выпускников </a:t>
            </a:r>
            <a:r>
              <a:rPr lang="ru-RU" sz="36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работодателями</a:t>
            </a:r>
            <a:endParaRPr lang="ru-RU" sz="3600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54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381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115170" y="251251"/>
            <a:ext cx="8854460" cy="1022503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57223" y="285448"/>
            <a:ext cx="8765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Доля актуальных и востребованных тем ВКР в профессиональной среде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48640"/>
              </p:ext>
            </p:extLst>
          </p:nvPr>
        </p:nvGraphicFramePr>
        <p:xfrm>
          <a:off x="115170" y="1359055"/>
          <a:ext cx="11883791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04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97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5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55613">
                  <a:extLst>
                    <a:ext uri="{9D8B030D-6E8A-4147-A177-3AD203B41FA5}">
                      <a16:colId xmlns:a16="http://schemas.microsoft.com/office/drawing/2014/main" xmlns="" val="3309502145"/>
                    </a:ext>
                  </a:extLst>
                </a:gridCol>
                <a:gridCol w="10257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5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69029">
                  <a:extLst>
                    <a:ext uri="{9D8B030D-6E8A-4147-A177-3AD203B41FA5}">
                      <a16:colId xmlns:a16="http://schemas.microsoft.com/office/drawing/2014/main" xmlns="" val="275816384"/>
                    </a:ext>
                  </a:extLst>
                </a:gridCol>
              </a:tblGrid>
              <a:tr h="301631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факультета</a:t>
                      </a:r>
                      <a:endParaRPr lang="ru-RU" sz="1400" dirty="0"/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Бакалавриат</a:t>
                      </a:r>
                      <a:endParaRPr lang="ru-RU" sz="1400" dirty="0"/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Магистратура</a:t>
                      </a:r>
                      <a:endParaRPr lang="ru-RU" sz="1400" dirty="0"/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631"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Международный финансовый факультет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74%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78%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международных экономических  отношений 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76%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81%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72%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Финансово-экономический факультет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91%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финансовых рынков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81%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учета и аудита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77%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налогов и налогообложения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97%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97%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анализа рисков и экономической безопасности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79%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49%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53%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менеджмента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66%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79%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государственного управления и финансового контроля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социологии и политологии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Юридический факультет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64%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87%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прикладной математики и ИТ 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86%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83%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92%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59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международного туризма, спорта и гостиничного бизнеса</a:t>
                      </a: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016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3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 среднем по всем факультетам </a:t>
                      </a:r>
                      <a:endParaRPr lang="ru-RU" sz="13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77%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83%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94%</a:t>
                      </a:r>
                      <a:endParaRPr kumimoji="0" lang="ru-RU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7256967"/>
                  </a:ext>
                </a:extLst>
              </a:tr>
            </a:tbl>
          </a:graphicData>
        </a:graphic>
      </p:graphicFrame>
      <p:sp>
        <p:nvSpPr>
          <p:cNvPr id="12" name="Номер слайда 4"/>
          <p:cNvSpPr txBox="1">
            <a:spLocks/>
          </p:cNvSpPr>
          <p:nvPr/>
        </p:nvSpPr>
        <p:spPr>
          <a:xfrm>
            <a:off x="9408161" y="65104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25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5174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381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115170" y="251251"/>
            <a:ext cx="8854460" cy="1022503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57223" y="251251"/>
            <a:ext cx="8765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Средняя оценка профессиональных компетенций выпускников 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работодателями 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graphicFrame>
        <p:nvGraphicFramePr>
          <p:cNvPr id="12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44740"/>
              </p:ext>
            </p:extLst>
          </p:nvPr>
        </p:nvGraphicFramePr>
        <p:xfrm>
          <a:off x="115170" y="1393183"/>
          <a:ext cx="11883791" cy="5292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9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1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773628740"/>
                    </a:ext>
                  </a:extLst>
                </a:gridCol>
                <a:gridCol w="10219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265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1690">
                  <a:extLst>
                    <a:ext uri="{9D8B030D-6E8A-4147-A177-3AD203B41FA5}">
                      <a16:colId xmlns:a16="http://schemas.microsoft.com/office/drawing/2014/main" xmlns="" val="1175764619"/>
                    </a:ext>
                  </a:extLst>
                </a:gridCol>
              </a:tblGrid>
              <a:tr h="448950">
                <a:tc rowSpan="2">
                  <a:txBody>
                    <a:bodyPr/>
                    <a:lstStyle/>
                    <a:p>
                      <a:r>
                        <a:rPr lang="ru-RU" sz="1800" dirty="0" smtClean="0"/>
                        <a:t>Оцениваемые профессиональные компетенции:</a:t>
                      </a:r>
                      <a:endParaRPr lang="ru-RU" sz="1800" dirty="0"/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Бакалавриат</a:t>
                      </a:r>
                      <a:endParaRPr lang="ru-RU" sz="1800" dirty="0"/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Магистратура</a:t>
                      </a: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65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2016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2017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2018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410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Умение раскрыть тему исследования, </a:t>
                      </a:r>
                      <a:r>
                        <a:rPr lang="ru-RU" sz="1800" b="1" dirty="0" err="1" smtClean="0">
                          <a:solidFill>
                            <a:schemeClr val="bg1"/>
                          </a:solidFill>
                        </a:rPr>
                        <a:t>взаимо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-связь теоретической и практической частей ВКР 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4,51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4,55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4,65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4,71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4,62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4,87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042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Умение использовать статистические  и математические  методы и пакеты прикладных программ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4,37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4,42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</a:t>
                      </a:r>
                      <a:r>
                        <a:rPr lang="ru-RU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1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4,47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4,52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</a:t>
                      </a:r>
                      <a:r>
                        <a:rPr lang="ru-RU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endParaRPr lang="ru-RU" sz="1800" b="1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404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Способность к анализу и обобщению данных исследования и их интерпретации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4,43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4,55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</a:t>
                      </a:r>
                      <a:r>
                        <a:rPr lang="ru-RU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ru-RU" sz="1800" b="1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4,68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4,62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</a:t>
                      </a:r>
                      <a:r>
                        <a:rPr lang="ru-RU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b="1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565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Готовность к  самостоятельным выводам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4,45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4,54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4,48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4,66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4,64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4,6</a:t>
                      </a:r>
                      <a:r>
                        <a:rPr lang="ru-RU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b="1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1042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Способность грамотно выражать мысли, аргументированно отвечать на вопросы, отстаивать свое мнение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4,49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4,57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r>
                        <a:rPr lang="ru-RU" sz="18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800" b="1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4,67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4,64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40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Способность качественно готовить презентацию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4,54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4,6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4,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75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4,69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4,64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4,81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5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</a:rPr>
                        <a:t>Средний балл по всем компетенциям </a:t>
                      </a:r>
                      <a:endParaRPr lang="ru-RU" sz="1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4,46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4,54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4,5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4,65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4,61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4,7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1" name="Номер слайда 4"/>
          <p:cNvSpPr txBox="1">
            <a:spLocks/>
          </p:cNvSpPr>
          <p:nvPr/>
        </p:nvSpPr>
        <p:spPr>
          <a:xfrm>
            <a:off x="9408161" y="65104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26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4423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381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115170" y="215391"/>
            <a:ext cx="8854460" cy="1022503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63214" y="228786"/>
            <a:ext cx="8765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Средняя оценка качества подготовки выпускников 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работодателями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729823"/>
              </p:ext>
            </p:extLst>
          </p:nvPr>
        </p:nvGraphicFramePr>
        <p:xfrm>
          <a:off x="115170" y="1290261"/>
          <a:ext cx="11895945" cy="5382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6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7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56692">
                  <a:extLst>
                    <a:ext uri="{9D8B030D-6E8A-4147-A177-3AD203B41FA5}">
                      <a16:colId xmlns:a16="http://schemas.microsoft.com/office/drawing/2014/main" xmlns="" val="3309502145"/>
                    </a:ext>
                  </a:extLst>
                </a:gridCol>
                <a:gridCol w="1026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75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70327">
                  <a:extLst>
                    <a:ext uri="{9D8B030D-6E8A-4147-A177-3AD203B41FA5}">
                      <a16:colId xmlns:a16="http://schemas.microsoft.com/office/drawing/2014/main" xmlns="" val="27581638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факультета</a:t>
                      </a:r>
                      <a:endParaRPr lang="ru-RU" sz="1400" dirty="0"/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Бакалавриат</a:t>
                      </a:r>
                      <a:endParaRPr lang="ru-RU" sz="1400" dirty="0"/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Магистратура</a:t>
                      </a:r>
                      <a:endParaRPr lang="ru-RU" sz="1400" dirty="0"/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1497"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Международный финансовый факультет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4,82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4,60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4,83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международных экономических  отношений 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</a:t>
                      </a:r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4,65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4,58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4,81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Финансово-экономический факультет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4,35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4,39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4,32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4,64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4,69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4,88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финансовых рынков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4,49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4,63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4,7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учета и аудита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4,18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4,07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4,82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4,72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4,89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налогов и налогообложения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4,25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4,55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</a:t>
                      </a:r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Факультета анализа рисков и экономической безопасности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4,45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4,32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4,07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менеджмента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4,43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4,47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4,71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4,62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4,72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государственного управления и финансового контроля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4,51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4,36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4,83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4,41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4,65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социологии и политологии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4,55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4,49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4,71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Юридический факультет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4,48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4,36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4,88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4,92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прикладной математики и ИТ 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4,59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4,79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4,68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4,78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8369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Факультет международного туризма, спорта и гостиничного бизнеса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4,7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4,5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214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3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балл по всем факультетам: </a:t>
                      </a:r>
                      <a:endParaRPr lang="ru-RU" sz="13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4,46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4,54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4,56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4,65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u="non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4,61</a:t>
                      </a:r>
                      <a:endParaRPr lang="ru-RU" sz="1600" b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4,7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>
                        <a:alpha val="5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7256967"/>
                  </a:ext>
                </a:extLst>
              </a:tr>
            </a:tbl>
          </a:graphicData>
        </a:graphic>
      </p:graphicFrame>
      <p:sp>
        <p:nvSpPr>
          <p:cNvPr id="12" name="Номер слайда 4"/>
          <p:cNvSpPr txBox="1">
            <a:spLocks/>
          </p:cNvSpPr>
          <p:nvPr/>
        </p:nvSpPr>
        <p:spPr>
          <a:xfrm>
            <a:off x="9408161" y="65104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27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6820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28098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842" name="TextBox 5"/>
          <p:cNvSpPr txBox="1">
            <a:spLocks noChangeArrowheads="1"/>
          </p:cNvSpPr>
          <p:nvPr/>
        </p:nvSpPr>
        <p:spPr bwMode="auto">
          <a:xfrm>
            <a:off x="631825" y="260350"/>
            <a:ext cx="56701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Book Antiqua" pitchFamily="18" charset="0"/>
              </a:rPr>
              <a:t>Вопросы организации ГИА</a:t>
            </a:r>
            <a:endParaRPr lang="ru-RU" sz="32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3584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4113" y="4605338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5845" name="Прямоугольник 4"/>
          <p:cNvSpPr>
            <a:spLocks noChangeArrowheads="1"/>
          </p:cNvSpPr>
          <p:nvPr/>
        </p:nvSpPr>
        <p:spPr bwMode="auto">
          <a:xfrm>
            <a:off x="250825" y="957263"/>
            <a:ext cx="117475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C3260C"/>
              </a:buClr>
              <a:buSzPct val="130000"/>
            </a:pPr>
            <a:endParaRPr lang="ru-RU" sz="200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000" y="865188"/>
            <a:ext cx="11995150" cy="5732462"/>
          </a:xfrm>
          <a:prstGeom prst="rect">
            <a:avLst/>
          </a:prstGeom>
        </p:spPr>
        <p:txBody>
          <a:bodyPr/>
          <a:lstStyle/>
          <a:p>
            <a:pPr>
              <a:buFont typeface="Arial" charset="0"/>
              <a:buChar char="•"/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35847" name="Номер слайда 4"/>
          <p:cNvSpPr txBox="1">
            <a:spLocks/>
          </p:cNvSpPr>
          <p:nvPr/>
        </p:nvSpPr>
        <p:spPr bwMode="auto">
          <a:xfrm>
            <a:off x="9407525" y="65103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dirty="0" smtClean="0">
                <a:solidFill>
                  <a:srgbClr val="898989"/>
                </a:solidFill>
                <a:latin typeface="Calibri" pitchFamily="34" charset="0"/>
              </a:rPr>
              <a:t>28</a:t>
            </a:r>
            <a:endParaRPr lang="ru-RU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1132" y="970548"/>
            <a:ext cx="11995149" cy="5792787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ru-RU" sz="2700" dirty="0" smtClean="0">
                <a:solidFill>
                  <a:srgbClr val="256569"/>
                </a:solidFill>
                <a:latin typeface="Book Antiqua" pitchFamily="18" charset="0"/>
              </a:rPr>
              <a:t>1. Решение о внедрении механизма контроля за недобросовестной работой студента по подготовке ВКР через обязанность размещения согласованной ВКР на портале до начала ГИА выполнено лишь формально. </a:t>
            </a:r>
          </a:p>
          <a:p>
            <a:pPr algn="just"/>
            <a:r>
              <a:rPr lang="ru-RU" sz="2600" dirty="0" smtClean="0">
                <a:solidFill>
                  <a:srgbClr val="256569"/>
                </a:solidFill>
                <a:latin typeface="Book Antiqua" pitchFamily="18" charset="0"/>
              </a:rPr>
              <a:t>Фактически работа по доработке и оформлению ВКР осуществлялась после сдачи </a:t>
            </a:r>
            <a:r>
              <a:rPr lang="ru-RU" sz="2600" dirty="0" err="1" smtClean="0">
                <a:solidFill>
                  <a:srgbClr val="256569"/>
                </a:solidFill>
                <a:latin typeface="Book Antiqua" pitchFamily="18" charset="0"/>
              </a:rPr>
              <a:t>госэкзамена</a:t>
            </a:r>
            <a:r>
              <a:rPr lang="ru-RU" sz="2600" dirty="0" smtClean="0">
                <a:solidFill>
                  <a:srgbClr val="256569"/>
                </a:solidFill>
                <a:latin typeface="Book Antiqua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ru-RU" sz="260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600" dirty="0" smtClean="0">
                <a:solidFill>
                  <a:srgbClr val="256569"/>
                </a:solidFill>
                <a:latin typeface="Book Antiqua" pitchFamily="18" charset="0"/>
              </a:rPr>
              <a:t>2.  Положение ФЗ «Об образовании» предусматривает, что оценка студента на ГИА осуществляется ГЭК, что привело к тому, что студент, фактически допущенный к ГИА и представивший некачественную работу, имеющий отрицательный отзыв руководителя и запись о несоответствии ВКР требованиям, может защищать ВКР перед ГЭК.</a:t>
            </a: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endParaRPr lang="ru-RU" sz="260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28098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842" name="TextBox 5"/>
          <p:cNvSpPr txBox="1">
            <a:spLocks noChangeArrowheads="1"/>
          </p:cNvSpPr>
          <p:nvPr/>
        </p:nvSpPr>
        <p:spPr bwMode="auto">
          <a:xfrm>
            <a:off x="631825" y="260350"/>
            <a:ext cx="55354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Book Antiqua" pitchFamily="18" charset="0"/>
              </a:rPr>
              <a:t>Предложения членов ГЭК</a:t>
            </a:r>
            <a:endParaRPr lang="ru-RU" sz="32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3584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4113" y="4605338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5845" name="Прямоугольник 4"/>
          <p:cNvSpPr>
            <a:spLocks noChangeArrowheads="1"/>
          </p:cNvSpPr>
          <p:nvPr/>
        </p:nvSpPr>
        <p:spPr bwMode="auto">
          <a:xfrm>
            <a:off x="250824" y="957263"/>
            <a:ext cx="1194117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C3260C"/>
              </a:buClr>
              <a:buSzPct val="130000"/>
            </a:pPr>
            <a:endParaRPr lang="ru-RU" sz="200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000" y="865188"/>
            <a:ext cx="11995150" cy="5732462"/>
          </a:xfrm>
          <a:prstGeom prst="rect">
            <a:avLst/>
          </a:prstGeom>
        </p:spPr>
        <p:txBody>
          <a:bodyPr/>
          <a:lstStyle/>
          <a:p>
            <a:pPr>
              <a:buFont typeface="Arial" charset="0"/>
              <a:buChar char="•"/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35847" name="Номер слайда 4"/>
          <p:cNvSpPr txBox="1">
            <a:spLocks/>
          </p:cNvSpPr>
          <p:nvPr/>
        </p:nvSpPr>
        <p:spPr bwMode="auto">
          <a:xfrm>
            <a:off x="9407525" y="6519963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dirty="0" smtClean="0">
                <a:solidFill>
                  <a:srgbClr val="898989"/>
                </a:solidFill>
                <a:latin typeface="Calibri" pitchFamily="34" charset="0"/>
              </a:rPr>
              <a:t>29</a:t>
            </a:r>
            <a:endParaRPr lang="ru-RU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300" y="909738"/>
            <a:ext cx="11995149" cy="5792787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ru-RU" sz="3200" dirty="0" smtClean="0">
                <a:solidFill>
                  <a:srgbClr val="256569"/>
                </a:solidFill>
                <a:latin typeface="Book Antiqua" pitchFamily="18" charset="0"/>
              </a:rPr>
              <a:t>Отдельными председателями и сторонними членами ГЭК предлагается:</a:t>
            </a:r>
          </a:p>
          <a:p>
            <a:pPr algn="just"/>
            <a:endParaRPr lang="ru-RU" sz="3200" dirty="0">
              <a:solidFill>
                <a:srgbClr val="256569"/>
              </a:solidFill>
              <a:latin typeface="Book Antiqua" pitchFamily="18" charset="0"/>
            </a:endParaRP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ru-RU" sz="2600" dirty="0" smtClean="0">
                <a:solidFill>
                  <a:srgbClr val="256569"/>
                </a:solidFill>
                <a:latin typeface="Book Antiqua" pitchFamily="18" charset="0"/>
              </a:rPr>
              <a:t> </a:t>
            </a:r>
            <a:r>
              <a:rPr lang="ru-RU" sz="2450" dirty="0">
                <a:solidFill>
                  <a:srgbClr val="256569"/>
                </a:solidFill>
                <a:latin typeface="Book Antiqua" pitchFamily="18" charset="0"/>
              </a:rPr>
              <a:t>привлекать к подготовке ВКР консультантов от государственных учреждений и профильных организаций;</a:t>
            </a: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ru-RU" sz="2450" dirty="0">
                <a:solidFill>
                  <a:srgbClr val="256569"/>
                </a:solidFill>
                <a:latin typeface="Book Antiqua" pitchFamily="18" charset="0"/>
              </a:rPr>
              <a:t> руководителям ВКР усилить контроль за презентациями в части объема материала, представляемого на них и количества слайдов (времени на доклад);</a:t>
            </a: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ru-RU" sz="2450" dirty="0" smtClean="0">
                <a:solidFill>
                  <a:srgbClr val="256569"/>
                </a:solidFill>
                <a:latin typeface="Book Antiqua" pitchFamily="18" charset="0"/>
              </a:rPr>
              <a:t> ввести по желанию выпускника отзыв на ВКР от руководителя организации (департамента, отдела), в которой выпускник проходил практику;</a:t>
            </a: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ru-RU" sz="2450" dirty="0" smtClean="0">
                <a:solidFill>
                  <a:srgbClr val="256569"/>
                </a:solidFill>
                <a:latin typeface="Book Antiqua" pitchFamily="18" charset="0"/>
              </a:rPr>
              <a:t> </a:t>
            </a:r>
            <a:r>
              <a:rPr lang="ru-RU" sz="2450" dirty="0">
                <a:solidFill>
                  <a:srgbClr val="256569"/>
                </a:solidFill>
                <a:latin typeface="Book Antiqua" pitchFamily="18" charset="0"/>
              </a:rPr>
              <a:t>учитывать при защите ВКР достижения выпускника магистратуры в научно-исследовательской сфере: наличие и качество научных статей в индексируемых журналах и рецензируемых изданиях, участие в научных </a:t>
            </a:r>
            <a:r>
              <a:rPr lang="ru-RU" sz="2450" dirty="0" smtClean="0">
                <a:solidFill>
                  <a:srgbClr val="256569"/>
                </a:solidFill>
                <a:latin typeface="Book Antiqua" pitchFamily="18" charset="0"/>
              </a:rPr>
              <a:t>конференциях</a:t>
            </a:r>
            <a:r>
              <a:rPr lang="ru-RU" sz="2450" dirty="0">
                <a:solidFill>
                  <a:srgbClr val="256569"/>
                </a:solidFill>
                <a:latin typeface="Book Antiqua" pitchFamily="18" charset="0"/>
              </a:rPr>
              <a:t>.</a:t>
            </a:r>
            <a:endParaRPr lang="ru-RU" sz="2400" dirty="0" smtClean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  <a:tabLst>
                <a:tab pos="538163" algn="l"/>
              </a:tabLst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1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28098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0" y="311805"/>
            <a:ext cx="8040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itchFamily="18" charset="0"/>
              </a:rPr>
              <a:t>Изменения нормативно-правовой базы </a:t>
            </a:r>
            <a:r>
              <a:rPr lang="ru-RU" sz="2800" b="1" dirty="0">
                <a:solidFill>
                  <a:schemeClr val="bg1"/>
                </a:solidFill>
                <a:latin typeface="Book Antiqua" pitchFamily="18" charset="0"/>
              </a:rPr>
              <a:t>ГИА</a:t>
            </a:r>
          </a:p>
        </p:txBody>
      </p:sp>
      <p:pic>
        <p:nvPicPr>
          <p:cNvPr id="1638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4113" y="4605338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1"/>
          <p:cNvSpPr txBox="1">
            <a:spLocks noChangeArrowheads="1"/>
          </p:cNvSpPr>
          <p:nvPr/>
        </p:nvSpPr>
        <p:spPr bwMode="auto">
          <a:xfrm>
            <a:off x="103517" y="812897"/>
            <a:ext cx="11885283" cy="568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</a:pPr>
            <a:r>
              <a:rPr lang="ru-RU" sz="2400" dirty="0" smtClean="0">
                <a:solidFill>
                  <a:srgbClr val="256569"/>
                </a:solidFill>
                <a:latin typeface="Book Antiqua" pitchFamily="18" charset="0"/>
              </a:rPr>
              <a:t>В целях организации проведения государственной итоговой аттестации по программам аспирантуры были: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2000" dirty="0" smtClean="0">
                <a:solidFill>
                  <a:srgbClr val="256569"/>
                </a:solidFill>
                <a:latin typeface="Book Antiqua" pitchFamily="18" charset="0"/>
              </a:rPr>
              <a:t> </a:t>
            </a:r>
            <a:r>
              <a:rPr lang="ru-RU" sz="2100" dirty="0" smtClean="0">
                <a:solidFill>
                  <a:srgbClr val="256569"/>
                </a:solidFill>
                <a:latin typeface="Book Antiqua" pitchFamily="18" charset="0"/>
              </a:rPr>
              <a:t>Утвержден Порядок </a:t>
            </a:r>
            <a:r>
              <a:rPr lang="ru-RU" sz="2100" dirty="0">
                <a:solidFill>
                  <a:srgbClr val="256569"/>
                </a:solidFill>
                <a:latin typeface="Book Antiqua" pitchFamily="18" charset="0"/>
              </a:rPr>
              <a:t>проведения государственной итоговой аттестации по образовательным программам высшего образования - программам подготовки научно-педагогических кадров в </a:t>
            </a:r>
            <a:r>
              <a:rPr lang="ru-RU" sz="2100" dirty="0" smtClean="0">
                <a:solidFill>
                  <a:srgbClr val="256569"/>
                </a:solidFill>
                <a:latin typeface="Book Antiqua" pitchFamily="18" charset="0"/>
              </a:rPr>
              <a:t>аспирантуре (с дополнениями и изменениями) (приказ от 23.01.2017 № 0056/о, от 12.04.2017 №0760/о). 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2100" dirty="0" smtClean="0">
                <a:solidFill>
                  <a:srgbClr val="256569"/>
                </a:solidFill>
                <a:latin typeface="Book Antiqua" pitchFamily="18" charset="0"/>
              </a:rPr>
              <a:t> </a:t>
            </a:r>
            <a:r>
              <a:rPr lang="ru-RU" sz="2100" dirty="0">
                <a:solidFill>
                  <a:srgbClr val="256569"/>
                </a:solidFill>
                <a:latin typeface="Book Antiqua" pitchFamily="18" charset="0"/>
              </a:rPr>
              <a:t>Утвержден </a:t>
            </a:r>
            <a:r>
              <a:rPr lang="ru-RU" sz="2100" dirty="0" smtClean="0">
                <a:solidFill>
                  <a:srgbClr val="256569"/>
                </a:solidFill>
                <a:latin typeface="Book Antiqua" pitchFamily="18" charset="0"/>
              </a:rPr>
              <a:t>Регламент </a:t>
            </a:r>
            <a:r>
              <a:rPr lang="ru-RU" sz="2100" dirty="0">
                <a:solidFill>
                  <a:srgbClr val="256569"/>
                </a:solidFill>
                <a:latin typeface="Book Antiqua" pitchFamily="18" charset="0"/>
              </a:rPr>
              <a:t>подготовки и представления научного доклада об основных результатах подготовленной научно-квалификационной работы (диссертации) на государственной итоговой аттестации по образовательным программам высшего образования-программам подготовки научно-педагогических кадров в </a:t>
            </a:r>
            <a:r>
              <a:rPr lang="ru-RU" sz="2100" dirty="0" smtClean="0">
                <a:solidFill>
                  <a:srgbClr val="256569"/>
                </a:solidFill>
                <a:latin typeface="Book Antiqua" pitchFamily="18" charset="0"/>
              </a:rPr>
              <a:t>аспирантуре (приказ от 02.05.2017 № 0942/о).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2100" dirty="0">
                <a:solidFill>
                  <a:srgbClr val="256569"/>
                </a:solidFill>
                <a:latin typeface="Book Antiqua" pitchFamily="18" charset="0"/>
              </a:rPr>
              <a:t> </a:t>
            </a:r>
            <a:r>
              <a:rPr lang="ru-RU" sz="2100" dirty="0" smtClean="0">
                <a:solidFill>
                  <a:srgbClr val="256569"/>
                </a:solidFill>
                <a:latin typeface="Book Antiqua" pitchFamily="18" charset="0"/>
              </a:rPr>
              <a:t>Установлены сроки проведения государственной итоговой аттестации аспирантов 3 курса очной формы обучения, завершающих обучение в 2017 году (приказ от 04.09.2017 № 1520/о).</a:t>
            </a:r>
          </a:p>
          <a:p>
            <a:pPr algn="just">
              <a:spcBef>
                <a:spcPts val="600"/>
              </a:spcBef>
              <a:buAutoNum type="arabicPeriod"/>
            </a:pPr>
            <a:r>
              <a:rPr lang="ru-RU" sz="2100" dirty="0" smtClean="0">
                <a:solidFill>
                  <a:srgbClr val="256569"/>
                </a:solidFill>
                <a:latin typeface="Book Antiqua" pitchFamily="18" charset="0"/>
              </a:rPr>
              <a:t> Утверждены составы председателей и членов государственных экзаменационных комиссий и председателей апелляционных комиссий в </a:t>
            </a:r>
            <a:r>
              <a:rPr lang="ru-RU" sz="2100" dirty="0" err="1" smtClean="0">
                <a:solidFill>
                  <a:srgbClr val="256569"/>
                </a:solidFill>
                <a:latin typeface="Book Antiqua" pitchFamily="18" charset="0"/>
              </a:rPr>
              <a:t>Финуниверситете</a:t>
            </a:r>
            <a:r>
              <a:rPr lang="ru-RU" sz="2100" dirty="0" smtClean="0">
                <a:solidFill>
                  <a:srgbClr val="256569"/>
                </a:solidFill>
                <a:latin typeface="Book Antiqua" pitchFamily="18" charset="0"/>
              </a:rPr>
              <a:t> (приказ от 13.01.2017 № 0024/о, от 05.07.2017 № 1406/о, от 03.07.2017 №1387/о).</a:t>
            </a:r>
          </a:p>
          <a:p>
            <a:pPr algn="just">
              <a:spcBef>
                <a:spcPts val="600"/>
              </a:spcBef>
            </a:pPr>
            <a:endParaRPr lang="ru-RU" sz="2000" dirty="0">
              <a:solidFill>
                <a:srgbClr val="256569"/>
              </a:solidFill>
              <a:latin typeface="Book Antiqua" pitchFamily="18" charset="0"/>
            </a:endParaRPr>
          </a:p>
        </p:txBody>
      </p:sp>
      <p:grpSp>
        <p:nvGrpSpPr>
          <p:cNvPr id="16389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5125" y="6375400"/>
            <a:ext cx="2743200" cy="365125"/>
          </a:xfrm>
        </p:spPr>
        <p:txBody>
          <a:bodyPr/>
          <a:lstStyle/>
          <a:p>
            <a:pPr>
              <a:defRPr/>
            </a:pPr>
            <a:fld id="{7C955A12-F4F6-4030-81B0-A2F0DCAB5A2E}" type="slidenum">
              <a:rPr lang="ru-RU" sz="1800"/>
              <a:pPr>
                <a:defRPr/>
              </a:pPr>
              <a:t>3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20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28098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842" name="TextBox 5"/>
          <p:cNvSpPr txBox="1">
            <a:spLocks noChangeArrowheads="1"/>
          </p:cNvSpPr>
          <p:nvPr/>
        </p:nvSpPr>
        <p:spPr bwMode="auto">
          <a:xfrm>
            <a:off x="631825" y="260350"/>
            <a:ext cx="55354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Book Antiqua" pitchFamily="18" charset="0"/>
              </a:rPr>
              <a:t>Предложения членов ГЭК</a:t>
            </a:r>
            <a:endParaRPr lang="ru-RU" sz="32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3584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4113" y="4605338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5845" name="Прямоугольник 4"/>
          <p:cNvSpPr>
            <a:spLocks noChangeArrowheads="1"/>
          </p:cNvSpPr>
          <p:nvPr/>
        </p:nvSpPr>
        <p:spPr bwMode="auto">
          <a:xfrm>
            <a:off x="250825" y="957263"/>
            <a:ext cx="117475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C3260C"/>
              </a:buClr>
              <a:buSzPct val="130000"/>
            </a:pPr>
            <a:endParaRPr lang="ru-RU" sz="200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000" y="865188"/>
            <a:ext cx="11995150" cy="5732462"/>
          </a:xfrm>
          <a:prstGeom prst="rect">
            <a:avLst/>
          </a:prstGeom>
        </p:spPr>
        <p:txBody>
          <a:bodyPr/>
          <a:lstStyle/>
          <a:p>
            <a:pPr>
              <a:buFont typeface="Arial" charset="0"/>
              <a:buChar char="•"/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35847" name="Номер слайда 4"/>
          <p:cNvSpPr txBox="1">
            <a:spLocks/>
          </p:cNvSpPr>
          <p:nvPr/>
        </p:nvSpPr>
        <p:spPr bwMode="auto">
          <a:xfrm>
            <a:off x="9407525" y="65103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dirty="0" smtClean="0">
                <a:solidFill>
                  <a:srgbClr val="898989"/>
                </a:solidFill>
                <a:latin typeface="Calibri" pitchFamily="34" charset="0"/>
              </a:rPr>
              <a:t>30</a:t>
            </a:r>
            <a:endParaRPr lang="ru-RU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46831" y="971296"/>
            <a:ext cx="11995149" cy="5792787"/>
          </a:xfrm>
          <a:prstGeom prst="rect">
            <a:avLst/>
          </a:prstGeom>
        </p:spPr>
        <p:txBody>
          <a:bodyPr/>
          <a:lstStyle/>
          <a:p>
            <a:pPr>
              <a:buFont typeface="Arial" charset="0"/>
              <a:buChar char="•"/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8425" y="1020509"/>
            <a:ext cx="11704638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400" dirty="0">
                <a:solidFill>
                  <a:srgbClr val="256569"/>
                </a:solidFill>
                <a:latin typeface="Book Antiqua" pitchFamily="18" charset="0"/>
              </a:rPr>
              <a:t>научным руководителям обеспечить обязательную оценку уровня </a:t>
            </a:r>
            <a:r>
              <a:rPr lang="ru-RU" sz="2400" dirty="0" smtClean="0">
                <a:solidFill>
                  <a:srgbClr val="256569"/>
                </a:solidFill>
                <a:latin typeface="Book Antiqua" pitchFamily="18" charset="0"/>
              </a:rPr>
              <a:t>освоения компетенции автором работы;</a:t>
            </a: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400" dirty="0" smtClean="0">
                <a:solidFill>
                  <a:srgbClr val="256569"/>
                </a:solidFill>
                <a:latin typeface="Book Antiqua" pitchFamily="18" charset="0"/>
              </a:rPr>
              <a:t>развивать у студентов навыки публичных </a:t>
            </a:r>
            <a:r>
              <a:rPr lang="ru-RU" sz="2400" dirty="0">
                <a:solidFill>
                  <a:srgbClr val="256569"/>
                </a:solidFill>
                <a:latin typeface="Book Antiqua" pitchFamily="18" charset="0"/>
              </a:rPr>
              <a:t>выступлений</a:t>
            </a:r>
            <a:r>
              <a:rPr lang="ru-RU" sz="2400" dirty="0" smtClean="0">
                <a:solidFill>
                  <a:srgbClr val="256569"/>
                </a:solidFill>
                <a:latin typeface="Book Antiqua" pitchFamily="18" charset="0"/>
              </a:rPr>
              <a:t> </a:t>
            </a:r>
            <a:r>
              <a:rPr lang="ru-RU" sz="2400" dirty="0">
                <a:solidFill>
                  <a:srgbClr val="256569"/>
                </a:solidFill>
                <a:latin typeface="Book Antiqua" pitchFamily="18" charset="0"/>
              </a:rPr>
              <a:t>во время семинарских занятий, возможно – в рамках </a:t>
            </a:r>
            <a:r>
              <a:rPr lang="ru-RU" sz="2400" dirty="0" smtClean="0">
                <a:solidFill>
                  <a:srgbClr val="256569"/>
                </a:solidFill>
                <a:latin typeface="Book Antiqua" pitchFamily="18" charset="0"/>
              </a:rPr>
              <a:t>НИС (</a:t>
            </a:r>
            <a:r>
              <a:rPr lang="ru-RU" sz="2400" dirty="0">
                <a:solidFill>
                  <a:srgbClr val="256569"/>
                </a:solidFill>
                <a:latin typeface="Book Antiqua" pitchFamily="18" charset="0"/>
              </a:rPr>
              <a:t>ряд выступающих студентов </a:t>
            </a:r>
            <a:r>
              <a:rPr lang="ru-RU" sz="2400" dirty="0" smtClean="0">
                <a:solidFill>
                  <a:srgbClr val="256569"/>
                </a:solidFill>
                <a:latin typeface="Book Antiqua" pitchFamily="18" charset="0"/>
              </a:rPr>
              <a:t>продемонстрировали </a:t>
            </a:r>
            <a:r>
              <a:rPr lang="ru-RU" sz="2400" dirty="0">
                <a:solidFill>
                  <a:srgbClr val="256569"/>
                </a:solidFill>
                <a:latin typeface="Book Antiqua" pitchFamily="18" charset="0"/>
              </a:rPr>
              <a:t>отсутствие или крайне низкий уровень развития навыков публичных выступлений: не могли оторвать взгляд от листков с текстом, неграмотно выстраивали ответ, и т.д. </a:t>
            </a:r>
            <a:r>
              <a:rPr lang="ru-RU" sz="2400" dirty="0" smtClean="0">
                <a:solidFill>
                  <a:srgbClr val="256569"/>
                </a:solidFill>
                <a:latin typeface="Book Antiqua" pitchFamily="18" charset="0"/>
              </a:rPr>
              <a:t>);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441325" algn="l"/>
              </a:tabLst>
            </a:pPr>
            <a:r>
              <a:rPr lang="ru-RU" sz="2400" dirty="0" smtClean="0">
                <a:solidFill>
                  <a:srgbClr val="256569"/>
                </a:solidFill>
                <a:latin typeface="Book Antiqua" pitchFamily="18" charset="0"/>
              </a:rPr>
              <a:t> несмотря на рост практико-ориентированных тем ВКР, сохраняются работы с очень широкими формулировками тем и объектов исследования, ряд тем также не является оригинальными и исследовательскими, поскольку широко освещены в литературе;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441325" algn="l"/>
              </a:tabLst>
            </a:pPr>
            <a:r>
              <a:rPr lang="ru-RU" sz="2400" dirty="0" smtClean="0">
                <a:solidFill>
                  <a:srgbClr val="256569"/>
                </a:solidFill>
                <a:latin typeface="Book Antiqua" pitchFamily="18" charset="0"/>
              </a:rPr>
              <a:t> уточнить практико-ориентированные задания по экзамену в части раскрытия не теоретических аспектов, а практической и проблемной составляющей.</a:t>
            </a: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84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28098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842" name="TextBox 5"/>
          <p:cNvSpPr txBox="1">
            <a:spLocks noChangeArrowheads="1"/>
          </p:cNvSpPr>
          <p:nvPr/>
        </p:nvSpPr>
        <p:spPr bwMode="auto">
          <a:xfrm>
            <a:off x="631825" y="260350"/>
            <a:ext cx="5546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Book Antiqua" pitchFamily="18" charset="0"/>
              </a:rPr>
              <a:t>Результаты проверки ГИА</a:t>
            </a:r>
          </a:p>
        </p:txBody>
      </p:sp>
      <p:pic>
        <p:nvPicPr>
          <p:cNvPr id="3584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4113" y="4605338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5845" name="Прямоугольник 4"/>
          <p:cNvSpPr>
            <a:spLocks noChangeArrowheads="1"/>
          </p:cNvSpPr>
          <p:nvPr/>
        </p:nvSpPr>
        <p:spPr bwMode="auto">
          <a:xfrm>
            <a:off x="250825" y="957263"/>
            <a:ext cx="117475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C3260C"/>
              </a:buClr>
              <a:buSzPct val="130000"/>
            </a:pPr>
            <a:endParaRPr lang="ru-RU" sz="200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000" y="865188"/>
            <a:ext cx="11734321" cy="575127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ru-RU" sz="2700" dirty="0">
                <a:solidFill>
                  <a:srgbClr val="256569"/>
                </a:solidFill>
                <a:latin typeface="Book Antiqua" pitchFamily="18" charset="0"/>
              </a:rPr>
              <a:t>Процедура проведения соблюдалась, абсолютное большинство заседаний ГЭК проходили в спокойной доброжелательной </a:t>
            </a:r>
            <a:r>
              <a:rPr lang="ru-RU" sz="2700" dirty="0" smtClean="0">
                <a:solidFill>
                  <a:srgbClr val="256569"/>
                </a:solidFill>
                <a:latin typeface="Book Antiqua" pitchFamily="18" charset="0"/>
              </a:rPr>
              <a:t>обстановке.</a:t>
            </a:r>
          </a:p>
          <a:p>
            <a:pPr algn="just"/>
            <a:r>
              <a:rPr lang="ru-RU" sz="2700" dirty="0" smtClean="0">
                <a:solidFill>
                  <a:srgbClr val="256569"/>
                </a:solidFill>
                <a:latin typeface="Book Antiqua" pitchFamily="18" charset="0"/>
              </a:rPr>
              <a:t>По сравнению с предыдущими периодами:</a:t>
            </a:r>
          </a:p>
          <a:p>
            <a:pPr marL="514350" indent="-514350" algn="just">
              <a:buFontTx/>
              <a:buAutoNum type="arabicPeriod"/>
            </a:pPr>
            <a:r>
              <a:rPr lang="ru-RU" sz="2800" dirty="0" smtClean="0">
                <a:solidFill>
                  <a:srgbClr val="256569"/>
                </a:solidFill>
                <a:latin typeface="Book Antiqua" pitchFamily="18" charset="0"/>
              </a:rPr>
              <a:t>Резко возросло качество оформления протоколов и текущих документов ГЭК, а также ответственность всех членов ГЭК, что фактически привело к отсутствию апелляций на процедуру проведения ГИА.</a:t>
            </a:r>
          </a:p>
          <a:p>
            <a:pPr marL="514350" indent="-514350" algn="just">
              <a:buFontTx/>
              <a:buAutoNum type="arabicPeriod"/>
            </a:pPr>
            <a:r>
              <a:rPr lang="ru-RU" sz="2800" dirty="0" smtClean="0">
                <a:solidFill>
                  <a:srgbClr val="256569"/>
                </a:solidFill>
                <a:latin typeface="Book Antiqua" pitchFamily="18" charset="0"/>
              </a:rPr>
              <a:t>Председатели </a:t>
            </a:r>
            <a:r>
              <a:rPr lang="ru-RU" sz="2800" dirty="0">
                <a:solidFill>
                  <a:srgbClr val="256569"/>
                </a:solidFill>
                <a:latin typeface="Book Antiqua" pitchFamily="18" charset="0"/>
              </a:rPr>
              <a:t>в большинстве случаев не только озвучивали результаты, но и проводили разъяснительные беседы со студентами, не удовлетворенными выставленными им оценками, что существенно снизило количество </a:t>
            </a:r>
            <a:r>
              <a:rPr lang="ru-RU" sz="2800" dirty="0" smtClean="0">
                <a:solidFill>
                  <a:srgbClr val="256569"/>
                </a:solidFill>
                <a:latin typeface="Book Antiqua" pitchFamily="18" charset="0"/>
              </a:rPr>
              <a:t>апелляций.</a:t>
            </a:r>
            <a:endParaRPr lang="ru-RU" sz="2800" dirty="0">
              <a:solidFill>
                <a:srgbClr val="256569"/>
              </a:solidFill>
              <a:latin typeface="Book Antiqua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700" dirty="0" smtClean="0">
                <a:solidFill>
                  <a:srgbClr val="256569"/>
                </a:solidFill>
                <a:latin typeface="Book Antiqua" pitchFamily="18" charset="0"/>
              </a:rPr>
              <a:t>Возросло количество научных руководителей, присутствовавших на защитах ВКР.</a:t>
            </a:r>
          </a:p>
          <a:p>
            <a:pPr>
              <a:buFont typeface="Arial" charset="0"/>
              <a:buChar char="•"/>
            </a:pP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35847" name="Номер слайда 4"/>
          <p:cNvSpPr txBox="1">
            <a:spLocks/>
          </p:cNvSpPr>
          <p:nvPr/>
        </p:nvSpPr>
        <p:spPr bwMode="auto">
          <a:xfrm>
            <a:off x="9407525" y="65103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dirty="0" smtClean="0">
                <a:solidFill>
                  <a:srgbClr val="898989"/>
                </a:solidFill>
                <a:latin typeface="Calibri" pitchFamily="34" charset="0"/>
              </a:rPr>
              <a:t>31</a:t>
            </a:r>
            <a:endParaRPr lang="ru-RU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8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28098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842" name="TextBox 5"/>
          <p:cNvSpPr txBox="1">
            <a:spLocks noChangeArrowheads="1"/>
          </p:cNvSpPr>
          <p:nvPr/>
        </p:nvSpPr>
        <p:spPr bwMode="auto">
          <a:xfrm>
            <a:off x="631825" y="260350"/>
            <a:ext cx="5546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Book Antiqua" pitchFamily="18" charset="0"/>
              </a:rPr>
              <a:t>Результаты проверки ГИА</a:t>
            </a:r>
          </a:p>
        </p:txBody>
      </p:sp>
      <p:pic>
        <p:nvPicPr>
          <p:cNvPr id="3584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4113" y="4605338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5845" name="Прямоугольник 4"/>
          <p:cNvSpPr>
            <a:spLocks noChangeArrowheads="1"/>
          </p:cNvSpPr>
          <p:nvPr/>
        </p:nvSpPr>
        <p:spPr bwMode="auto">
          <a:xfrm>
            <a:off x="250825" y="957263"/>
            <a:ext cx="117475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C3260C"/>
              </a:buClr>
              <a:buSzPct val="130000"/>
            </a:pPr>
            <a:endParaRPr lang="ru-RU" sz="200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1137" y="1121524"/>
            <a:ext cx="11742947" cy="573246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ru-RU" sz="2600" dirty="0" smtClean="0">
                <a:solidFill>
                  <a:srgbClr val="256569"/>
                </a:solidFill>
                <a:latin typeface="Book Antiqua" pitchFamily="18" charset="0"/>
              </a:rPr>
              <a:t>Вместе с тем, в </a:t>
            </a:r>
            <a:r>
              <a:rPr lang="ru-RU" sz="2600" dirty="0">
                <a:solidFill>
                  <a:srgbClr val="256569"/>
                </a:solidFill>
                <a:latin typeface="Book Antiqua" pitchFamily="18" charset="0"/>
              </a:rPr>
              <a:t>отдельных комиссиях </a:t>
            </a:r>
            <a:r>
              <a:rPr lang="ru-RU" sz="2600" b="1" dirty="0">
                <a:solidFill>
                  <a:srgbClr val="256569"/>
                </a:solidFill>
                <a:latin typeface="Book Antiqua" pitchFamily="18" charset="0"/>
              </a:rPr>
              <a:t>были выявлены </a:t>
            </a:r>
            <a:r>
              <a:rPr lang="ru-RU" sz="2600" dirty="0">
                <a:solidFill>
                  <a:srgbClr val="256569"/>
                </a:solidFill>
                <a:latin typeface="Book Antiqua" pitchFamily="18" charset="0"/>
              </a:rPr>
              <a:t>следующие</a:t>
            </a:r>
            <a:r>
              <a:rPr lang="ru-RU" sz="2600" b="1" dirty="0">
                <a:solidFill>
                  <a:srgbClr val="256569"/>
                </a:solidFill>
                <a:latin typeface="Book Antiqua" pitchFamily="18" charset="0"/>
              </a:rPr>
              <a:t> </a:t>
            </a:r>
            <a:r>
              <a:rPr lang="ru-RU" sz="2600" dirty="0" smtClean="0">
                <a:solidFill>
                  <a:srgbClr val="256569"/>
                </a:solidFill>
                <a:latin typeface="Book Antiqua" pitchFamily="18" charset="0"/>
              </a:rPr>
              <a:t>устраняемые нарушения:</a:t>
            </a: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изменения, хотя и своевременные, в составах членов ГЭК (свыше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100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опоздания и(или) отсутствие, при соблюдении кворума, отдельных членов ГЭК, в том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числе преподавателей 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Финуниверситета, в связи с производственной необходимостью и занятостью по основному месту работы;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при отсутствии руководителя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ВКР на 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защите отзывы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не оглашались полностью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формальный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подход 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некоторых руководителей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ВКР 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и рецензентов при подготовке отзыва и рецензии;</a:t>
            </a:r>
            <a:endParaRPr lang="ru-RU" sz="2300" dirty="0">
              <a:solidFill>
                <a:srgbClr val="256569"/>
              </a:solidFill>
              <a:latin typeface="Book Antiqua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в нарушение п.4.8 Порядка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проведения ГИА 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«Защита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ВКР проводится на открытых заседаниях 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ГЭК», в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отдельных случаях 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допускалась «закрытая»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защита 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ВКР;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недостаточное использование средств Информационно-образовательного портала (форум </a:t>
            </a:r>
            <a:r>
              <a:rPr lang="ru-RU" sz="2300" dirty="0">
                <a:solidFill>
                  <a:srgbClr val="256569"/>
                </a:solidFill>
                <a:latin typeface="Book Antiqua" pitchFamily="18" charset="0"/>
              </a:rPr>
              <a:t>и модуль </a:t>
            </a:r>
            <a:r>
              <a:rPr lang="ru-RU" sz="2300" dirty="0" smtClean="0">
                <a:solidFill>
                  <a:srgbClr val="256569"/>
                </a:solidFill>
                <a:latin typeface="Book Antiqua" pitchFamily="18" charset="0"/>
              </a:rPr>
              <a:t>сообщения) руководителями ВКР при консультировании обучающихся.</a:t>
            </a:r>
            <a:endParaRPr lang="ru-RU" sz="2300" dirty="0">
              <a:solidFill>
                <a:srgbClr val="256569"/>
              </a:solidFill>
              <a:latin typeface="Book Antiqua" pitchFamily="18" charset="0"/>
            </a:endParaRPr>
          </a:p>
          <a:p>
            <a:pPr>
              <a:buFont typeface="Arial" charset="0"/>
              <a:buChar char="•"/>
            </a:pPr>
            <a:endParaRPr lang="ru-RU" sz="2600" dirty="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35847" name="Номер слайда 4"/>
          <p:cNvSpPr txBox="1">
            <a:spLocks/>
          </p:cNvSpPr>
          <p:nvPr/>
        </p:nvSpPr>
        <p:spPr bwMode="auto">
          <a:xfrm>
            <a:off x="9407525" y="65103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dirty="0" smtClean="0">
                <a:solidFill>
                  <a:srgbClr val="898989"/>
                </a:solidFill>
                <a:latin typeface="Calibri" pitchFamily="34" charset="0"/>
              </a:rPr>
              <a:t>32</a:t>
            </a:r>
            <a:endParaRPr lang="ru-RU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9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37214" y="296474"/>
            <a:ext cx="5921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Проект решения Ученого совета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4546" y="4605924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5" name="Прямоугольник 4"/>
          <p:cNvSpPr/>
          <p:nvPr/>
        </p:nvSpPr>
        <p:spPr>
          <a:xfrm>
            <a:off x="205121" y="850656"/>
            <a:ext cx="11793840" cy="56967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400" dirty="0">
                <a:solidFill>
                  <a:srgbClr val="256569"/>
                </a:solidFill>
                <a:latin typeface="Book Antiqua" panose="02040602050305030304" pitchFamily="18" charset="0"/>
              </a:rPr>
              <a:t>1.1.	</a:t>
            </a:r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Признать </a:t>
            </a:r>
            <a:r>
              <a:rPr lang="ru-RU" sz="2400" dirty="0">
                <a:solidFill>
                  <a:srgbClr val="256569"/>
                </a:solidFill>
                <a:latin typeface="Book Antiqua" panose="02040602050305030304" pitchFamily="18" charset="0"/>
              </a:rPr>
              <a:t>результаты работы государственных экзаменационных комиссий по итогам 2017/2018 учебного года удовлетворительными.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400" dirty="0">
                <a:solidFill>
                  <a:srgbClr val="256569"/>
                </a:solidFill>
                <a:latin typeface="Book Antiqua" panose="02040602050305030304" pitchFamily="18" charset="0"/>
              </a:rPr>
              <a:t>1.2.	Отметить отдельные недостатки в организации и проведении ГИА и считать необходимым решить в 2018/2019 учебном году следующие задачи</a:t>
            </a:r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: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1.2.1</a:t>
            </a:r>
            <a:r>
              <a:rPr lang="ru-RU" sz="2400" dirty="0">
                <a:solidFill>
                  <a:srgbClr val="256569"/>
                </a:solidFill>
                <a:latin typeface="Book Antiqua" panose="02040602050305030304" pitchFamily="18" charset="0"/>
              </a:rPr>
              <a:t>.	Первому проректору по учебной работе Маркиной Е.В. подготовить и обсудить уточнения в положения о ГИА и ВКР в части допуска обучающихся к защите выпускной квалификационной работе. 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400" dirty="0">
                <a:solidFill>
                  <a:srgbClr val="256569"/>
                </a:solidFill>
                <a:latin typeface="Book Antiqua" panose="02040602050305030304" pitchFamily="18" charset="0"/>
              </a:rPr>
              <a:t>Срок: 02.11.2018.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1.2.2</a:t>
            </a:r>
            <a:r>
              <a:rPr lang="ru-RU" sz="2400" dirty="0">
                <a:solidFill>
                  <a:srgbClr val="256569"/>
                </a:solidFill>
                <a:latin typeface="Book Antiqua" panose="02040602050305030304" pitchFamily="18" charset="0"/>
              </a:rPr>
              <a:t>.	Проректору по развитию образовательных программ и международной деятельности Каменевой Е.А. и первому проректору по учебной работе Маркиной Е.В. проработать вопрос о сокращении объема ГИА, увеличении объема практики, актуализации типов и форм ее проведения по всем реализуемым в Финансовом университете направлениям подготовки.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400" dirty="0">
                <a:solidFill>
                  <a:srgbClr val="256569"/>
                </a:solidFill>
                <a:latin typeface="Book Antiqua" panose="02040602050305030304" pitchFamily="18" charset="0"/>
              </a:rPr>
              <a:t>Срок: 15.10.2018</a:t>
            </a:r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.</a:t>
            </a:r>
            <a:endParaRPr lang="ru-RU" sz="2400" dirty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1700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Номер слайда 4"/>
          <p:cNvSpPr txBox="1">
            <a:spLocks/>
          </p:cNvSpPr>
          <p:nvPr/>
        </p:nvSpPr>
        <p:spPr>
          <a:xfrm>
            <a:off x="9408161" y="65104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33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250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37214" y="296474"/>
            <a:ext cx="5921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Проект решения Ученого совета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4546" y="4605924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5" name="Прямоугольник 4"/>
          <p:cNvSpPr/>
          <p:nvPr/>
        </p:nvSpPr>
        <p:spPr>
          <a:xfrm>
            <a:off x="205121" y="850656"/>
            <a:ext cx="11793840" cy="56967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1.2.3.</a:t>
            </a: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	Директору по цифровым образовательным технологиям Иванову М.Н. предусмотреть изменения в порядке размещения ВКР на информационно-образовательном портале в части фиксирования факта согласования размещенной обучающимся работы научным руководителем.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Срок: 01.11.2018</a:t>
            </a:r>
            <a:r>
              <a:rPr lang="ru-RU" sz="21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1.2.4. </a:t>
            </a: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Управлению методического обеспечения образовательных программ (</a:t>
            </a:r>
            <a:r>
              <a:rPr lang="ru-RU" sz="2100" dirty="0" err="1">
                <a:solidFill>
                  <a:srgbClr val="256569"/>
                </a:solidFill>
                <a:latin typeface="Book Antiqua" panose="02040602050305030304" pitchFamily="18" charset="0"/>
              </a:rPr>
              <a:t>Гунявиной</a:t>
            </a: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 Н.Л.) продолжить проведение мониторинга </a:t>
            </a:r>
            <a:r>
              <a:rPr lang="ru-RU" sz="2100" dirty="0" err="1">
                <a:solidFill>
                  <a:srgbClr val="256569"/>
                </a:solidFill>
                <a:latin typeface="Book Antiqua" panose="02040602050305030304" pitchFamily="18" charset="0"/>
              </a:rPr>
              <a:t>сформированности</a:t>
            </a: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 компетенций у выпускников на основании мнения работодателей в ходе подготовки и защиты ВКР.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Срок: 25.06.2019</a:t>
            </a:r>
            <a:r>
              <a:rPr lang="ru-RU" sz="21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1.2.5.	Директорам институтов и филиалов, деканам факультетов, а также руководителям департаментов (заведующим кафедрами) принять действенные меры по соблюдению членами ГЭК процедуры организации и проведения утвержденных мероприятий ГИА, включая меры дисциплинарного взыскания к членам ГЭК – преподавателям Финансового университета, допускающим без уважительной причины неявку или опоздания на заседания ГЭК. 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Срок: в течение учебного года</a:t>
            </a:r>
            <a:r>
              <a:rPr lang="ru-RU" sz="21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.</a:t>
            </a:r>
            <a:endParaRPr lang="ru-RU" sz="2100" dirty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1700" dirty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1700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Номер слайда 4"/>
          <p:cNvSpPr txBox="1">
            <a:spLocks/>
          </p:cNvSpPr>
          <p:nvPr/>
        </p:nvSpPr>
        <p:spPr>
          <a:xfrm>
            <a:off x="9408161" y="65104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34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9726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37214" y="296474"/>
            <a:ext cx="5921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Проект решения Ученого совета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4546" y="4605924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5" name="Прямоугольник 4"/>
          <p:cNvSpPr/>
          <p:nvPr/>
        </p:nvSpPr>
        <p:spPr>
          <a:xfrm>
            <a:off x="205121" y="1161537"/>
            <a:ext cx="11726903" cy="51965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1.2.6. </a:t>
            </a: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Ученым советам факультетов и филиалов, руководителям департаментов и заведующим кафедрами: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-	заслушать итоги ГИА, проанализировать результаты и принять меры по исправлению недостатков, выявленных в 2017/2018 учебном году.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Срок: 25.10.2018;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-	обеспечить своевременное согласование количества государственных экзаменационных комиссий и кандидатур председателей и членов ГЭК – представителей работодателей.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Срок: 02.11.2018;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-	актуализировать тематику ВКР, комплексные профессионально-ориентированные задания на государственном экзамене, отвечающие требованиям профессиональных стандартов, потребностям рынка труда, запросам работодателей.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100" dirty="0">
                <a:solidFill>
                  <a:srgbClr val="256569"/>
                </a:solidFill>
                <a:latin typeface="Book Antiqua" panose="02040602050305030304" pitchFamily="18" charset="0"/>
              </a:rPr>
              <a:t>Срок: 30.10.2017.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2000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Номер слайда 4"/>
          <p:cNvSpPr txBox="1">
            <a:spLocks/>
          </p:cNvSpPr>
          <p:nvPr/>
        </p:nvSpPr>
        <p:spPr>
          <a:xfrm>
            <a:off x="9408161" y="65104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35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7429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496147" y="295653"/>
            <a:ext cx="4324403" cy="15026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63682" y="2739578"/>
            <a:ext cx="9464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Спасибо за внимание!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21" y="493763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96147" y="3784233"/>
            <a:ext cx="7374722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23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048025"/>
              </p:ext>
            </p:extLst>
          </p:nvPr>
        </p:nvGraphicFramePr>
        <p:xfrm>
          <a:off x="129014" y="3125331"/>
          <a:ext cx="11869947" cy="3428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66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025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107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272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</a:rPr>
                        <a:t>Количество студентов,  получивших диплом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Всего /</a:t>
                      </a:r>
                      <a:r>
                        <a:rPr lang="ru-RU" sz="2400" b="1" kern="1200" baseline="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из них диплом с отличием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256569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в Москве / из них диплом с отличием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7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Итого</a:t>
                      </a:r>
                      <a:r>
                        <a:rPr lang="ru-RU" sz="2400" b="1" kern="1200" baseline="0" dirty="0" smtClean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по </a:t>
                      </a:r>
                      <a:r>
                        <a:rPr lang="ru-RU" sz="2400" b="1" kern="1200" baseline="0" dirty="0" err="1" smtClean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Финуниверситету</a:t>
                      </a:r>
                      <a:endParaRPr lang="ru-RU" sz="2400" b="1" kern="1200" dirty="0">
                        <a:solidFill>
                          <a:schemeClr val="bg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11912 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(100%) /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2344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19,7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%)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4760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(40%)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/ 1202 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25,3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%)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7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</a:rPr>
                        <a:t>по программам ВО и ВПО всех форм обучения </a:t>
                      </a:r>
                      <a:endParaRPr lang="ru-RU" sz="2400" b="1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8192 (69%) / 1731 (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21,1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%)</a:t>
                      </a:r>
                    </a:p>
                    <a:p>
                      <a:pPr algn="ctr"/>
                      <a:endParaRPr lang="ru-RU" sz="2400" b="0" kern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4459 (54%) / 1132 (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25,4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%)</a:t>
                      </a:r>
                    </a:p>
                    <a:p>
                      <a:pPr algn="ctr"/>
                      <a:endParaRPr lang="ru-RU" sz="2400" b="0" kern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64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</a:rPr>
                        <a:t>по программам СПО</a:t>
                      </a:r>
                      <a:endParaRPr lang="ru-RU" sz="2400" b="1" kern="1200" dirty="0">
                        <a:solidFill>
                          <a:srgbClr val="256569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3720 (31%) / 613  (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16,5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%)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298 (8%)  /  70 (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23,5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%)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47627" y="318591"/>
            <a:ext cx="3696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Общие цифры ГИА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709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4</a:t>
            </a:r>
            <a:endParaRPr lang="ru-RU" sz="1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1377" y="841811"/>
            <a:ext cx="11917584" cy="583212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algn="ctr" defTabSz="914400"/>
            <a:r>
              <a:rPr lang="ru-RU" sz="2800" b="1" dirty="0">
                <a:solidFill>
                  <a:srgbClr val="256569"/>
                </a:solidFill>
                <a:latin typeface="Book Antiqua" panose="02040602050305030304" pitchFamily="18" charset="0"/>
              </a:rPr>
              <a:t>В течение </a:t>
            </a:r>
            <a:r>
              <a:rPr lang="ru-RU" sz="28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2017/2018 </a:t>
            </a:r>
            <a:r>
              <a:rPr lang="ru-RU" sz="2800" b="1" dirty="0">
                <a:solidFill>
                  <a:srgbClr val="256569"/>
                </a:solidFill>
                <a:latin typeface="Book Antiqua" panose="02040602050305030304" pitchFamily="18" charset="0"/>
              </a:rPr>
              <a:t>учебного года: </a:t>
            </a:r>
          </a:p>
          <a:p>
            <a:pPr lvl="0" algn="just" defTabSz="914400"/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Работало </a:t>
            </a:r>
            <a:r>
              <a:rPr lang="ru-RU" sz="24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438</a:t>
            </a:r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государственных экзаменационных комиссий, </a:t>
            </a:r>
          </a:p>
          <a:p>
            <a:pPr lvl="0" algn="just" defTabSz="914400"/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из них в г. Москве:  </a:t>
            </a:r>
          </a:p>
          <a:p>
            <a:pPr lvl="0" algn="just" defTabSz="914400"/>
            <a:r>
              <a:rPr lang="ru-RU" sz="24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192</a:t>
            </a:r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- по программам бакалавриата, специалитета, магистратуры и аспирантуры (ВО);</a:t>
            </a:r>
          </a:p>
          <a:p>
            <a:pPr lvl="0" algn="just" defTabSz="914400"/>
            <a:r>
              <a:rPr lang="ru-RU" sz="2400" b="1" i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</a:t>
            </a:r>
            <a:r>
              <a:rPr lang="ru-RU" sz="24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5</a:t>
            </a:r>
            <a:r>
              <a:rPr lang="ru-RU" sz="24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– по программам среднего профессионального образования (СПО).</a:t>
            </a:r>
          </a:p>
          <a:p>
            <a:pPr lvl="0" algn="just" defTabSz="914400"/>
            <a:endParaRPr lang="ru-RU" sz="2400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pPr lvl="0" defTabSz="914400">
              <a:spcBef>
                <a:spcPts val="600"/>
              </a:spcBef>
            </a:pPr>
            <a:endParaRPr lang="ru-RU" sz="2400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3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21798" y="317817"/>
            <a:ext cx="5998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Общее количество 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выпускников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5</a:t>
            </a:r>
            <a:endParaRPr lang="ru-RU" sz="1800" dirty="0"/>
          </a:p>
        </p:txBody>
      </p:sp>
      <p:graphicFrame>
        <p:nvGraphicFramePr>
          <p:cNvPr id="12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411959"/>
              </p:ext>
            </p:extLst>
          </p:nvPr>
        </p:nvGraphicFramePr>
        <p:xfrm>
          <a:off x="210372" y="1072808"/>
          <a:ext cx="11788589" cy="5650410"/>
        </p:xfrm>
        <a:graphic>
          <a:graphicData uri="http://schemas.openxmlformats.org/drawingml/2006/table">
            <a:tbl>
              <a:tblPr/>
              <a:tblGrid>
                <a:gridCol w="28808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28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940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61960">
                  <a:extLst>
                    <a:ext uri="{9D8B030D-6E8A-4147-A177-3AD203B41FA5}">
                      <a16:colId xmlns:a16="http://schemas.microsoft.com/office/drawing/2014/main" xmlns="" val="3205911283"/>
                    </a:ext>
                  </a:extLst>
                </a:gridCol>
              </a:tblGrid>
              <a:tr h="293821"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Всего (чел.)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1264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2015/2016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2016/2017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2017/2018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572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88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По программам ВПО и ВО, </a:t>
                      </a:r>
                    </a:p>
                    <a:p>
                      <a:pPr marL="88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11961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8601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8192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5656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по очной форме обучения 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специалисты</a:t>
                      </a: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3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2585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2742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3025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1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магистры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727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946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1070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1592">
                <a:tc vMerge="1">
                  <a:txBody>
                    <a:bodyPr/>
                    <a:lstStyle/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аспиранты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328812"/>
                  </a:ext>
                </a:extLst>
              </a:tr>
              <a:tr h="31956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по очно-заочной форме обучения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специалисты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172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2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162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159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по заочной форме обучения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специалисты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3631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8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4352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4381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3473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6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магистры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322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348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502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14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По программам СПО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4210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3515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3720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76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Итого по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Финуниверситету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16171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12116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11912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1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919178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9162" y="318074"/>
            <a:ext cx="8691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Количество выпускников ВО и ВПО в г. Москве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580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6</a:t>
            </a:r>
            <a:endParaRPr lang="ru-RU" sz="1800" dirty="0"/>
          </a:p>
        </p:txBody>
      </p:sp>
      <p:graphicFrame>
        <p:nvGraphicFramePr>
          <p:cNvPr id="12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592249"/>
              </p:ext>
            </p:extLst>
          </p:nvPr>
        </p:nvGraphicFramePr>
        <p:xfrm>
          <a:off x="134472" y="959227"/>
          <a:ext cx="11606080" cy="5674486"/>
        </p:xfrm>
        <a:graphic>
          <a:graphicData uri="http://schemas.openxmlformats.org/drawingml/2006/table">
            <a:tbl>
              <a:tblPr/>
              <a:tblGrid>
                <a:gridCol w="2836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777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00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9947">
                  <a:extLst>
                    <a:ext uri="{9D8B030D-6E8A-4147-A177-3AD203B41FA5}">
                      <a16:colId xmlns:a16="http://schemas.microsoft.com/office/drawing/2014/main" xmlns="" val="2842358880"/>
                    </a:ext>
                  </a:extLst>
                </a:gridCol>
                <a:gridCol w="10624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62465">
                  <a:extLst>
                    <a:ext uri="{9D8B030D-6E8A-4147-A177-3AD203B41FA5}">
                      <a16:colId xmlns:a16="http://schemas.microsoft.com/office/drawing/2014/main" xmlns="" val="4267017242"/>
                    </a:ext>
                  </a:extLst>
                </a:gridCol>
                <a:gridCol w="1218592">
                  <a:extLst>
                    <a:ext uri="{9D8B030D-6E8A-4147-A177-3AD203B41FA5}">
                      <a16:colId xmlns:a16="http://schemas.microsoft.com/office/drawing/2014/main" xmlns="" val="3205911283"/>
                    </a:ext>
                  </a:extLst>
                </a:gridCol>
                <a:gridCol w="1218592">
                  <a:extLst>
                    <a:ext uri="{9D8B030D-6E8A-4147-A177-3AD203B41FA5}">
                      <a16:colId xmlns:a16="http://schemas.microsoft.com/office/drawing/2014/main" xmlns="" val="1880325024"/>
                    </a:ext>
                  </a:extLst>
                </a:gridCol>
              </a:tblGrid>
              <a:tr h="368142"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Всего / % к выпуску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Финуниверситета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407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2015/2016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2016/2017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2017/2018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201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88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По высшему образованию, </a:t>
                      </a:r>
                    </a:p>
                    <a:p>
                      <a:pPr marL="88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5407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45%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4763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55%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4462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54%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3202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по очной форме обучения 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специалисты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5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2096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81%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2176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79%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2068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68%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7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магистры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686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94%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893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94%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981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92%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7994">
                <a:tc vMerge="1">
                  <a:txBody>
                    <a:bodyPr/>
                    <a:lstStyle/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аспиранты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8178979"/>
                  </a:ext>
                </a:extLst>
              </a:tr>
              <a:tr h="51219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по очно-заочной </a:t>
                      </a:r>
                    </a:p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форме обучения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специалисты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66%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3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162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  10%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9108507"/>
                  </a:ext>
                </a:extLst>
              </a:tr>
              <a:tr h="463787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по заочной форме обучения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специалисты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719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61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1441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33%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1359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31%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1045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30%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85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магистры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56%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151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43%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246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49%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90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47627" y="318591"/>
            <a:ext cx="6567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Первый </a:t>
            </a:r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выпуск 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бакалавров в 2018 </a:t>
            </a:r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г.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709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7</a:t>
            </a: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4115" y="2578182"/>
            <a:ext cx="11774846" cy="33602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i="1" dirty="0">
                <a:solidFill>
                  <a:srgbClr val="256569"/>
                </a:solidFill>
                <a:latin typeface="Book Antiqua" panose="02040602050305030304" pitchFamily="18" charset="0"/>
              </a:rPr>
              <a:t>Направление подготовки 38.03.01 </a:t>
            </a:r>
            <a:r>
              <a:rPr lang="ru-RU" sz="2400" i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«</a:t>
            </a:r>
            <a:r>
              <a:rPr lang="ru-RU" sz="2400" i="1" dirty="0">
                <a:solidFill>
                  <a:srgbClr val="256569"/>
                </a:solidFill>
                <a:latin typeface="Book Antiqua" panose="02040602050305030304" pitchFamily="18" charset="0"/>
              </a:rPr>
              <a:t>Экономика»: </a:t>
            </a:r>
            <a:endParaRPr lang="en-US" sz="2400" i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256569"/>
                </a:solidFill>
                <a:latin typeface="Book Antiqua" panose="02040602050305030304" pitchFamily="18" charset="0"/>
              </a:rPr>
              <a:t>Государственный финансовый контроль, </a:t>
            </a:r>
            <a:endParaRPr lang="en-US" sz="2400" b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256569"/>
                </a:solidFill>
                <a:latin typeface="Book Antiqua" panose="02040602050305030304" pitchFamily="18" charset="0"/>
              </a:rPr>
              <a:t>Банковское дело и рынок ценных </a:t>
            </a:r>
            <a:r>
              <a:rPr lang="ru-RU" sz="24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бумаг,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256569"/>
                </a:solidFill>
                <a:latin typeface="Book Antiqua" panose="02040602050305030304" pitchFamily="18" charset="0"/>
              </a:rPr>
              <a:t>Корпоративные </a:t>
            </a:r>
            <a:r>
              <a:rPr lang="ru-RU" sz="24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финансы,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256569"/>
                </a:solidFill>
                <a:latin typeface="Book Antiqua" panose="02040602050305030304" pitchFamily="18" charset="0"/>
              </a:rPr>
              <a:t>Государственные и муниципальные </a:t>
            </a:r>
            <a:r>
              <a:rPr lang="ru-RU" sz="24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финансы,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256569"/>
                </a:solidFill>
                <a:latin typeface="Book Antiqua" panose="02040602050305030304" pitchFamily="18" charset="0"/>
              </a:rPr>
              <a:t>Страхование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4820" y="1207057"/>
            <a:ext cx="115734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ts val="600"/>
              </a:spcBef>
            </a:pP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По 5 </a:t>
            </a:r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новым профилям подготовки бакалавров </a:t>
            </a: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в 2018 </a:t>
            </a:r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году выпуск осуществлялся впервые:</a:t>
            </a:r>
          </a:p>
        </p:txBody>
      </p:sp>
    </p:spTree>
    <p:extLst>
      <p:ext uri="{BB962C8B-B14F-4D97-AF65-F5344CB8AC3E}">
        <p14:creationId xmlns:p14="http://schemas.microsoft.com/office/powerpoint/2010/main" val="282516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47627" y="318591"/>
            <a:ext cx="6364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Первый </a:t>
            </a:r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выпуск 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магистров в 2018 </a:t>
            </a:r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г.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709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8</a:t>
            </a:r>
            <a:endParaRPr lang="ru-RU" sz="1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7126" y="2047133"/>
            <a:ext cx="11393109" cy="78033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noAutofit/>
          </a:bodyPr>
          <a:lstStyle/>
          <a:p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Направление подготовки </a:t>
            </a:r>
            <a:r>
              <a:rPr lang="ru-RU" sz="2300" i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38.04.01. «Экономика»: </a:t>
            </a:r>
          </a:p>
          <a:p>
            <a:r>
              <a:rPr lang="ru-RU" sz="23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Международный финансовый рынок: стратегии и </a:t>
            </a:r>
            <a:r>
              <a:rPr lang="ru-RU" sz="23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технологии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4820" y="964101"/>
            <a:ext cx="115734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ts val="600"/>
              </a:spcBef>
            </a:pP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По 11 </a:t>
            </a:r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программам магистратуры в </a:t>
            </a: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2018 </a:t>
            </a:r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году выпуск осуществлялся впервые: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4820" y="3002902"/>
            <a:ext cx="11393109" cy="200959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noAutofit/>
          </a:bodyPr>
          <a:lstStyle/>
          <a:p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Направление подготовки </a:t>
            </a:r>
            <a:r>
              <a:rPr lang="ru-RU" sz="2300" i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38.04.02</a:t>
            </a:r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. «Менеджмент»: </a:t>
            </a:r>
            <a:endParaRPr lang="ru-RU" sz="2300" i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r>
              <a:rPr lang="ru-RU" sz="23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Международный гостиничный </a:t>
            </a:r>
            <a:r>
              <a:rPr lang="ru-RU" sz="23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менеджмент,</a:t>
            </a:r>
          </a:p>
          <a:p>
            <a:r>
              <a:rPr lang="ru-RU" sz="23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Операционный менеджмент,</a:t>
            </a:r>
          </a:p>
          <a:p>
            <a:r>
              <a:rPr lang="ru-RU" sz="23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Управление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спортивными </a:t>
            </a:r>
            <a:r>
              <a:rPr lang="ru-RU" sz="23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проектами,</a:t>
            </a:r>
          </a:p>
          <a:p>
            <a:r>
              <a:rPr lang="ru-RU" sz="23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Управление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туристскими комплексами и территориями</a:t>
            </a:r>
            <a:endParaRPr lang="ru-RU" sz="2300" b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4819" y="5187928"/>
            <a:ext cx="11393109" cy="78033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noAutofit/>
          </a:bodyPr>
          <a:lstStyle/>
          <a:p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Направление подготовки </a:t>
            </a:r>
            <a:r>
              <a:rPr lang="ru-RU" sz="2300" i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38.04.09. </a:t>
            </a:r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«Государственный аудит»: </a:t>
            </a:r>
            <a:endParaRPr lang="ru-RU" sz="2300" i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r>
              <a:rPr lang="ru-RU" sz="23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Внутренний контроль</a:t>
            </a:r>
            <a:endParaRPr lang="ru-RU" sz="2300" b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47627" y="318591"/>
            <a:ext cx="6364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Первый </a:t>
            </a:r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выпуск 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магистров в 2018 </a:t>
            </a:r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г.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709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9</a:t>
            </a:r>
            <a:endParaRPr lang="ru-RU" sz="1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7125" y="3333873"/>
            <a:ext cx="11393109" cy="78033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noAutofit/>
          </a:bodyPr>
          <a:lstStyle/>
          <a:p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Направление подготовки </a:t>
            </a:r>
            <a:r>
              <a:rPr lang="ru-RU" sz="2300" i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39.04.01</a:t>
            </a:r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. «Социология»: </a:t>
            </a:r>
            <a:endParaRPr lang="ru-RU" sz="2300" i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r>
              <a:rPr lang="ru-RU" sz="23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Социальное  управление стратегическим развитием</a:t>
            </a:r>
            <a:endParaRPr lang="ru-RU" sz="2300" b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4820" y="964101"/>
            <a:ext cx="115734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ts val="600"/>
              </a:spcBef>
            </a:pP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По 11 </a:t>
            </a:r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программам магистратуры в </a:t>
            </a:r>
            <a:r>
              <a:rPr lang="ru-RU" sz="2800" b="1" dirty="0" smtClean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2018 </a:t>
            </a:r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году выпуск осуществлялся впервые: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4820" y="4218522"/>
            <a:ext cx="11393109" cy="203018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noAutofit/>
          </a:bodyPr>
          <a:lstStyle/>
          <a:p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Направление подготовки </a:t>
            </a:r>
            <a:r>
              <a:rPr lang="ru-RU" sz="2300" i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40.04.01. </a:t>
            </a:r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«Юриспруденция»: </a:t>
            </a:r>
            <a:endParaRPr lang="ru-RU" sz="2300" i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r>
              <a:rPr lang="ru-RU" sz="23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Расследование финансово-экономических правонарушений,</a:t>
            </a:r>
            <a:endParaRPr lang="ru-RU" sz="2300" b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r>
              <a:rPr lang="ru-RU" sz="23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Юридическое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сопровождение предпринимательской деятельности (Корпоративный юрист),</a:t>
            </a:r>
            <a:endParaRPr lang="ru-RU" sz="2300" b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r>
              <a:rPr lang="ru-RU" sz="23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Юрист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в банковской сфере</a:t>
            </a:r>
            <a:endParaRPr lang="ru-RU" sz="2300" b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4819" y="2110844"/>
            <a:ext cx="11393109" cy="111871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noAutofit/>
          </a:bodyPr>
          <a:lstStyle/>
          <a:p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Направление подготовки </a:t>
            </a:r>
            <a:r>
              <a:rPr lang="ru-RU" sz="2300" i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09.04.03. </a:t>
            </a:r>
            <a:r>
              <a:rPr lang="ru-RU" sz="2300" i="1" dirty="0">
                <a:solidFill>
                  <a:srgbClr val="256569"/>
                </a:solidFill>
                <a:latin typeface="Book Antiqua" panose="02040602050305030304" pitchFamily="18" charset="0"/>
              </a:rPr>
              <a:t>«Прикладная информатика»: </a:t>
            </a:r>
            <a:endParaRPr lang="ru-RU" sz="2300" i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  <a:p>
            <a:r>
              <a:rPr lang="ru-RU" sz="2300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 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Интеллектуальные информационные технологии в управлении </a:t>
            </a:r>
            <a:r>
              <a:rPr lang="ru-RU" sz="23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  финансами </a:t>
            </a:r>
            <a:r>
              <a:rPr lang="ru-RU" sz="2300" b="1" dirty="0">
                <a:solidFill>
                  <a:srgbClr val="256569"/>
                </a:solidFill>
                <a:latin typeface="Book Antiqua" panose="02040602050305030304" pitchFamily="18" charset="0"/>
              </a:rPr>
              <a:t>организации</a:t>
            </a:r>
            <a:endParaRPr lang="ru-RU" sz="2300" b="1" dirty="0" smtClean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F78A8B-7EE1-459B-81DE-8E382C3F86C9}">
  <ds:schemaRefs>
    <ds:schemaRef ds:uri="http://purl.org/dc/elements/1.1/"/>
    <ds:schemaRef ds:uri="http://purl.org/dc/dcmitype/"/>
    <ds:schemaRef ds:uri="http://schemas.microsoft.com/sharepoint/v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1F834A-76E6-4828-A761-3403309F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4274</TotalTime>
  <Words>3303</Words>
  <Application>Microsoft Office PowerPoint</Application>
  <PresentationFormat>Широкоэкранный</PresentationFormat>
  <Paragraphs>889</Paragraphs>
  <Slides>36</Slides>
  <Notes>36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3" baseType="lpstr">
      <vt:lpstr>Arial</vt:lpstr>
      <vt:lpstr>Book Antiqua</vt:lpstr>
      <vt:lpstr>Calibri</vt:lpstr>
      <vt:lpstr>Calibri Light</vt:lpstr>
      <vt:lpstr>Century Gothic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Березовская Вера Николаевна</cp:lastModifiedBy>
  <cp:revision>261</cp:revision>
  <cp:lastPrinted>2018-06-28T14:05:51Z</cp:lastPrinted>
  <dcterms:created xsi:type="dcterms:W3CDTF">2016-09-22T16:49:19Z</dcterms:created>
  <dcterms:modified xsi:type="dcterms:W3CDTF">2018-07-03T09:05:27Z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