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1"/>
    <p:sldMasterId id="2147483759" r:id="rId2"/>
  </p:sldMasterIdLst>
  <p:sldIdLst>
    <p:sldId id="275" r:id="rId3"/>
    <p:sldId id="257" r:id="rId4"/>
    <p:sldId id="258" r:id="rId5"/>
    <p:sldId id="259" r:id="rId6"/>
    <p:sldId id="260" r:id="rId7"/>
    <p:sldId id="263" r:id="rId8"/>
    <p:sldId id="264" r:id="rId9"/>
    <p:sldId id="270" r:id="rId10"/>
    <p:sldId id="273" r:id="rId11"/>
    <p:sldId id="266" r:id="rId12"/>
    <p:sldId id="267" r:id="rId13"/>
    <p:sldId id="271" r:id="rId14"/>
    <p:sldId id="269" r:id="rId15"/>
    <p:sldId id="272" r:id="rId16"/>
    <p:sldId id="278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38DB4F-8499-430C-8EE1-FC38D131A897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52C4CB3-6DBA-489D-8C2B-F326C92DA5DA}">
      <dgm:prSet/>
      <dgm:spPr/>
      <dgm:t>
        <a:bodyPr/>
        <a:lstStyle/>
        <a:p>
          <a:pPr rtl="0"/>
          <a:r>
            <a:rPr lang="ru-RU" dirty="0" smtClean="0"/>
            <a:t>«Прикладная математика и информатика»</a:t>
          </a:r>
          <a:endParaRPr lang="ru-RU" dirty="0"/>
        </a:p>
      </dgm:t>
    </dgm:pt>
    <dgm:pt modelId="{18882B61-C7C6-47D7-A179-DAB15D192DF3}" type="parTrans" cxnId="{73E858A3-D5BC-404A-9CA6-DAF77DC30A77}">
      <dgm:prSet/>
      <dgm:spPr/>
      <dgm:t>
        <a:bodyPr/>
        <a:lstStyle/>
        <a:p>
          <a:endParaRPr lang="ru-RU"/>
        </a:p>
      </dgm:t>
    </dgm:pt>
    <dgm:pt modelId="{4FF6DFEA-01EF-400D-AC3F-C9830F5F5F05}" type="sibTrans" cxnId="{73E858A3-D5BC-404A-9CA6-DAF77DC30A77}">
      <dgm:prSet/>
      <dgm:spPr/>
      <dgm:t>
        <a:bodyPr/>
        <a:lstStyle/>
        <a:p>
          <a:endParaRPr lang="ru-RU"/>
        </a:p>
      </dgm:t>
    </dgm:pt>
    <dgm:pt modelId="{78D4E336-8A4B-4B29-AD78-2D615D30D09F}">
      <dgm:prSet/>
      <dgm:spPr/>
      <dgm:t>
        <a:bodyPr/>
        <a:lstStyle/>
        <a:p>
          <a:pPr rtl="0"/>
          <a:r>
            <a:rPr lang="ru-RU" dirty="0" smtClean="0"/>
            <a:t>«Бизнес-информатика»</a:t>
          </a:r>
          <a:endParaRPr lang="ru-RU" dirty="0"/>
        </a:p>
      </dgm:t>
    </dgm:pt>
    <dgm:pt modelId="{C7BA25A5-CC07-4EA4-A8C2-B0D5B6060B93}" type="parTrans" cxnId="{930AE7FC-6E28-4A65-BAAB-A52F1F367AE4}">
      <dgm:prSet/>
      <dgm:spPr/>
      <dgm:t>
        <a:bodyPr/>
        <a:lstStyle/>
        <a:p>
          <a:endParaRPr lang="ru-RU"/>
        </a:p>
      </dgm:t>
    </dgm:pt>
    <dgm:pt modelId="{ACA897BE-8BE1-4550-B07C-AC4DDE0DE2A0}" type="sibTrans" cxnId="{930AE7FC-6E28-4A65-BAAB-A52F1F367AE4}">
      <dgm:prSet/>
      <dgm:spPr/>
      <dgm:t>
        <a:bodyPr/>
        <a:lstStyle/>
        <a:p>
          <a:endParaRPr lang="ru-RU"/>
        </a:p>
      </dgm:t>
    </dgm:pt>
    <dgm:pt modelId="{B87D40F3-D24B-4238-AF58-EBD9EB0D2410}">
      <dgm:prSet/>
      <dgm:spPr/>
      <dgm:t>
        <a:bodyPr/>
        <a:lstStyle/>
        <a:p>
          <a:pPr rtl="0"/>
          <a:r>
            <a:rPr lang="ru-RU" dirty="0" smtClean="0"/>
            <a:t>«Прикладная информатика»</a:t>
          </a:r>
          <a:endParaRPr lang="ru-RU" dirty="0"/>
        </a:p>
      </dgm:t>
    </dgm:pt>
    <dgm:pt modelId="{23CEF2AE-0814-42E3-8637-9A12D179D5E3}" type="parTrans" cxnId="{11FF2716-4B1C-4753-878A-EC8407B1C46E}">
      <dgm:prSet/>
      <dgm:spPr/>
      <dgm:t>
        <a:bodyPr/>
        <a:lstStyle/>
        <a:p>
          <a:endParaRPr lang="ru-RU"/>
        </a:p>
      </dgm:t>
    </dgm:pt>
    <dgm:pt modelId="{E95D652D-E270-4114-BDC4-4AA8EC60AFA6}" type="sibTrans" cxnId="{11FF2716-4B1C-4753-878A-EC8407B1C46E}">
      <dgm:prSet/>
      <dgm:spPr/>
      <dgm:t>
        <a:bodyPr/>
        <a:lstStyle/>
        <a:p>
          <a:endParaRPr lang="ru-RU"/>
        </a:p>
      </dgm:t>
    </dgm:pt>
    <dgm:pt modelId="{49F10D14-243E-4F92-9964-6AC632856B1A}">
      <dgm:prSet/>
      <dgm:spPr/>
      <dgm:t>
        <a:bodyPr/>
        <a:lstStyle/>
        <a:p>
          <a:pPr rtl="0"/>
          <a:r>
            <a:rPr lang="ru-RU" dirty="0" smtClean="0"/>
            <a:t>«Информационная безопасность»</a:t>
          </a:r>
          <a:endParaRPr lang="ru-RU" dirty="0"/>
        </a:p>
      </dgm:t>
    </dgm:pt>
    <dgm:pt modelId="{535B24F8-0D70-42BA-91B9-F7558C3FF9E2}" type="parTrans" cxnId="{CD961DD7-A844-4251-B24B-5EA860D02B53}">
      <dgm:prSet/>
      <dgm:spPr/>
      <dgm:t>
        <a:bodyPr/>
        <a:lstStyle/>
        <a:p>
          <a:endParaRPr lang="ru-RU"/>
        </a:p>
      </dgm:t>
    </dgm:pt>
    <dgm:pt modelId="{1C0846FC-D635-4E19-896D-6976EC6B8691}" type="sibTrans" cxnId="{CD961DD7-A844-4251-B24B-5EA860D02B53}">
      <dgm:prSet/>
      <dgm:spPr/>
      <dgm:t>
        <a:bodyPr/>
        <a:lstStyle/>
        <a:p>
          <a:endParaRPr lang="ru-RU"/>
        </a:p>
      </dgm:t>
    </dgm:pt>
    <dgm:pt modelId="{1011479E-683A-4978-B395-455658E5FE78}" type="pres">
      <dgm:prSet presAssocID="{8F38DB4F-8499-430C-8EE1-FC38D131A89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B3B8300-2BF2-438A-B429-FE0F7B5B0969}" type="pres">
      <dgm:prSet presAssocID="{052C4CB3-6DBA-489D-8C2B-F326C92DA5DA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13DCF3-0939-46F2-94ED-29049D70041F}" type="pres">
      <dgm:prSet presAssocID="{4FF6DFEA-01EF-400D-AC3F-C9830F5F5F05}" presName="spacer" presStyleCnt="0"/>
      <dgm:spPr/>
    </dgm:pt>
    <dgm:pt modelId="{BBA45FC4-5AB2-4030-8063-81A2AA5D710F}" type="pres">
      <dgm:prSet presAssocID="{78D4E336-8A4B-4B29-AD78-2D615D30D09F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21298C-AECE-40A5-AB2E-415C1AF6B0B1}" type="pres">
      <dgm:prSet presAssocID="{ACA897BE-8BE1-4550-B07C-AC4DDE0DE2A0}" presName="spacer" presStyleCnt="0"/>
      <dgm:spPr/>
    </dgm:pt>
    <dgm:pt modelId="{06D527F4-3AE9-4691-AD2C-7A6DBC0BA443}" type="pres">
      <dgm:prSet presAssocID="{B87D40F3-D24B-4238-AF58-EBD9EB0D2410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DE3EFA-55B9-4A8B-9256-C0A83A152C00}" type="pres">
      <dgm:prSet presAssocID="{E95D652D-E270-4114-BDC4-4AA8EC60AFA6}" presName="spacer" presStyleCnt="0"/>
      <dgm:spPr/>
    </dgm:pt>
    <dgm:pt modelId="{7F28A6A2-5323-4661-A34A-945554DF4F74}" type="pres">
      <dgm:prSet presAssocID="{49F10D14-243E-4F92-9964-6AC632856B1A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4F91BF3-4B0F-47FD-B851-E3D5E82CE170}" type="presOf" srcId="{B87D40F3-D24B-4238-AF58-EBD9EB0D2410}" destId="{06D527F4-3AE9-4691-AD2C-7A6DBC0BA443}" srcOrd="0" destOrd="0" presId="urn:microsoft.com/office/officeart/2005/8/layout/vList2"/>
    <dgm:cxn modelId="{906C7810-42C5-43EB-B1FF-AA317694E9AA}" type="presOf" srcId="{49F10D14-243E-4F92-9964-6AC632856B1A}" destId="{7F28A6A2-5323-4661-A34A-945554DF4F74}" srcOrd="0" destOrd="0" presId="urn:microsoft.com/office/officeart/2005/8/layout/vList2"/>
    <dgm:cxn modelId="{11FF2716-4B1C-4753-878A-EC8407B1C46E}" srcId="{8F38DB4F-8499-430C-8EE1-FC38D131A897}" destId="{B87D40F3-D24B-4238-AF58-EBD9EB0D2410}" srcOrd="2" destOrd="0" parTransId="{23CEF2AE-0814-42E3-8637-9A12D179D5E3}" sibTransId="{E95D652D-E270-4114-BDC4-4AA8EC60AFA6}"/>
    <dgm:cxn modelId="{CD961DD7-A844-4251-B24B-5EA860D02B53}" srcId="{8F38DB4F-8499-430C-8EE1-FC38D131A897}" destId="{49F10D14-243E-4F92-9964-6AC632856B1A}" srcOrd="3" destOrd="0" parTransId="{535B24F8-0D70-42BA-91B9-F7558C3FF9E2}" sibTransId="{1C0846FC-D635-4E19-896D-6976EC6B8691}"/>
    <dgm:cxn modelId="{D90AF666-7CAA-4B95-B157-D9FD66E6F50C}" type="presOf" srcId="{8F38DB4F-8499-430C-8EE1-FC38D131A897}" destId="{1011479E-683A-4978-B395-455658E5FE78}" srcOrd="0" destOrd="0" presId="urn:microsoft.com/office/officeart/2005/8/layout/vList2"/>
    <dgm:cxn modelId="{AB815BCA-F541-4A88-8B16-55E74C47F8EE}" type="presOf" srcId="{052C4CB3-6DBA-489D-8C2B-F326C92DA5DA}" destId="{FB3B8300-2BF2-438A-B429-FE0F7B5B0969}" srcOrd="0" destOrd="0" presId="urn:microsoft.com/office/officeart/2005/8/layout/vList2"/>
    <dgm:cxn modelId="{1155114B-9150-4576-9966-74DD40F5E6D5}" type="presOf" srcId="{78D4E336-8A4B-4B29-AD78-2D615D30D09F}" destId="{BBA45FC4-5AB2-4030-8063-81A2AA5D710F}" srcOrd="0" destOrd="0" presId="urn:microsoft.com/office/officeart/2005/8/layout/vList2"/>
    <dgm:cxn modelId="{930AE7FC-6E28-4A65-BAAB-A52F1F367AE4}" srcId="{8F38DB4F-8499-430C-8EE1-FC38D131A897}" destId="{78D4E336-8A4B-4B29-AD78-2D615D30D09F}" srcOrd="1" destOrd="0" parTransId="{C7BA25A5-CC07-4EA4-A8C2-B0D5B6060B93}" sibTransId="{ACA897BE-8BE1-4550-B07C-AC4DDE0DE2A0}"/>
    <dgm:cxn modelId="{73E858A3-D5BC-404A-9CA6-DAF77DC30A77}" srcId="{8F38DB4F-8499-430C-8EE1-FC38D131A897}" destId="{052C4CB3-6DBA-489D-8C2B-F326C92DA5DA}" srcOrd="0" destOrd="0" parTransId="{18882B61-C7C6-47D7-A179-DAB15D192DF3}" sibTransId="{4FF6DFEA-01EF-400D-AC3F-C9830F5F5F05}"/>
    <dgm:cxn modelId="{8AB883EF-C7DD-4B93-8E7D-4A79A6DF74A1}" type="presParOf" srcId="{1011479E-683A-4978-B395-455658E5FE78}" destId="{FB3B8300-2BF2-438A-B429-FE0F7B5B0969}" srcOrd="0" destOrd="0" presId="urn:microsoft.com/office/officeart/2005/8/layout/vList2"/>
    <dgm:cxn modelId="{9217EF95-C309-4390-A231-969564ECD1C8}" type="presParOf" srcId="{1011479E-683A-4978-B395-455658E5FE78}" destId="{1A13DCF3-0939-46F2-94ED-29049D70041F}" srcOrd="1" destOrd="0" presId="urn:microsoft.com/office/officeart/2005/8/layout/vList2"/>
    <dgm:cxn modelId="{889B927E-59CA-4DD7-AFCF-25EE1FDE4B1B}" type="presParOf" srcId="{1011479E-683A-4978-B395-455658E5FE78}" destId="{BBA45FC4-5AB2-4030-8063-81A2AA5D710F}" srcOrd="2" destOrd="0" presId="urn:microsoft.com/office/officeart/2005/8/layout/vList2"/>
    <dgm:cxn modelId="{75512961-DD05-42AD-9482-1998160938C0}" type="presParOf" srcId="{1011479E-683A-4978-B395-455658E5FE78}" destId="{2721298C-AECE-40A5-AB2E-415C1AF6B0B1}" srcOrd="3" destOrd="0" presId="urn:microsoft.com/office/officeart/2005/8/layout/vList2"/>
    <dgm:cxn modelId="{CB39D0B3-EF1D-4CDC-B534-1937AA674273}" type="presParOf" srcId="{1011479E-683A-4978-B395-455658E5FE78}" destId="{06D527F4-3AE9-4691-AD2C-7A6DBC0BA443}" srcOrd="4" destOrd="0" presId="urn:microsoft.com/office/officeart/2005/8/layout/vList2"/>
    <dgm:cxn modelId="{B8AA3FED-F6D0-4FD0-9724-9970ADCC42CF}" type="presParOf" srcId="{1011479E-683A-4978-B395-455658E5FE78}" destId="{4CDE3EFA-55B9-4A8B-9256-C0A83A152C00}" srcOrd="5" destOrd="0" presId="urn:microsoft.com/office/officeart/2005/8/layout/vList2"/>
    <dgm:cxn modelId="{D44206DC-CE04-48FB-9C1A-AD33D1EC0287}" type="presParOf" srcId="{1011479E-683A-4978-B395-455658E5FE78}" destId="{7F28A6A2-5323-4661-A34A-945554DF4F74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C52DA0B-3AD4-496A-BD46-F57B6A034191}" type="doc">
      <dgm:prSet loTypeId="urn:microsoft.com/office/officeart/2008/layout/VerticalCircle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61C69FF-0D67-4E52-855B-0C94AD829AE9}">
      <dgm:prSet custT="1"/>
      <dgm:spPr/>
      <dgm:t>
        <a:bodyPr/>
        <a:lstStyle/>
        <a:p>
          <a:pPr rtl="0"/>
          <a:r>
            <a: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Быть лидирующим научно-образовательным и проектно-консалтинговым центром в области аналитических и информационных технологий, содействовать росту престижа Финансового университета</a:t>
          </a:r>
          <a:endParaRPr lang="ru-RU" sz="2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7ABBDFF-BFA8-4194-8525-B1E1B0E5BCAC}" type="parTrans" cxnId="{0E863CA6-42CC-4746-8BE5-C59F33CFDCE0}">
      <dgm:prSet/>
      <dgm:spPr/>
      <dgm:t>
        <a:bodyPr/>
        <a:lstStyle/>
        <a:p>
          <a:endParaRPr lang="ru-RU"/>
        </a:p>
      </dgm:t>
    </dgm:pt>
    <dgm:pt modelId="{BCF63599-EF92-4B10-B0E4-392C57048326}" type="sibTrans" cxnId="{0E863CA6-42CC-4746-8BE5-C59F33CFDCE0}">
      <dgm:prSet/>
      <dgm:spPr/>
      <dgm:t>
        <a:bodyPr/>
        <a:lstStyle/>
        <a:p>
          <a:endParaRPr lang="ru-RU"/>
        </a:p>
      </dgm:t>
    </dgm:pt>
    <dgm:pt modelId="{8CE3790B-F669-4C7B-BF97-7CC879926E37}">
      <dgm:prSet custT="1"/>
      <dgm:spPr/>
      <dgm:t>
        <a:bodyPr/>
        <a:lstStyle/>
        <a:p>
          <a:pPr rtl="0"/>
          <a:r>
            <a: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Активно использовать результаты исследовательских проектов в образовательном процессе как на Факультете </a:t>
          </a:r>
          <a:r>
            <a:rPr lang="ru-RU" sz="2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ПМиИТ</a:t>
          </a:r>
          <a:r>
            <a: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так и на других факультетах Финансового университета, обеспечивая выпускников современным инструментарием аналитики и информационных технологий, востребованными и в финансово-кредитных учреждениях, и в </a:t>
          </a:r>
          <a:r>
            <a:rPr lang="ru-RU" sz="2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финтех</a:t>
          </a:r>
          <a:r>
            <a: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-компаниях</a:t>
          </a:r>
          <a:endParaRPr lang="ru-RU" sz="2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10B4987-97AE-4D17-AFD1-D7C66A05C77F}" type="parTrans" cxnId="{357208A8-9258-4DA0-804B-799F38093ADB}">
      <dgm:prSet/>
      <dgm:spPr/>
      <dgm:t>
        <a:bodyPr/>
        <a:lstStyle/>
        <a:p>
          <a:endParaRPr lang="ru-RU"/>
        </a:p>
      </dgm:t>
    </dgm:pt>
    <dgm:pt modelId="{255694D1-C408-4F17-AD75-6709ABBB270C}" type="sibTrans" cxnId="{357208A8-9258-4DA0-804B-799F38093ADB}">
      <dgm:prSet/>
      <dgm:spPr/>
      <dgm:t>
        <a:bodyPr/>
        <a:lstStyle/>
        <a:p>
          <a:endParaRPr lang="ru-RU"/>
        </a:p>
      </dgm:t>
    </dgm:pt>
    <dgm:pt modelId="{687A4F5A-8682-4286-B996-21CD563611B8}" type="pres">
      <dgm:prSet presAssocID="{0C52DA0B-3AD4-496A-BD46-F57B6A034191}" presName="Name0" presStyleCnt="0">
        <dgm:presLayoutVars>
          <dgm:dir/>
        </dgm:presLayoutVars>
      </dgm:prSet>
      <dgm:spPr/>
      <dgm:t>
        <a:bodyPr/>
        <a:lstStyle/>
        <a:p>
          <a:endParaRPr lang="ru-RU"/>
        </a:p>
      </dgm:t>
    </dgm:pt>
    <dgm:pt modelId="{4C5BB3AA-2682-4930-B60E-407B7015BF0F}" type="pres">
      <dgm:prSet presAssocID="{661C69FF-0D67-4E52-855B-0C94AD829AE9}" presName="noChildren" presStyleCnt="0"/>
      <dgm:spPr/>
    </dgm:pt>
    <dgm:pt modelId="{27B03E55-6559-4DBB-84BA-D696B4531418}" type="pres">
      <dgm:prSet presAssocID="{661C69FF-0D67-4E52-855B-0C94AD829AE9}" presName="gap" presStyleCnt="0"/>
      <dgm:spPr/>
    </dgm:pt>
    <dgm:pt modelId="{B0AEFE1F-8AEB-43AB-B986-49A108B9ADAC}" type="pres">
      <dgm:prSet presAssocID="{661C69FF-0D67-4E52-855B-0C94AD829AE9}" presName="medCircle2" presStyleLbl="vennNode1" presStyleIdx="0" presStyleCnt="2"/>
      <dgm:spPr/>
    </dgm:pt>
    <dgm:pt modelId="{EFC0EC45-B337-4BF0-95D5-FCBA4211D1D0}" type="pres">
      <dgm:prSet presAssocID="{661C69FF-0D67-4E52-855B-0C94AD829AE9}" presName="txLvlOnly1" presStyleLbl="revTx" presStyleIdx="0" presStyleCnt="2"/>
      <dgm:spPr/>
      <dgm:t>
        <a:bodyPr/>
        <a:lstStyle/>
        <a:p>
          <a:endParaRPr lang="ru-RU"/>
        </a:p>
      </dgm:t>
    </dgm:pt>
    <dgm:pt modelId="{9AACEF2E-0E29-4EB8-9650-412AD35392A9}" type="pres">
      <dgm:prSet presAssocID="{8CE3790B-F669-4C7B-BF97-7CC879926E37}" presName="noChildren" presStyleCnt="0"/>
      <dgm:spPr/>
    </dgm:pt>
    <dgm:pt modelId="{1C59B2AB-7F5E-4B4B-B30A-5FC9888BDB13}" type="pres">
      <dgm:prSet presAssocID="{8CE3790B-F669-4C7B-BF97-7CC879926E37}" presName="gap" presStyleCnt="0"/>
      <dgm:spPr/>
    </dgm:pt>
    <dgm:pt modelId="{DB020A8D-71C6-4743-BF6F-6BC44A19E6ED}" type="pres">
      <dgm:prSet presAssocID="{8CE3790B-F669-4C7B-BF97-7CC879926E37}" presName="medCircle2" presStyleLbl="vennNode1" presStyleIdx="1" presStyleCnt="2"/>
      <dgm:spPr/>
    </dgm:pt>
    <dgm:pt modelId="{E8A73744-D745-473F-BBA0-6037F9660AD3}" type="pres">
      <dgm:prSet presAssocID="{8CE3790B-F669-4C7B-BF97-7CC879926E37}" presName="txLvlOnly1" presStyleLbl="revTx" presStyleIdx="1" presStyleCnt="2"/>
      <dgm:spPr/>
      <dgm:t>
        <a:bodyPr/>
        <a:lstStyle/>
        <a:p>
          <a:endParaRPr lang="ru-RU"/>
        </a:p>
      </dgm:t>
    </dgm:pt>
  </dgm:ptLst>
  <dgm:cxnLst>
    <dgm:cxn modelId="{2CC479DD-36BB-4E10-BFDA-1BDEBA73F7A6}" type="presOf" srcId="{0C52DA0B-3AD4-496A-BD46-F57B6A034191}" destId="{687A4F5A-8682-4286-B996-21CD563611B8}" srcOrd="0" destOrd="0" presId="urn:microsoft.com/office/officeart/2008/layout/VerticalCircleList"/>
    <dgm:cxn modelId="{357208A8-9258-4DA0-804B-799F38093ADB}" srcId="{0C52DA0B-3AD4-496A-BD46-F57B6A034191}" destId="{8CE3790B-F669-4C7B-BF97-7CC879926E37}" srcOrd="1" destOrd="0" parTransId="{310B4987-97AE-4D17-AFD1-D7C66A05C77F}" sibTransId="{255694D1-C408-4F17-AD75-6709ABBB270C}"/>
    <dgm:cxn modelId="{0E863CA6-42CC-4746-8BE5-C59F33CFDCE0}" srcId="{0C52DA0B-3AD4-496A-BD46-F57B6A034191}" destId="{661C69FF-0D67-4E52-855B-0C94AD829AE9}" srcOrd="0" destOrd="0" parTransId="{27ABBDFF-BFA8-4194-8525-B1E1B0E5BCAC}" sibTransId="{BCF63599-EF92-4B10-B0E4-392C57048326}"/>
    <dgm:cxn modelId="{769615C4-A3AA-4AAD-ADF1-5ADD4C0B5461}" type="presOf" srcId="{661C69FF-0D67-4E52-855B-0C94AD829AE9}" destId="{EFC0EC45-B337-4BF0-95D5-FCBA4211D1D0}" srcOrd="0" destOrd="0" presId="urn:microsoft.com/office/officeart/2008/layout/VerticalCircleList"/>
    <dgm:cxn modelId="{20D9EF00-A3A3-4B00-9555-716E43FD18B9}" type="presOf" srcId="{8CE3790B-F669-4C7B-BF97-7CC879926E37}" destId="{E8A73744-D745-473F-BBA0-6037F9660AD3}" srcOrd="0" destOrd="0" presId="urn:microsoft.com/office/officeart/2008/layout/VerticalCircleList"/>
    <dgm:cxn modelId="{5897B47F-4F0E-4231-ACFF-F8C32EC544EF}" type="presParOf" srcId="{687A4F5A-8682-4286-B996-21CD563611B8}" destId="{4C5BB3AA-2682-4930-B60E-407B7015BF0F}" srcOrd="0" destOrd="0" presId="urn:microsoft.com/office/officeart/2008/layout/VerticalCircleList"/>
    <dgm:cxn modelId="{69C60CE1-4CC7-45C7-9832-DBD156B1EE54}" type="presParOf" srcId="{4C5BB3AA-2682-4930-B60E-407B7015BF0F}" destId="{27B03E55-6559-4DBB-84BA-D696B4531418}" srcOrd="0" destOrd="0" presId="urn:microsoft.com/office/officeart/2008/layout/VerticalCircleList"/>
    <dgm:cxn modelId="{8917D19D-3174-41CC-8AF2-2303056077B1}" type="presParOf" srcId="{4C5BB3AA-2682-4930-B60E-407B7015BF0F}" destId="{B0AEFE1F-8AEB-43AB-B986-49A108B9ADAC}" srcOrd="1" destOrd="0" presId="urn:microsoft.com/office/officeart/2008/layout/VerticalCircleList"/>
    <dgm:cxn modelId="{CDC30136-A25A-4417-BB93-0A69A60FEC4C}" type="presParOf" srcId="{4C5BB3AA-2682-4930-B60E-407B7015BF0F}" destId="{EFC0EC45-B337-4BF0-95D5-FCBA4211D1D0}" srcOrd="2" destOrd="0" presId="urn:microsoft.com/office/officeart/2008/layout/VerticalCircleList"/>
    <dgm:cxn modelId="{8D716594-1F6E-4A4C-BB9B-AFF97A742764}" type="presParOf" srcId="{687A4F5A-8682-4286-B996-21CD563611B8}" destId="{9AACEF2E-0E29-4EB8-9650-412AD35392A9}" srcOrd="1" destOrd="0" presId="urn:microsoft.com/office/officeart/2008/layout/VerticalCircleList"/>
    <dgm:cxn modelId="{141C293E-13B6-4047-92A8-DDE917C0755E}" type="presParOf" srcId="{9AACEF2E-0E29-4EB8-9650-412AD35392A9}" destId="{1C59B2AB-7F5E-4B4B-B30A-5FC9888BDB13}" srcOrd="0" destOrd="0" presId="urn:microsoft.com/office/officeart/2008/layout/VerticalCircleList"/>
    <dgm:cxn modelId="{06166EC7-8751-49AA-B260-DB6A00FB8E75}" type="presParOf" srcId="{9AACEF2E-0E29-4EB8-9650-412AD35392A9}" destId="{DB020A8D-71C6-4743-BF6F-6BC44A19E6ED}" srcOrd="1" destOrd="0" presId="urn:microsoft.com/office/officeart/2008/layout/VerticalCircleList"/>
    <dgm:cxn modelId="{29EAA54C-6605-4C73-9026-BF68EEBF5606}" type="presParOf" srcId="{9AACEF2E-0E29-4EB8-9650-412AD35392A9}" destId="{E8A73744-D745-473F-BBA0-6037F9660AD3}" srcOrd="2" destOrd="0" presId="urn:microsoft.com/office/officeart/2008/layout/Vertical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B31EBBC-1C3D-45E3-AC81-151DBDB853AA}" type="doc">
      <dgm:prSet loTypeId="urn:microsoft.com/office/officeart/2005/8/layout/hProcess9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3D00B18-247C-45BB-BD32-B4B070D52875}">
      <dgm:prSet custT="1"/>
      <dgm:spPr/>
      <dgm:t>
        <a:bodyPr/>
        <a:lstStyle/>
        <a:p>
          <a:pPr rtl="0"/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Формирование Факультета прикладной математики и информационных технологий Финансового университета</a:t>
          </a:r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как ведущего научно-исследовательского, образовательного, методического и консалтингового центра в области использования современных технологий для цифровой экономики (в частности для подготовки специалистов финансово-кредитной сферы)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8967148-98A7-452D-9689-6DCFB2FF2776}" type="parTrans" cxnId="{21387243-BAC3-42AD-916B-1179EB3D18DF}">
      <dgm:prSet/>
      <dgm:spPr/>
      <dgm:t>
        <a:bodyPr/>
        <a:lstStyle/>
        <a:p>
          <a:endParaRPr lang="ru-RU"/>
        </a:p>
      </dgm:t>
    </dgm:pt>
    <dgm:pt modelId="{68BBA7F7-9C7C-4064-AF56-88B9CC51DDB8}" type="sibTrans" cxnId="{21387243-BAC3-42AD-916B-1179EB3D18DF}">
      <dgm:prSet/>
      <dgm:spPr/>
      <dgm:t>
        <a:bodyPr/>
        <a:lstStyle/>
        <a:p>
          <a:endParaRPr lang="ru-RU"/>
        </a:p>
      </dgm:t>
    </dgm:pt>
    <dgm:pt modelId="{DF5A0A4A-CA7C-4985-BBC9-A80E3582002C}">
      <dgm:prSet custT="1"/>
      <dgm:spPr/>
      <dgm:t>
        <a:bodyPr/>
        <a:lstStyle/>
        <a:p>
          <a:pPr rtl="0"/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Факультет должен вносить значительный теоретический и практический вклад в использование</a:t>
          </a:r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как традиционными финансовыми институтами, так и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финтех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-организациями методов машинного обучения и обработки данных, технологий распределенного реестра и их приложений, смарт-контрактов, стратегического управления ИТ, технологии коллективного интеллекта и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кибербезопасности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 Готовить для этих организаций специалистов, проводить исследования и консалтинг.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0FA1E58-B1D4-4883-899B-FE7D464FBC2E}" type="parTrans" cxnId="{A90A3F2A-788E-4954-B756-C465FAD47FFE}">
      <dgm:prSet/>
      <dgm:spPr/>
      <dgm:t>
        <a:bodyPr/>
        <a:lstStyle/>
        <a:p>
          <a:endParaRPr lang="ru-RU"/>
        </a:p>
      </dgm:t>
    </dgm:pt>
    <dgm:pt modelId="{99C63D97-DB8A-4FA3-AF7D-130E9A160A69}" type="sibTrans" cxnId="{A90A3F2A-788E-4954-B756-C465FAD47FFE}">
      <dgm:prSet/>
      <dgm:spPr/>
      <dgm:t>
        <a:bodyPr/>
        <a:lstStyle/>
        <a:p>
          <a:endParaRPr lang="ru-RU"/>
        </a:p>
      </dgm:t>
    </dgm:pt>
    <dgm:pt modelId="{ED313872-F96C-4B37-8901-E7463EE62D0F}" type="pres">
      <dgm:prSet presAssocID="{4B31EBBC-1C3D-45E3-AC81-151DBDB853AA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31CD740-1BDE-4E95-B672-FCF24BB48BAE}" type="pres">
      <dgm:prSet presAssocID="{4B31EBBC-1C3D-45E3-AC81-151DBDB853AA}" presName="arrow" presStyleLbl="bgShp" presStyleIdx="0" presStyleCnt="1"/>
      <dgm:spPr/>
    </dgm:pt>
    <dgm:pt modelId="{041F1E3E-A6ED-4778-97E5-A1F2BB458DE9}" type="pres">
      <dgm:prSet presAssocID="{4B31EBBC-1C3D-45E3-AC81-151DBDB853AA}" presName="linearProcess" presStyleCnt="0"/>
      <dgm:spPr/>
    </dgm:pt>
    <dgm:pt modelId="{F40CABF1-C798-4B46-B234-D3D4480CAFEA}" type="pres">
      <dgm:prSet presAssocID="{93D00B18-247C-45BB-BD32-B4B070D52875}" presName="textNode" presStyleLbl="node1" presStyleIdx="0" presStyleCnt="2" custLinFactNeighborX="7067" custLinFactNeighborY="6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AB0930-00EB-4C30-A4D8-4D6C37F34670}" type="pres">
      <dgm:prSet presAssocID="{68BBA7F7-9C7C-4064-AF56-88B9CC51DDB8}" presName="sibTrans" presStyleCnt="0"/>
      <dgm:spPr/>
    </dgm:pt>
    <dgm:pt modelId="{9C56079E-0AE5-400F-9B0C-13A0DD46712F}" type="pres">
      <dgm:prSet presAssocID="{DF5A0A4A-CA7C-4985-BBC9-A80E3582002C}" presName="text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90A3F2A-788E-4954-B756-C465FAD47FFE}" srcId="{4B31EBBC-1C3D-45E3-AC81-151DBDB853AA}" destId="{DF5A0A4A-CA7C-4985-BBC9-A80E3582002C}" srcOrd="1" destOrd="0" parTransId="{E0FA1E58-B1D4-4883-899B-FE7D464FBC2E}" sibTransId="{99C63D97-DB8A-4FA3-AF7D-130E9A160A69}"/>
    <dgm:cxn modelId="{21387243-BAC3-42AD-916B-1179EB3D18DF}" srcId="{4B31EBBC-1C3D-45E3-AC81-151DBDB853AA}" destId="{93D00B18-247C-45BB-BD32-B4B070D52875}" srcOrd="0" destOrd="0" parTransId="{88967148-98A7-452D-9689-6DCFB2FF2776}" sibTransId="{68BBA7F7-9C7C-4064-AF56-88B9CC51DDB8}"/>
    <dgm:cxn modelId="{39171603-DC40-4978-9FC4-749B8858D0F9}" type="presOf" srcId="{DF5A0A4A-CA7C-4985-BBC9-A80E3582002C}" destId="{9C56079E-0AE5-400F-9B0C-13A0DD46712F}" srcOrd="0" destOrd="0" presId="urn:microsoft.com/office/officeart/2005/8/layout/hProcess9"/>
    <dgm:cxn modelId="{22C7694E-0417-4FC4-B178-D7ED3B9C506E}" type="presOf" srcId="{4B31EBBC-1C3D-45E3-AC81-151DBDB853AA}" destId="{ED313872-F96C-4B37-8901-E7463EE62D0F}" srcOrd="0" destOrd="0" presId="urn:microsoft.com/office/officeart/2005/8/layout/hProcess9"/>
    <dgm:cxn modelId="{A00BDDA5-109C-4E27-95F4-774D499CAB53}" type="presOf" srcId="{93D00B18-247C-45BB-BD32-B4B070D52875}" destId="{F40CABF1-C798-4B46-B234-D3D4480CAFEA}" srcOrd="0" destOrd="0" presId="urn:microsoft.com/office/officeart/2005/8/layout/hProcess9"/>
    <dgm:cxn modelId="{2F9F057D-7548-4843-A3EF-2B301264819E}" type="presParOf" srcId="{ED313872-F96C-4B37-8901-E7463EE62D0F}" destId="{231CD740-1BDE-4E95-B672-FCF24BB48BAE}" srcOrd="0" destOrd="0" presId="urn:microsoft.com/office/officeart/2005/8/layout/hProcess9"/>
    <dgm:cxn modelId="{DB47D4DC-BD16-4F7A-8C8C-1562F6151890}" type="presParOf" srcId="{ED313872-F96C-4B37-8901-E7463EE62D0F}" destId="{041F1E3E-A6ED-4778-97E5-A1F2BB458DE9}" srcOrd="1" destOrd="0" presId="urn:microsoft.com/office/officeart/2005/8/layout/hProcess9"/>
    <dgm:cxn modelId="{C4F27ADC-F691-4F2D-AE7F-B7A53E6CE662}" type="presParOf" srcId="{041F1E3E-A6ED-4778-97E5-A1F2BB458DE9}" destId="{F40CABF1-C798-4B46-B234-D3D4480CAFEA}" srcOrd="0" destOrd="0" presId="urn:microsoft.com/office/officeart/2005/8/layout/hProcess9"/>
    <dgm:cxn modelId="{1DE1395D-92A6-4E75-A6EE-5B3814A933CD}" type="presParOf" srcId="{041F1E3E-A6ED-4778-97E5-A1F2BB458DE9}" destId="{A8AB0930-00EB-4C30-A4D8-4D6C37F34670}" srcOrd="1" destOrd="0" presId="urn:microsoft.com/office/officeart/2005/8/layout/hProcess9"/>
    <dgm:cxn modelId="{497BAD5D-4D88-4565-B54B-B7E0B4BC6D25}" type="presParOf" srcId="{041F1E3E-A6ED-4778-97E5-A1F2BB458DE9}" destId="{9C56079E-0AE5-400F-9B0C-13A0DD46712F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6DA9DD1-B07E-407A-AE07-3184207A366B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2DFE7D8-4C8F-4D89-A57B-4AFFDBD1AE22}">
      <dgm:prSet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 поставщиками информационно-технологических сервисов и разработчиками программного обеспечения 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– в области адаптации и продвижения их продуктов в финансово-банковскую сферу, для управления финансами и экономикой предприятий и организаций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F4BB4A7-4D92-4EFD-92B5-CF3707EA4CD8}" type="parTrans" cxnId="{B40778E6-02E3-4552-82C7-B9AA0F8F9A69}">
      <dgm:prSet/>
      <dgm:spPr/>
      <dgm:t>
        <a:bodyPr/>
        <a:lstStyle/>
        <a:p>
          <a:endParaRPr lang="ru-RU"/>
        </a:p>
      </dgm:t>
    </dgm:pt>
    <dgm:pt modelId="{2F8691A6-DF82-4DA3-AD50-C2A382D486D0}" type="sibTrans" cxnId="{B40778E6-02E3-4552-82C7-B9AA0F8F9A69}">
      <dgm:prSet/>
      <dgm:spPr/>
      <dgm:t>
        <a:bodyPr/>
        <a:lstStyle/>
        <a:p>
          <a:endParaRPr lang="ru-RU"/>
        </a:p>
      </dgm:t>
    </dgm:pt>
    <dgm:pt modelId="{C93B03E8-322D-44A3-87F5-A0DB7F56FDEB}">
      <dgm:prSet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 системными интеграторами 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– в области внедрения конкретных информационных систем в банках, фондах, инвестиционных и страховых компаниях, финансовых службах предприятий и организаций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C75F4DF-D6C7-4E54-933D-FB4005EBC9E7}" type="parTrans" cxnId="{0A5EB3F7-67AD-48A2-82F7-76C5DA57AA72}">
      <dgm:prSet/>
      <dgm:spPr/>
      <dgm:t>
        <a:bodyPr/>
        <a:lstStyle/>
        <a:p>
          <a:endParaRPr lang="ru-RU"/>
        </a:p>
      </dgm:t>
    </dgm:pt>
    <dgm:pt modelId="{18FF2591-08BC-441F-8470-92B150FE63A2}" type="sibTrans" cxnId="{0A5EB3F7-67AD-48A2-82F7-76C5DA57AA72}">
      <dgm:prSet/>
      <dgm:spPr/>
      <dgm:t>
        <a:bodyPr/>
        <a:lstStyle/>
        <a:p>
          <a:endParaRPr lang="ru-RU"/>
        </a:p>
      </dgm:t>
    </dgm:pt>
    <dgm:pt modelId="{1DDC1874-E119-46E5-927D-2506791FAFE6}">
      <dgm:prSet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 традиционными финансовыми институтами и компаниями </a:t>
          </a:r>
          <a:r>
            <a:rPr lang="ru-RU" sz="20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финтех</a:t>
          </a:r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-отрасли 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– в области разработки и реализации систем аналитики, основанной на инструментарии машинного обучения и обработки данных, смарт-контрактов и технологий распределенного реестра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3BD81DF-E0F9-4B3C-86BB-3CC8A2EE38F3}" type="parTrans" cxnId="{CE6897E9-89A2-40F2-819A-D7BEB0D5A7F7}">
      <dgm:prSet/>
      <dgm:spPr/>
      <dgm:t>
        <a:bodyPr/>
        <a:lstStyle/>
        <a:p>
          <a:endParaRPr lang="ru-RU"/>
        </a:p>
      </dgm:t>
    </dgm:pt>
    <dgm:pt modelId="{AE4BACAD-CED3-4067-A35C-03E121F6BA4D}" type="sibTrans" cxnId="{CE6897E9-89A2-40F2-819A-D7BEB0D5A7F7}">
      <dgm:prSet/>
      <dgm:spPr/>
      <dgm:t>
        <a:bodyPr/>
        <a:lstStyle/>
        <a:p>
          <a:endParaRPr lang="ru-RU"/>
        </a:p>
      </dgm:t>
    </dgm:pt>
    <dgm:pt modelId="{013F6486-C3F0-42CC-96F4-3ED0207F2045}">
      <dgm:prSet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бизнес- и ИТ-консультантами 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– в области проведения проектов по разработке поиску направлений трансформации бизнес-моделей в новых экономических условиях и приоритетности применения информационных технологий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00BFE69-3A69-4D82-BD90-642CE67F699A}" type="parTrans" cxnId="{7217387D-9150-4254-AA5F-BE6B0A8B54A3}">
      <dgm:prSet/>
      <dgm:spPr/>
      <dgm:t>
        <a:bodyPr/>
        <a:lstStyle/>
        <a:p>
          <a:endParaRPr lang="ru-RU"/>
        </a:p>
      </dgm:t>
    </dgm:pt>
    <dgm:pt modelId="{8E023192-1BC0-4DE7-B563-A8266EA76914}" type="sibTrans" cxnId="{7217387D-9150-4254-AA5F-BE6B0A8B54A3}">
      <dgm:prSet/>
      <dgm:spPr/>
      <dgm:t>
        <a:bodyPr/>
        <a:lstStyle/>
        <a:p>
          <a:endParaRPr lang="ru-RU"/>
        </a:p>
      </dgm:t>
    </dgm:pt>
    <dgm:pt modelId="{05EF2FB4-B58E-4ACA-9B06-5E064BF83883}" type="pres">
      <dgm:prSet presAssocID="{46DA9DD1-B07E-407A-AE07-3184207A366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D7655F5-69E9-4EDB-9B2A-BD378395944A}" type="pres">
      <dgm:prSet presAssocID="{D2DFE7D8-4C8F-4D89-A57B-4AFFDBD1AE22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102256-DDED-4222-B43B-85204F6AEC68}" type="pres">
      <dgm:prSet presAssocID="{2F8691A6-DF82-4DA3-AD50-C2A382D486D0}" presName="spacer" presStyleCnt="0"/>
      <dgm:spPr/>
    </dgm:pt>
    <dgm:pt modelId="{A22DD0B9-3759-482E-AB54-ECCD6ADEA2D2}" type="pres">
      <dgm:prSet presAssocID="{C93B03E8-322D-44A3-87F5-A0DB7F56FDEB}" presName="parentText" presStyleLbl="node1" presStyleIdx="1" presStyleCnt="4" custLinFactNeighborY="6033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8A87BE-D804-4EF2-86A7-F87D5747811F}" type="pres">
      <dgm:prSet presAssocID="{18FF2591-08BC-441F-8470-92B150FE63A2}" presName="spacer" presStyleCnt="0"/>
      <dgm:spPr/>
    </dgm:pt>
    <dgm:pt modelId="{9DBFD111-9A17-473A-B899-2F81A8883B9F}" type="pres">
      <dgm:prSet presAssocID="{1DDC1874-E119-46E5-927D-2506791FAFE6}" presName="parentText" presStyleLbl="node1" presStyleIdx="2" presStyleCnt="4" custLinFactY="163" custLinFactNeighborX="3290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3C9AAC-A74D-4AE6-AE17-28E1F7E03BC5}" type="pres">
      <dgm:prSet presAssocID="{AE4BACAD-CED3-4067-A35C-03E121F6BA4D}" presName="spacer" presStyleCnt="0"/>
      <dgm:spPr/>
    </dgm:pt>
    <dgm:pt modelId="{4D889C51-DA7F-4B19-A067-11093C4684A5}" type="pres">
      <dgm:prSet presAssocID="{013F6486-C3F0-42CC-96F4-3ED0207F2045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217387D-9150-4254-AA5F-BE6B0A8B54A3}" srcId="{46DA9DD1-B07E-407A-AE07-3184207A366B}" destId="{013F6486-C3F0-42CC-96F4-3ED0207F2045}" srcOrd="3" destOrd="0" parTransId="{100BFE69-3A69-4D82-BD90-642CE67F699A}" sibTransId="{8E023192-1BC0-4DE7-B563-A8266EA76914}"/>
    <dgm:cxn modelId="{10F2B0D2-9885-4712-A718-963370C4B2BA}" type="presOf" srcId="{013F6486-C3F0-42CC-96F4-3ED0207F2045}" destId="{4D889C51-DA7F-4B19-A067-11093C4684A5}" srcOrd="0" destOrd="0" presId="urn:microsoft.com/office/officeart/2005/8/layout/vList2"/>
    <dgm:cxn modelId="{0A5EB3F7-67AD-48A2-82F7-76C5DA57AA72}" srcId="{46DA9DD1-B07E-407A-AE07-3184207A366B}" destId="{C93B03E8-322D-44A3-87F5-A0DB7F56FDEB}" srcOrd="1" destOrd="0" parTransId="{AC75F4DF-D6C7-4E54-933D-FB4005EBC9E7}" sibTransId="{18FF2591-08BC-441F-8470-92B150FE63A2}"/>
    <dgm:cxn modelId="{E0DAAA1C-0F81-49BD-86D7-A41D44A049E9}" type="presOf" srcId="{C93B03E8-322D-44A3-87F5-A0DB7F56FDEB}" destId="{A22DD0B9-3759-482E-AB54-ECCD6ADEA2D2}" srcOrd="0" destOrd="0" presId="urn:microsoft.com/office/officeart/2005/8/layout/vList2"/>
    <dgm:cxn modelId="{6F436E88-464B-4E4A-812A-BA7694BD00EF}" type="presOf" srcId="{1DDC1874-E119-46E5-927D-2506791FAFE6}" destId="{9DBFD111-9A17-473A-B899-2F81A8883B9F}" srcOrd="0" destOrd="0" presId="urn:microsoft.com/office/officeart/2005/8/layout/vList2"/>
    <dgm:cxn modelId="{B6C95EB5-EEAC-4944-9263-BF9AEF92046B}" type="presOf" srcId="{46DA9DD1-B07E-407A-AE07-3184207A366B}" destId="{05EF2FB4-B58E-4ACA-9B06-5E064BF83883}" srcOrd="0" destOrd="0" presId="urn:microsoft.com/office/officeart/2005/8/layout/vList2"/>
    <dgm:cxn modelId="{C24516BE-0FAB-4BEE-905E-FD2DD6F1AFBD}" type="presOf" srcId="{D2DFE7D8-4C8F-4D89-A57B-4AFFDBD1AE22}" destId="{4D7655F5-69E9-4EDB-9B2A-BD378395944A}" srcOrd="0" destOrd="0" presId="urn:microsoft.com/office/officeart/2005/8/layout/vList2"/>
    <dgm:cxn modelId="{CE6897E9-89A2-40F2-819A-D7BEB0D5A7F7}" srcId="{46DA9DD1-B07E-407A-AE07-3184207A366B}" destId="{1DDC1874-E119-46E5-927D-2506791FAFE6}" srcOrd="2" destOrd="0" parTransId="{63BD81DF-E0F9-4B3C-86BB-3CC8A2EE38F3}" sibTransId="{AE4BACAD-CED3-4067-A35C-03E121F6BA4D}"/>
    <dgm:cxn modelId="{B40778E6-02E3-4552-82C7-B9AA0F8F9A69}" srcId="{46DA9DD1-B07E-407A-AE07-3184207A366B}" destId="{D2DFE7D8-4C8F-4D89-A57B-4AFFDBD1AE22}" srcOrd="0" destOrd="0" parTransId="{6F4BB4A7-4D92-4EFD-92B5-CF3707EA4CD8}" sibTransId="{2F8691A6-DF82-4DA3-AD50-C2A382D486D0}"/>
    <dgm:cxn modelId="{F977149D-234A-4ABF-9A19-DA0ABDB22397}" type="presParOf" srcId="{05EF2FB4-B58E-4ACA-9B06-5E064BF83883}" destId="{4D7655F5-69E9-4EDB-9B2A-BD378395944A}" srcOrd="0" destOrd="0" presId="urn:microsoft.com/office/officeart/2005/8/layout/vList2"/>
    <dgm:cxn modelId="{2CC401B2-2473-44F4-A224-2BC685532056}" type="presParOf" srcId="{05EF2FB4-B58E-4ACA-9B06-5E064BF83883}" destId="{64102256-DDED-4222-B43B-85204F6AEC68}" srcOrd="1" destOrd="0" presId="urn:microsoft.com/office/officeart/2005/8/layout/vList2"/>
    <dgm:cxn modelId="{A02991D8-CE49-44E5-A868-AFA73ECBBC9F}" type="presParOf" srcId="{05EF2FB4-B58E-4ACA-9B06-5E064BF83883}" destId="{A22DD0B9-3759-482E-AB54-ECCD6ADEA2D2}" srcOrd="2" destOrd="0" presId="urn:microsoft.com/office/officeart/2005/8/layout/vList2"/>
    <dgm:cxn modelId="{C7657732-1C01-4263-9656-B84DF459C85A}" type="presParOf" srcId="{05EF2FB4-B58E-4ACA-9B06-5E064BF83883}" destId="{508A87BE-D804-4EF2-86A7-F87D5747811F}" srcOrd="3" destOrd="0" presId="urn:microsoft.com/office/officeart/2005/8/layout/vList2"/>
    <dgm:cxn modelId="{CF7D9CC9-1132-4984-821B-FA4F37499135}" type="presParOf" srcId="{05EF2FB4-B58E-4ACA-9B06-5E064BF83883}" destId="{9DBFD111-9A17-473A-B899-2F81A8883B9F}" srcOrd="4" destOrd="0" presId="urn:microsoft.com/office/officeart/2005/8/layout/vList2"/>
    <dgm:cxn modelId="{72935DAF-DCEF-4919-B49F-FAB1F8E354F4}" type="presParOf" srcId="{05EF2FB4-B58E-4ACA-9B06-5E064BF83883}" destId="{473C9AAC-A74D-4AE6-AE17-28E1F7E03BC5}" srcOrd="5" destOrd="0" presId="urn:microsoft.com/office/officeart/2005/8/layout/vList2"/>
    <dgm:cxn modelId="{C81D0CAD-C429-4C6E-9DA7-A9C140CA61F5}" type="presParOf" srcId="{05EF2FB4-B58E-4ACA-9B06-5E064BF83883}" destId="{4D889C51-DA7F-4B19-A067-11093C4684A5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0233C61-C153-44CE-9645-C09ECB4760DB}" type="doc">
      <dgm:prSet loTypeId="urn:microsoft.com/office/officeart/2008/layout/VerticalCurvedList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B412D73-0F46-40DF-82F1-CEA9820F46AE}">
      <dgm:prSet custT="1"/>
      <dgm:spPr/>
      <dgm:t>
        <a:bodyPr/>
        <a:lstStyle/>
        <a:p>
          <a:pPr rtl="0"/>
          <a:r>
            <a: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«Машинное обучение и анализ данных в экономике и финансах»</a:t>
          </a:r>
          <a:endParaRPr lang="ru-RU" sz="23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D5CE4C0-AA38-4A02-92F1-9722F7FBB4FE}" type="parTrans" cxnId="{DEF5E675-C17B-48BA-A140-9C21E3E8E6E9}">
      <dgm:prSet/>
      <dgm:spPr/>
      <dgm:t>
        <a:bodyPr/>
        <a:lstStyle/>
        <a:p>
          <a:endParaRPr lang="ru-RU"/>
        </a:p>
      </dgm:t>
    </dgm:pt>
    <dgm:pt modelId="{4940F605-40A5-4A3C-A032-10EB486A5593}" type="sibTrans" cxnId="{DEF5E675-C17B-48BA-A140-9C21E3E8E6E9}">
      <dgm:prSet/>
      <dgm:spPr/>
      <dgm:t>
        <a:bodyPr/>
        <a:lstStyle/>
        <a:p>
          <a:endParaRPr lang="ru-RU"/>
        </a:p>
      </dgm:t>
    </dgm:pt>
    <dgm:pt modelId="{512EA007-73CA-4E9C-9179-2D17629EAB1B}">
      <dgm:prSet custT="1"/>
      <dgm:spPr/>
      <dgm:t>
        <a:bodyPr/>
        <a:lstStyle/>
        <a:p>
          <a:pPr rtl="0"/>
          <a:r>
            <a: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«Технологии распределенного реестра (</a:t>
          </a:r>
          <a:r>
            <a:rPr lang="ru-RU" sz="23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блокчейн</a:t>
          </a:r>
          <a:r>
            <a: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), </a:t>
          </a:r>
          <a:r>
            <a:rPr lang="ru-RU" sz="23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криптовалюты</a:t>
          </a:r>
          <a:r>
            <a: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и смарт-контракты»</a:t>
          </a:r>
          <a:endParaRPr lang="ru-RU" sz="23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95AECA4-D255-4381-BCEB-F3B2EADCE9B3}" type="parTrans" cxnId="{69754B4C-0474-468D-AD2E-10B85A8C8624}">
      <dgm:prSet/>
      <dgm:spPr/>
      <dgm:t>
        <a:bodyPr/>
        <a:lstStyle/>
        <a:p>
          <a:endParaRPr lang="ru-RU"/>
        </a:p>
      </dgm:t>
    </dgm:pt>
    <dgm:pt modelId="{F44A89F4-544D-4F83-B070-6D5E84EB4868}" type="sibTrans" cxnId="{69754B4C-0474-468D-AD2E-10B85A8C8624}">
      <dgm:prSet/>
      <dgm:spPr/>
      <dgm:t>
        <a:bodyPr/>
        <a:lstStyle/>
        <a:p>
          <a:endParaRPr lang="ru-RU"/>
        </a:p>
      </dgm:t>
    </dgm:pt>
    <dgm:pt modelId="{65582195-BA08-4BF5-869E-F8EA4A3C179E}">
      <dgm:prSet custT="1"/>
      <dgm:spPr/>
      <dgm:t>
        <a:bodyPr/>
        <a:lstStyle/>
        <a:p>
          <a:pPr rtl="0"/>
          <a:r>
            <a: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«Корпоративная мобильность и Интернет вещей»</a:t>
          </a:r>
          <a:endParaRPr lang="ru-RU" sz="23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E669300-BB73-498A-B5B8-AA723D7B5579}" type="parTrans" cxnId="{CE923510-698A-4AED-A67F-CEE7B732FF91}">
      <dgm:prSet/>
      <dgm:spPr/>
      <dgm:t>
        <a:bodyPr/>
        <a:lstStyle/>
        <a:p>
          <a:endParaRPr lang="ru-RU"/>
        </a:p>
      </dgm:t>
    </dgm:pt>
    <dgm:pt modelId="{6624DC2F-4754-40EB-8BC0-FBFB794513B3}" type="sibTrans" cxnId="{CE923510-698A-4AED-A67F-CEE7B732FF91}">
      <dgm:prSet/>
      <dgm:spPr/>
      <dgm:t>
        <a:bodyPr/>
        <a:lstStyle/>
        <a:p>
          <a:endParaRPr lang="ru-RU"/>
        </a:p>
      </dgm:t>
    </dgm:pt>
    <dgm:pt modelId="{60D07878-F261-491F-B3AF-CA53D1FDC7FD}">
      <dgm:prSet custT="1"/>
      <dgm:spPr/>
      <dgm:t>
        <a:bodyPr/>
        <a:lstStyle/>
        <a:p>
          <a:pPr rtl="0"/>
          <a:r>
            <a: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«Управление информационными технологиями в цифровой экономике»</a:t>
          </a:r>
          <a:endParaRPr lang="ru-RU" sz="23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FCBCC60-1450-4A03-B73A-545AAEA4601D}" type="parTrans" cxnId="{21C9A19C-5D77-4F3F-A270-DE0E5E5E162B}">
      <dgm:prSet/>
      <dgm:spPr/>
      <dgm:t>
        <a:bodyPr/>
        <a:lstStyle/>
        <a:p>
          <a:endParaRPr lang="ru-RU"/>
        </a:p>
      </dgm:t>
    </dgm:pt>
    <dgm:pt modelId="{B332DA67-99D6-489E-8ADF-2AEC34138FFA}" type="sibTrans" cxnId="{21C9A19C-5D77-4F3F-A270-DE0E5E5E162B}">
      <dgm:prSet/>
      <dgm:spPr/>
      <dgm:t>
        <a:bodyPr/>
        <a:lstStyle/>
        <a:p>
          <a:endParaRPr lang="ru-RU"/>
        </a:p>
      </dgm:t>
    </dgm:pt>
    <dgm:pt modelId="{A05D2E86-7E03-4039-839D-2CC324763498}">
      <dgm:prSet custT="1"/>
      <dgm:spPr/>
      <dgm:t>
        <a:bodyPr/>
        <a:lstStyle/>
        <a:p>
          <a:pPr rtl="0"/>
          <a:r>
            <a: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«Технологии коллективного интеллекта»</a:t>
          </a:r>
          <a:endParaRPr lang="ru-RU" sz="23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C499A99-CE64-40C3-965B-C5F98C295277}" type="parTrans" cxnId="{87BAC642-56C4-4D2F-9891-19A4E79BB584}">
      <dgm:prSet/>
      <dgm:spPr/>
      <dgm:t>
        <a:bodyPr/>
        <a:lstStyle/>
        <a:p>
          <a:endParaRPr lang="ru-RU"/>
        </a:p>
      </dgm:t>
    </dgm:pt>
    <dgm:pt modelId="{891B6F0A-DB77-4C16-B2E3-0B9A82690E89}" type="sibTrans" cxnId="{87BAC642-56C4-4D2F-9891-19A4E79BB584}">
      <dgm:prSet/>
      <dgm:spPr/>
      <dgm:t>
        <a:bodyPr/>
        <a:lstStyle/>
        <a:p>
          <a:endParaRPr lang="ru-RU"/>
        </a:p>
      </dgm:t>
    </dgm:pt>
    <dgm:pt modelId="{BAE1BB31-D313-4525-A94D-CCD396ACC4E6}">
      <dgm:prSet custT="1"/>
      <dgm:spPr/>
      <dgm:t>
        <a:bodyPr/>
        <a:lstStyle/>
        <a:p>
          <a:pPr rtl="0"/>
          <a:r>
            <a: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«</a:t>
          </a:r>
          <a:r>
            <a:rPr lang="ru-RU" sz="23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Кибербезопасность</a:t>
          </a:r>
          <a:r>
            <a: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в финансовой сфере»</a:t>
          </a:r>
          <a:endParaRPr lang="ru-RU" sz="23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5C9338F-B294-4EED-8135-C59D7157AB36}" type="parTrans" cxnId="{F9FBDBB4-27F0-4A0F-BD3D-162E30BC908E}">
      <dgm:prSet/>
      <dgm:spPr/>
      <dgm:t>
        <a:bodyPr/>
        <a:lstStyle/>
        <a:p>
          <a:endParaRPr lang="ru-RU"/>
        </a:p>
      </dgm:t>
    </dgm:pt>
    <dgm:pt modelId="{524EC43B-C323-4A2A-BB46-14C2ABB7679C}" type="sibTrans" cxnId="{F9FBDBB4-27F0-4A0F-BD3D-162E30BC908E}">
      <dgm:prSet/>
      <dgm:spPr/>
      <dgm:t>
        <a:bodyPr/>
        <a:lstStyle/>
        <a:p>
          <a:endParaRPr lang="ru-RU"/>
        </a:p>
      </dgm:t>
    </dgm:pt>
    <dgm:pt modelId="{DF36720F-90DA-4647-8577-7F5E7DD43969}">
      <dgm:prSet custT="1"/>
      <dgm:spPr/>
      <dgm:t>
        <a:bodyPr/>
        <a:lstStyle/>
        <a:p>
          <a:pPr rtl="0"/>
          <a:r>
            <a: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«Интеллектуальные приложения и системы искусственного интеллекта»</a:t>
          </a:r>
          <a:endParaRPr lang="ru-RU" sz="23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54F7F7A-716E-49E0-BC98-13234E4CF2AC}" type="parTrans" cxnId="{E0B07218-2396-442E-AE80-544A8F4DAFBB}">
      <dgm:prSet/>
      <dgm:spPr/>
      <dgm:t>
        <a:bodyPr/>
        <a:lstStyle/>
        <a:p>
          <a:endParaRPr lang="ru-RU"/>
        </a:p>
      </dgm:t>
    </dgm:pt>
    <dgm:pt modelId="{CA9792C9-DE5C-4300-928F-A7FABEC1275D}" type="sibTrans" cxnId="{E0B07218-2396-442E-AE80-544A8F4DAFBB}">
      <dgm:prSet/>
      <dgm:spPr/>
      <dgm:t>
        <a:bodyPr/>
        <a:lstStyle/>
        <a:p>
          <a:endParaRPr lang="ru-RU"/>
        </a:p>
      </dgm:t>
    </dgm:pt>
    <dgm:pt modelId="{4384D591-6390-43B9-827F-E00F2B3022AE}" type="pres">
      <dgm:prSet presAssocID="{A0233C61-C153-44CE-9645-C09ECB4760DB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FF5BA134-2C32-45E4-B94E-12623CE2A1D4}" type="pres">
      <dgm:prSet presAssocID="{A0233C61-C153-44CE-9645-C09ECB4760DB}" presName="Name1" presStyleCnt="0"/>
      <dgm:spPr/>
    </dgm:pt>
    <dgm:pt modelId="{E4513E75-AD43-4EBB-B2FF-BDC4E8B6C9CD}" type="pres">
      <dgm:prSet presAssocID="{A0233C61-C153-44CE-9645-C09ECB4760DB}" presName="cycle" presStyleCnt="0"/>
      <dgm:spPr/>
    </dgm:pt>
    <dgm:pt modelId="{3CBB5137-976F-4C70-A039-BA459337FC21}" type="pres">
      <dgm:prSet presAssocID="{A0233C61-C153-44CE-9645-C09ECB4760DB}" presName="srcNode" presStyleLbl="node1" presStyleIdx="0" presStyleCnt="7"/>
      <dgm:spPr/>
    </dgm:pt>
    <dgm:pt modelId="{522EEEE7-DBCC-4166-931C-CEDDAC45D3A1}" type="pres">
      <dgm:prSet presAssocID="{A0233C61-C153-44CE-9645-C09ECB4760DB}" presName="conn" presStyleLbl="parChTrans1D2" presStyleIdx="0" presStyleCnt="1"/>
      <dgm:spPr/>
      <dgm:t>
        <a:bodyPr/>
        <a:lstStyle/>
        <a:p>
          <a:endParaRPr lang="ru-RU"/>
        </a:p>
      </dgm:t>
    </dgm:pt>
    <dgm:pt modelId="{F373F32E-A6FB-4C07-AD85-DDF93118BCD6}" type="pres">
      <dgm:prSet presAssocID="{A0233C61-C153-44CE-9645-C09ECB4760DB}" presName="extraNode" presStyleLbl="node1" presStyleIdx="0" presStyleCnt="7"/>
      <dgm:spPr/>
    </dgm:pt>
    <dgm:pt modelId="{654D47BD-77A1-46B7-9547-227BCCC8E623}" type="pres">
      <dgm:prSet presAssocID="{A0233C61-C153-44CE-9645-C09ECB4760DB}" presName="dstNode" presStyleLbl="node1" presStyleIdx="0" presStyleCnt="7"/>
      <dgm:spPr/>
    </dgm:pt>
    <dgm:pt modelId="{C1311050-B51A-43CC-AF5F-15BDFD844AE2}" type="pres">
      <dgm:prSet presAssocID="{5B412D73-0F46-40DF-82F1-CEA9820F46AE}" presName="text_1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302FDE-B623-4320-884E-0FD897BADD1C}" type="pres">
      <dgm:prSet presAssocID="{5B412D73-0F46-40DF-82F1-CEA9820F46AE}" presName="accent_1" presStyleCnt="0"/>
      <dgm:spPr/>
    </dgm:pt>
    <dgm:pt modelId="{16A6DE98-F79E-4751-BE30-59FA12FE8ABE}" type="pres">
      <dgm:prSet presAssocID="{5B412D73-0F46-40DF-82F1-CEA9820F46AE}" presName="accentRepeatNode" presStyleLbl="solidFgAcc1" presStyleIdx="0" presStyleCnt="7"/>
      <dgm:spPr/>
    </dgm:pt>
    <dgm:pt modelId="{B4D13CD7-08AF-48E8-A6C3-BC7E6BFA167E}" type="pres">
      <dgm:prSet presAssocID="{512EA007-73CA-4E9C-9179-2D17629EAB1B}" presName="text_2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AF8B4A-3E2A-4EE2-AA37-F2FEAE6F6951}" type="pres">
      <dgm:prSet presAssocID="{512EA007-73CA-4E9C-9179-2D17629EAB1B}" presName="accent_2" presStyleCnt="0"/>
      <dgm:spPr/>
    </dgm:pt>
    <dgm:pt modelId="{D57EBF97-33A9-4486-BF91-39AB80995378}" type="pres">
      <dgm:prSet presAssocID="{512EA007-73CA-4E9C-9179-2D17629EAB1B}" presName="accentRepeatNode" presStyleLbl="solidFgAcc1" presStyleIdx="1" presStyleCnt="7"/>
      <dgm:spPr/>
    </dgm:pt>
    <dgm:pt modelId="{EED59FE3-5995-447E-8AEB-AA9AEAEA6D09}" type="pres">
      <dgm:prSet presAssocID="{65582195-BA08-4BF5-869E-F8EA4A3C179E}" presName="text_3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47591F-091F-453A-86A5-A86C345B2E91}" type="pres">
      <dgm:prSet presAssocID="{65582195-BA08-4BF5-869E-F8EA4A3C179E}" presName="accent_3" presStyleCnt="0"/>
      <dgm:spPr/>
    </dgm:pt>
    <dgm:pt modelId="{8E477EAC-5AF2-4E56-8FB8-08833062A3C5}" type="pres">
      <dgm:prSet presAssocID="{65582195-BA08-4BF5-869E-F8EA4A3C179E}" presName="accentRepeatNode" presStyleLbl="solidFgAcc1" presStyleIdx="2" presStyleCnt="7"/>
      <dgm:spPr/>
    </dgm:pt>
    <dgm:pt modelId="{D8956C04-8B68-44D3-AB34-D8F5059EEA61}" type="pres">
      <dgm:prSet presAssocID="{60D07878-F261-491F-B3AF-CA53D1FDC7FD}" presName="text_4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AE458F-C49C-497C-A602-892DC8A3B540}" type="pres">
      <dgm:prSet presAssocID="{60D07878-F261-491F-B3AF-CA53D1FDC7FD}" presName="accent_4" presStyleCnt="0"/>
      <dgm:spPr/>
    </dgm:pt>
    <dgm:pt modelId="{D9F4B306-5999-4DA0-AB34-0BC992AC8346}" type="pres">
      <dgm:prSet presAssocID="{60D07878-F261-491F-B3AF-CA53D1FDC7FD}" presName="accentRepeatNode" presStyleLbl="solidFgAcc1" presStyleIdx="3" presStyleCnt="7"/>
      <dgm:spPr/>
    </dgm:pt>
    <dgm:pt modelId="{7A026A8E-8164-4ABE-93DC-1660BCA22C4E}" type="pres">
      <dgm:prSet presAssocID="{A05D2E86-7E03-4039-839D-2CC324763498}" presName="text_5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43FE08-D318-4B3D-B71A-694514AF2C54}" type="pres">
      <dgm:prSet presAssocID="{A05D2E86-7E03-4039-839D-2CC324763498}" presName="accent_5" presStyleCnt="0"/>
      <dgm:spPr/>
    </dgm:pt>
    <dgm:pt modelId="{DEE811B0-6EB1-4667-A0DA-75DCFF8858C5}" type="pres">
      <dgm:prSet presAssocID="{A05D2E86-7E03-4039-839D-2CC324763498}" presName="accentRepeatNode" presStyleLbl="solidFgAcc1" presStyleIdx="4" presStyleCnt="7"/>
      <dgm:spPr/>
    </dgm:pt>
    <dgm:pt modelId="{23F29285-5760-41CE-ACF7-AD906D9DD4F9}" type="pres">
      <dgm:prSet presAssocID="{BAE1BB31-D313-4525-A94D-CCD396ACC4E6}" presName="text_6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C2AE53-4296-4BC0-A97A-49103E290B9A}" type="pres">
      <dgm:prSet presAssocID="{BAE1BB31-D313-4525-A94D-CCD396ACC4E6}" presName="accent_6" presStyleCnt="0"/>
      <dgm:spPr/>
    </dgm:pt>
    <dgm:pt modelId="{0C4F4C03-2DAB-48B8-83B7-6633CA921D1F}" type="pres">
      <dgm:prSet presAssocID="{BAE1BB31-D313-4525-A94D-CCD396ACC4E6}" presName="accentRepeatNode" presStyleLbl="solidFgAcc1" presStyleIdx="5" presStyleCnt="7"/>
      <dgm:spPr/>
    </dgm:pt>
    <dgm:pt modelId="{21499E94-72EF-4B97-AE1A-DF1A293414A1}" type="pres">
      <dgm:prSet presAssocID="{DF36720F-90DA-4647-8577-7F5E7DD43969}" presName="text_7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F1CB93-9681-42A0-9EE2-942BEDCCF84B}" type="pres">
      <dgm:prSet presAssocID="{DF36720F-90DA-4647-8577-7F5E7DD43969}" presName="accent_7" presStyleCnt="0"/>
      <dgm:spPr/>
    </dgm:pt>
    <dgm:pt modelId="{59D95D15-9771-49AA-A3A1-8FB8FB864254}" type="pres">
      <dgm:prSet presAssocID="{DF36720F-90DA-4647-8577-7F5E7DD43969}" presName="accentRepeatNode" presStyleLbl="solidFgAcc1" presStyleIdx="6" presStyleCnt="7"/>
      <dgm:spPr/>
    </dgm:pt>
  </dgm:ptLst>
  <dgm:cxnLst>
    <dgm:cxn modelId="{F9FBDBB4-27F0-4A0F-BD3D-162E30BC908E}" srcId="{A0233C61-C153-44CE-9645-C09ECB4760DB}" destId="{BAE1BB31-D313-4525-A94D-CCD396ACC4E6}" srcOrd="5" destOrd="0" parTransId="{65C9338F-B294-4EED-8135-C59D7157AB36}" sibTransId="{524EC43B-C323-4A2A-BB46-14C2ABB7679C}"/>
    <dgm:cxn modelId="{8413511C-E84A-4583-9F8A-1BA0FB9D4FD7}" type="presOf" srcId="{60D07878-F261-491F-B3AF-CA53D1FDC7FD}" destId="{D8956C04-8B68-44D3-AB34-D8F5059EEA61}" srcOrd="0" destOrd="0" presId="urn:microsoft.com/office/officeart/2008/layout/VerticalCurvedList"/>
    <dgm:cxn modelId="{14A6F852-A9B2-497F-9646-B7A91452BF6E}" type="presOf" srcId="{4940F605-40A5-4A3C-A032-10EB486A5593}" destId="{522EEEE7-DBCC-4166-931C-CEDDAC45D3A1}" srcOrd="0" destOrd="0" presId="urn:microsoft.com/office/officeart/2008/layout/VerticalCurvedList"/>
    <dgm:cxn modelId="{72C34338-4F6C-4570-B436-B3189655864C}" type="presOf" srcId="{A05D2E86-7E03-4039-839D-2CC324763498}" destId="{7A026A8E-8164-4ABE-93DC-1660BCA22C4E}" srcOrd="0" destOrd="0" presId="urn:microsoft.com/office/officeart/2008/layout/VerticalCurvedList"/>
    <dgm:cxn modelId="{CE923510-698A-4AED-A67F-CEE7B732FF91}" srcId="{A0233C61-C153-44CE-9645-C09ECB4760DB}" destId="{65582195-BA08-4BF5-869E-F8EA4A3C179E}" srcOrd="2" destOrd="0" parTransId="{7E669300-BB73-498A-B5B8-AA723D7B5579}" sibTransId="{6624DC2F-4754-40EB-8BC0-FBFB794513B3}"/>
    <dgm:cxn modelId="{77F34DEB-4B92-401D-860A-1220F63FBB28}" type="presOf" srcId="{512EA007-73CA-4E9C-9179-2D17629EAB1B}" destId="{B4D13CD7-08AF-48E8-A6C3-BC7E6BFA167E}" srcOrd="0" destOrd="0" presId="urn:microsoft.com/office/officeart/2008/layout/VerticalCurvedList"/>
    <dgm:cxn modelId="{A21C7C76-C81E-42F3-802D-3CDF6B902D9C}" type="presOf" srcId="{5B412D73-0F46-40DF-82F1-CEA9820F46AE}" destId="{C1311050-B51A-43CC-AF5F-15BDFD844AE2}" srcOrd="0" destOrd="0" presId="urn:microsoft.com/office/officeart/2008/layout/VerticalCurvedList"/>
    <dgm:cxn modelId="{87BAC642-56C4-4D2F-9891-19A4E79BB584}" srcId="{A0233C61-C153-44CE-9645-C09ECB4760DB}" destId="{A05D2E86-7E03-4039-839D-2CC324763498}" srcOrd="4" destOrd="0" parTransId="{4C499A99-CE64-40C3-965B-C5F98C295277}" sibTransId="{891B6F0A-DB77-4C16-B2E3-0B9A82690E89}"/>
    <dgm:cxn modelId="{DEF5E675-C17B-48BA-A140-9C21E3E8E6E9}" srcId="{A0233C61-C153-44CE-9645-C09ECB4760DB}" destId="{5B412D73-0F46-40DF-82F1-CEA9820F46AE}" srcOrd="0" destOrd="0" parTransId="{FD5CE4C0-AA38-4A02-92F1-9722F7FBB4FE}" sibTransId="{4940F605-40A5-4A3C-A032-10EB486A5593}"/>
    <dgm:cxn modelId="{61D99919-C342-4736-8549-63180F29454E}" type="presOf" srcId="{65582195-BA08-4BF5-869E-F8EA4A3C179E}" destId="{EED59FE3-5995-447E-8AEB-AA9AEAEA6D09}" srcOrd="0" destOrd="0" presId="urn:microsoft.com/office/officeart/2008/layout/VerticalCurvedList"/>
    <dgm:cxn modelId="{69754B4C-0474-468D-AD2E-10B85A8C8624}" srcId="{A0233C61-C153-44CE-9645-C09ECB4760DB}" destId="{512EA007-73CA-4E9C-9179-2D17629EAB1B}" srcOrd="1" destOrd="0" parTransId="{695AECA4-D255-4381-BCEB-F3B2EADCE9B3}" sibTransId="{F44A89F4-544D-4F83-B070-6D5E84EB4868}"/>
    <dgm:cxn modelId="{7DBAF251-8ADB-4601-BA4C-77E2912F6734}" type="presOf" srcId="{A0233C61-C153-44CE-9645-C09ECB4760DB}" destId="{4384D591-6390-43B9-827F-E00F2B3022AE}" srcOrd="0" destOrd="0" presId="urn:microsoft.com/office/officeart/2008/layout/VerticalCurvedList"/>
    <dgm:cxn modelId="{21C9A19C-5D77-4F3F-A270-DE0E5E5E162B}" srcId="{A0233C61-C153-44CE-9645-C09ECB4760DB}" destId="{60D07878-F261-491F-B3AF-CA53D1FDC7FD}" srcOrd="3" destOrd="0" parTransId="{EFCBCC60-1450-4A03-B73A-545AAEA4601D}" sibTransId="{B332DA67-99D6-489E-8ADF-2AEC34138FFA}"/>
    <dgm:cxn modelId="{B45C8AE1-2A0F-4526-8B91-71D6ED38BADD}" type="presOf" srcId="{DF36720F-90DA-4647-8577-7F5E7DD43969}" destId="{21499E94-72EF-4B97-AE1A-DF1A293414A1}" srcOrd="0" destOrd="0" presId="urn:microsoft.com/office/officeart/2008/layout/VerticalCurvedList"/>
    <dgm:cxn modelId="{9E126BF1-801A-4607-9895-23595D11BBE3}" type="presOf" srcId="{BAE1BB31-D313-4525-A94D-CCD396ACC4E6}" destId="{23F29285-5760-41CE-ACF7-AD906D9DD4F9}" srcOrd="0" destOrd="0" presId="urn:microsoft.com/office/officeart/2008/layout/VerticalCurvedList"/>
    <dgm:cxn modelId="{E0B07218-2396-442E-AE80-544A8F4DAFBB}" srcId="{A0233C61-C153-44CE-9645-C09ECB4760DB}" destId="{DF36720F-90DA-4647-8577-7F5E7DD43969}" srcOrd="6" destOrd="0" parTransId="{854F7F7A-716E-49E0-BC98-13234E4CF2AC}" sibTransId="{CA9792C9-DE5C-4300-928F-A7FABEC1275D}"/>
    <dgm:cxn modelId="{EB706FAE-93C0-4922-8042-258DD3F3FC9F}" type="presParOf" srcId="{4384D591-6390-43B9-827F-E00F2B3022AE}" destId="{FF5BA134-2C32-45E4-B94E-12623CE2A1D4}" srcOrd="0" destOrd="0" presId="urn:microsoft.com/office/officeart/2008/layout/VerticalCurvedList"/>
    <dgm:cxn modelId="{4AE69691-4BC1-4CCE-A4BE-3515A24D70BF}" type="presParOf" srcId="{FF5BA134-2C32-45E4-B94E-12623CE2A1D4}" destId="{E4513E75-AD43-4EBB-B2FF-BDC4E8B6C9CD}" srcOrd="0" destOrd="0" presId="urn:microsoft.com/office/officeart/2008/layout/VerticalCurvedList"/>
    <dgm:cxn modelId="{25B384E5-61E6-45C5-B8CE-562118DA8A99}" type="presParOf" srcId="{E4513E75-AD43-4EBB-B2FF-BDC4E8B6C9CD}" destId="{3CBB5137-976F-4C70-A039-BA459337FC21}" srcOrd="0" destOrd="0" presId="urn:microsoft.com/office/officeart/2008/layout/VerticalCurvedList"/>
    <dgm:cxn modelId="{64D312E8-D449-4759-90DE-A7CDFF40742D}" type="presParOf" srcId="{E4513E75-AD43-4EBB-B2FF-BDC4E8B6C9CD}" destId="{522EEEE7-DBCC-4166-931C-CEDDAC45D3A1}" srcOrd="1" destOrd="0" presId="urn:microsoft.com/office/officeart/2008/layout/VerticalCurvedList"/>
    <dgm:cxn modelId="{49B686F2-5BF7-4410-B6BC-CC8465D5EDDF}" type="presParOf" srcId="{E4513E75-AD43-4EBB-B2FF-BDC4E8B6C9CD}" destId="{F373F32E-A6FB-4C07-AD85-DDF93118BCD6}" srcOrd="2" destOrd="0" presId="urn:microsoft.com/office/officeart/2008/layout/VerticalCurvedList"/>
    <dgm:cxn modelId="{EDDF0998-5AEA-426B-85B1-96C4D8B5B870}" type="presParOf" srcId="{E4513E75-AD43-4EBB-B2FF-BDC4E8B6C9CD}" destId="{654D47BD-77A1-46B7-9547-227BCCC8E623}" srcOrd="3" destOrd="0" presId="urn:microsoft.com/office/officeart/2008/layout/VerticalCurvedList"/>
    <dgm:cxn modelId="{EC472F7E-5526-4A79-885D-624D9E698A5B}" type="presParOf" srcId="{FF5BA134-2C32-45E4-B94E-12623CE2A1D4}" destId="{C1311050-B51A-43CC-AF5F-15BDFD844AE2}" srcOrd="1" destOrd="0" presId="urn:microsoft.com/office/officeart/2008/layout/VerticalCurvedList"/>
    <dgm:cxn modelId="{53AC1121-A00A-4DAA-B8B4-8B2ACA2EF030}" type="presParOf" srcId="{FF5BA134-2C32-45E4-B94E-12623CE2A1D4}" destId="{A3302FDE-B623-4320-884E-0FD897BADD1C}" srcOrd="2" destOrd="0" presId="urn:microsoft.com/office/officeart/2008/layout/VerticalCurvedList"/>
    <dgm:cxn modelId="{D78EC123-53C6-4309-99EE-A643DE9BE2CA}" type="presParOf" srcId="{A3302FDE-B623-4320-884E-0FD897BADD1C}" destId="{16A6DE98-F79E-4751-BE30-59FA12FE8ABE}" srcOrd="0" destOrd="0" presId="urn:microsoft.com/office/officeart/2008/layout/VerticalCurvedList"/>
    <dgm:cxn modelId="{4E7698A9-A48B-452E-B2B8-91722EE0101B}" type="presParOf" srcId="{FF5BA134-2C32-45E4-B94E-12623CE2A1D4}" destId="{B4D13CD7-08AF-48E8-A6C3-BC7E6BFA167E}" srcOrd="3" destOrd="0" presId="urn:microsoft.com/office/officeart/2008/layout/VerticalCurvedList"/>
    <dgm:cxn modelId="{0387BFC8-4571-41D9-992B-3BC4812954F8}" type="presParOf" srcId="{FF5BA134-2C32-45E4-B94E-12623CE2A1D4}" destId="{70AF8B4A-3E2A-4EE2-AA37-F2FEAE6F6951}" srcOrd="4" destOrd="0" presId="urn:microsoft.com/office/officeart/2008/layout/VerticalCurvedList"/>
    <dgm:cxn modelId="{BBC5A3E0-5EF9-49F3-9137-AF5C744D46FB}" type="presParOf" srcId="{70AF8B4A-3E2A-4EE2-AA37-F2FEAE6F6951}" destId="{D57EBF97-33A9-4486-BF91-39AB80995378}" srcOrd="0" destOrd="0" presId="urn:microsoft.com/office/officeart/2008/layout/VerticalCurvedList"/>
    <dgm:cxn modelId="{C72A4BAE-2E08-4F40-B2EB-74145D5B232D}" type="presParOf" srcId="{FF5BA134-2C32-45E4-B94E-12623CE2A1D4}" destId="{EED59FE3-5995-447E-8AEB-AA9AEAEA6D09}" srcOrd="5" destOrd="0" presId="urn:microsoft.com/office/officeart/2008/layout/VerticalCurvedList"/>
    <dgm:cxn modelId="{427B562E-B058-4C04-8D54-50FF45A33DA0}" type="presParOf" srcId="{FF5BA134-2C32-45E4-B94E-12623CE2A1D4}" destId="{4747591F-091F-453A-86A5-A86C345B2E91}" srcOrd="6" destOrd="0" presId="urn:microsoft.com/office/officeart/2008/layout/VerticalCurvedList"/>
    <dgm:cxn modelId="{B803A262-B6AF-49E1-9785-737903910E1B}" type="presParOf" srcId="{4747591F-091F-453A-86A5-A86C345B2E91}" destId="{8E477EAC-5AF2-4E56-8FB8-08833062A3C5}" srcOrd="0" destOrd="0" presId="urn:microsoft.com/office/officeart/2008/layout/VerticalCurvedList"/>
    <dgm:cxn modelId="{DF8618D8-D502-4E92-92B3-F522F87A0F3F}" type="presParOf" srcId="{FF5BA134-2C32-45E4-B94E-12623CE2A1D4}" destId="{D8956C04-8B68-44D3-AB34-D8F5059EEA61}" srcOrd="7" destOrd="0" presId="urn:microsoft.com/office/officeart/2008/layout/VerticalCurvedList"/>
    <dgm:cxn modelId="{97DB7469-828A-437B-926E-7EED5860895B}" type="presParOf" srcId="{FF5BA134-2C32-45E4-B94E-12623CE2A1D4}" destId="{5EAE458F-C49C-497C-A602-892DC8A3B540}" srcOrd="8" destOrd="0" presId="urn:microsoft.com/office/officeart/2008/layout/VerticalCurvedList"/>
    <dgm:cxn modelId="{1D98A587-3A66-47D1-BE5A-3CC4AF573ED0}" type="presParOf" srcId="{5EAE458F-C49C-497C-A602-892DC8A3B540}" destId="{D9F4B306-5999-4DA0-AB34-0BC992AC8346}" srcOrd="0" destOrd="0" presId="urn:microsoft.com/office/officeart/2008/layout/VerticalCurvedList"/>
    <dgm:cxn modelId="{DFA501DF-013C-4D96-A351-D0E9025E1EC2}" type="presParOf" srcId="{FF5BA134-2C32-45E4-B94E-12623CE2A1D4}" destId="{7A026A8E-8164-4ABE-93DC-1660BCA22C4E}" srcOrd="9" destOrd="0" presId="urn:microsoft.com/office/officeart/2008/layout/VerticalCurvedList"/>
    <dgm:cxn modelId="{6394B102-F051-4F40-AC24-329F171BB7E2}" type="presParOf" srcId="{FF5BA134-2C32-45E4-B94E-12623CE2A1D4}" destId="{A543FE08-D318-4B3D-B71A-694514AF2C54}" srcOrd="10" destOrd="0" presId="urn:microsoft.com/office/officeart/2008/layout/VerticalCurvedList"/>
    <dgm:cxn modelId="{0EA14958-4A43-4DE1-9EFB-2A42DCEB8A2E}" type="presParOf" srcId="{A543FE08-D318-4B3D-B71A-694514AF2C54}" destId="{DEE811B0-6EB1-4667-A0DA-75DCFF8858C5}" srcOrd="0" destOrd="0" presId="urn:microsoft.com/office/officeart/2008/layout/VerticalCurvedList"/>
    <dgm:cxn modelId="{814D780C-C17D-4F3A-B953-A8CDFB269F84}" type="presParOf" srcId="{FF5BA134-2C32-45E4-B94E-12623CE2A1D4}" destId="{23F29285-5760-41CE-ACF7-AD906D9DD4F9}" srcOrd="11" destOrd="0" presId="urn:microsoft.com/office/officeart/2008/layout/VerticalCurvedList"/>
    <dgm:cxn modelId="{F6DF4783-7A7F-43F8-83F2-0DCD73AF4C29}" type="presParOf" srcId="{FF5BA134-2C32-45E4-B94E-12623CE2A1D4}" destId="{B7C2AE53-4296-4BC0-A97A-49103E290B9A}" srcOrd="12" destOrd="0" presId="urn:microsoft.com/office/officeart/2008/layout/VerticalCurvedList"/>
    <dgm:cxn modelId="{C8162397-880E-4537-975A-14BEDDBFFE3A}" type="presParOf" srcId="{B7C2AE53-4296-4BC0-A97A-49103E290B9A}" destId="{0C4F4C03-2DAB-48B8-83B7-6633CA921D1F}" srcOrd="0" destOrd="0" presId="urn:microsoft.com/office/officeart/2008/layout/VerticalCurvedList"/>
    <dgm:cxn modelId="{FC53DF14-FD40-4A38-9583-F1771FDE8599}" type="presParOf" srcId="{FF5BA134-2C32-45E4-B94E-12623CE2A1D4}" destId="{21499E94-72EF-4B97-AE1A-DF1A293414A1}" srcOrd="13" destOrd="0" presId="urn:microsoft.com/office/officeart/2008/layout/VerticalCurvedList"/>
    <dgm:cxn modelId="{9A3D27EC-0BBF-4917-AAEE-74A0F4C07F6C}" type="presParOf" srcId="{FF5BA134-2C32-45E4-B94E-12623CE2A1D4}" destId="{8FF1CB93-9681-42A0-9EE2-942BEDCCF84B}" srcOrd="14" destOrd="0" presId="urn:microsoft.com/office/officeart/2008/layout/VerticalCurvedList"/>
    <dgm:cxn modelId="{EB24D7A9-A5A1-4B83-9B95-6E33BBC3C91A}" type="presParOf" srcId="{8FF1CB93-9681-42A0-9EE2-942BEDCCF84B}" destId="{59D95D15-9771-49AA-A3A1-8FB8FB86425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800CBA6-8B5A-47E3-B926-B3CEF9286E82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562DC02-D884-4854-8824-D612EACC9B3F}">
      <dgm:prSet custT="1"/>
      <dgm:spPr/>
      <dgm:t>
        <a:bodyPr/>
        <a:lstStyle/>
        <a:p>
          <a:pPr rtl="0"/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Разработать собственные образовательные стандарты по всем направлениям подготовки на факультете (2018 г. – «Бизнес-информатика», 2019 г. – «Прикладная математика и информатика», «Прикладная информатика», «Информационная безопасность»)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D0CC932-DB1A-44A7-A7E4-EC4B075A2F35}" type="parTrans" cxnId="{8EB07F68-589A-46A6-A179-732E2F0117A7}">
      <dgm:prSet/>
      <dgm:spPr/>
      <dgm:t>
        <a:bodyPr/>
        <a:lstStyle/>
        <a:p>
          <a:endParaRPr lang="ru-RU"/>
        </a:p>
      </dgm:t>
    </dgm:pt>
    <dgm:pt modelId="{D1BFEC30-A7E6-4AE2-A1CB-5ADDD6C60DCF}" type="sibTrans" cxnId="{8EB07F68-589A-46A6-A179-732E2F0117A7}">
      <dgm:prSet/>
      <dgm:spPr/>
      <dgm:t>
        <a:bodyPr/>
        <a:lstStyle/>
        <a:p>
          <a:endParaRPr lang="ru-RU"/>
        </a:p>
      </dgm:t>
    </dgm:pt>
    <dgm:pt modelId="{C1B8E2C3-874B-4662-A9C9-CEFC15149AC9}">
      <dgm:prSet custT="1"/>
      <dgm:spPr/>
      <dgm:t>
        <a:bodyPr/>
        <a:lstStyle/>
        <a:p>
          <a:pPr rtl="0"/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Провести аккредитацию программы магистратуры направления «Информационная безопасность» (2017-2018)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167B07E-2D64-4B11-B8A4-2964D8E284D6}" type="parTrans" cxnId="{3D9FA840-485C-4208-8499-A6BFC9C7606C}">
      <dgm:prSet/>
      <dgm:spPr/>
      <dgm:t>
        <a:bodyPr/>
        <a:lstStyle/>
        <a:p>
          <a:endParaRPr lang="ru-RU"/>
        </a:p>
      </dgm:t>
    </dgm:pt>
    <dgm:pt modelId="{B95C3B8F-AE6C-4CE2-A42A-629474AB8294}" type="sibTrans" cxnId="{3D9FA840-485C-4208-8499-A6BFC9C7606C}">
      <dgm:prSet/>
      <dgm:spPr/>
      <dgm:t>
        <a:bodyPr/>
        <a:lstStyle/>
        <a:p>
          <a:endParaRPr lang="ru-RU"/>
        </a:p>
      </dgm:t>
    </dgm:pt>
    <dgm:pt modelId="{BF836E93-1B14-43D9-B54E-0C40E7A23209}">
      <dgm:prSet custT="1"/>
      <dgm:spPr/>
      <dgm:t>
        <a:bodyPr/>
        <a:lstStyle/>
        <a:p>
          <a:pPr rtl="0"/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Проанализировать к концу 2017-2018 учебного года результаты реализации (трансформации) математической и ИТ-подготовки на всех факультетах университета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C87A7B5-8826-4B78-9B7F-EA22F1B21138}" type="parTrans" cxnId="{12D61BF9-5C58-43F3-8AF1-D36927CF91FF}">
      <dgm:prSet/>
      <dgm:spPr/>
      <dgm:t>
        <a:bodyPr/>
        <a:lstStyle/>
        <a:p>
          <a:endParaRPr lang="ru-RU"/>
        </a:p>
      </dgm:t>
    </dgm:pt>
    <dgm:pt modelId="{CDA2D204-4A9B-4C12-B82C-C697D0089590}" type="sibTrans" cxnId="{12D61BF9-5C58-43F3-8AF1-D36927CF91FF}">
      <dgm:prSet/>
      <dgm:spPr/>
      <dgm:t>
        <a:bodyPr/>
        <a:lstStyle/>
        <a:p>
          <a:endParaRPr lang="ru-RU"/>
        </a:p>
      </dgm:t>
    </dgm:pt>
    <dgm:pt modelId="{A92637D5-29B9-4099-83B1-3E2EA73E151D}" type="pres">
      <dgm:prSet presAssocID="{B800CBA6-8B5A-47E3-B926-B3CEF9286E8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24A3BEA-C7FD-48B8-A2A3-AD522654F9A5}" type="pres">
      <dgm:prSet presAssocID="{A562DC02-D884-4854-8824-D612EACC9B3F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862BF7-5D31-42A9-916C-81FE60D08296}" type="pres">
      <dgm:prSet presAssocID="{D1BFEC30-A7E6-4AE2-A1CB-5ADDD6C60DCF}" presName="spacer" presStyleCnt="0"/>
      <dgm:spPr/>
    </dgm:pt>
    <dgm:pt modelId="{2BF526FD-72E2-4B02-ABCD-B2E2388EB212}" type="pres">
      <dgm:prSet presAssocID="{C1B8E2C3-874B-4662-A9C9-CEFC15149AC9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F15007-1BE6-4ABF-8448-48FF2C57A06F}" type="pres">
      <dgm:prSet presAssocID="{B95C3B8F-AE6C-4CE2-A42A-629474AB8294}" presName="spacer" presStyleCnt="0"/>
      <dgm:spPr/>
    </dgm:pt>
    <dgm:pt modelId="{2E1DEB89-F7B0-4637-9916-F8C9046BE294}" type="pres">
      <dgm:prSet presAssocID="{BF836E93-1B14-43D9-B54E-0C40E7A23209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A243130-9967-49CF-9501-59D49293BCBE}" type="presOf" srcId="{B800CBA6-8B5A-47E3-B926-B3CEF9286E82}" destId="{A92637D5-29B9-4099-83B1-3E2EA73E151D}" srcOrd="0" destOrd="0" presId="urn:microsoft.com/office/officeart/2005/8/layout/vList2"/>
    <dgm:cxn modelId="{8EB07F68-589A-46A6-A179-732E2F0117A7}" srcId="{B800CBA6-8B5A-47E3-B926-B3CEF9286E82}" destId="{A562DC02-D884-4854-8824-D612EACC9B3F}" srcOrd="0" destOrd="0" parTransId="{1D0CC932-DB1A-44A7-A7E4-EC4B075A2F35}" sibTransId="{D1BFEC30-A7E6-4AE2-A1CB-5ADDD6C60DCF}"/>
    <dgm:cxn modelId="{3D9FA840-485C-4208-8499-A6BFC9C7606C}" srcId="{B800CBA6-8B5A-47E3-B926-B3CEF9286E82}" destId="{C1B8E2C3-874B-4662-A9C9-CEFC15149AC9}" srcOrd="1" destOrd="0" parTransId="{7167B07E-2D64-4B11-B8A4-2964D8E284D6}" sibTransId="{B95C3B8F-AE6C-4CE2-A42A-629474AB8294}"/>
    <dgm:cxn modelId="{F8A77FF2-D71D-4F72-97A1-698CC1472FE4}" type="presOf" srcId="{C1B8E2C3-874B-4662-A9C9-CEFC15149AC9}" destId="{2BF526FD-72E2-4B02-ABCD-B2E2388EB212}" srcOrd="0" destOrd="0" presId="urn:microsoft.com/office/officeart/2005/8/layout/vList2"/>
    <dgm:cxn modelId="{9A0B4ED6-4BA0-49CE-982D-6DB6D90666D7}" type="presOf" srcId="{A562DC02-D884-4854-8824-D612EACC9B3F}" destId="{324A3BEA-C7FD-48B8-A2A3-AD522654F9A5}" srcOrd="0" destOrd="0" presId="urn:microsoft.com/office/officeart/2005/8/layout/vList2"/>
    <dgm:cxn modelId="{12D61BF9-5C58-43F3-8AF1-D36927CF91FF}" srcId="{B800CBA6-8B5A-47E3-B926-B3CEF9286E82}" destId="{BF836E93-1B14-43D9-B54E-0C40E7A23209}" srcOrd="2" destOrd="0" parTransId="{EC87A7B5-8826-4B78-9B7F-EA22F1B21138}" sibTransId="{CDA2D204-4A9B-4C12-B82C-C697D0089590}"/>
    <dgm:cxn modelId="{938EAB11-F277-428F-9D35-DAB4572C8267}" type="presOf" srcId="{BF836E93-1B14-43D9-B54E-0C40E7A23209}" destId="{2E1DEB89-F7B0-4637-9916-F8C9046BE294}" srcOrd="0" destOrd="0" presId="urn:microsoft.com/office/officeart/2005/8/layout/vList2"/>
    <dgm:cxn modelId="{78940996-5BF5-44D2-B8EB-C0D7DCE3D024}" type="presParOf" srcId="{A92637D5-29B9-4099-83B1-3E2EA73E151D}" destId="{324A3BEA-C7FD-48B8-A2A3-AD522654F9A5}" srcOrd="0" destOrd="0" presId="urn:microsoft.com/office/officeart/2005/8/layout/vList2"/>
    <dgm:cxn modelId="{AE7AFD69-C5E6-46C5-8B15-F35F7E0CC0A7}" type="presParOf" srcId="{A92637D5-29B9-4099-83B1-3E2EA73E151D}" destId="{2B862BF7-5D31-42A9-916C-81FE60D08296}" srcOrd="1" destOrd="0" presId="urn:microsoft.com/office/officeart/2005/8/layout/vList2"/>
    <dgm:cxn modelId="{C3DB9ABD-FEE8-4700-B2DC-E41B7AF9BEE7}" type="presParOf" srcId="{A92637D5-29B9-4099-83B1-3E2EA73E151D}" destId="{2BF526FD-72E2-4B02-ABCD-B2E2388EB212}" srcOrd="2" destOrd="0" presId="urn:microsoft.com/office/officeart/2005/8/layout/vList2"/>
    <dgm:cxn modelId="{7C3786CF-AF58-434C-9E82-A8BC37898D51}" type="presParOf" srcId="{A92637D5-29B9-4099-83B1-3E2EA73E151D}" destId="{E5F15007-1BE6-4ABF-8448-48FF2C57A06F}" srcOrd="3" destOrd="0" presId="urn:microsoft.com/office/officeart/2005/8/layout/vList2"/>
    <dgm:cxn modelId="{9169422C-04B5-45C9-856F-EF4BBC90C37C}" type="presParOf" srcId="{A92637D5-29B9-4099-83B1-3E2EA73E151D}" destId="{2E1DEB89-F7B0-4637-9916-F8C9046BE294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E0145BA-E3DA-4BB1-8484-4686B18A0CB2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1E2FDDB-CA97-41AF-AC80-860EE1098F09}">
      <dgm:prSet custT="1"/>
      <dgm:spPr/>
      <dgm:t>
        <a:bodyPr/>
        <a:lstStyle/>
        <a:p>
          <a:pPr rtl="0"/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Для заполнения пробела в области подготовки специалистов по технологиям информационного реестра и смарт-контрактам и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криптовалютам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открыть с 2018 г. магистерскую программу «Технологии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блокчейн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и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криптовалюты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» по направлению подготовки «Прикладная математика и информатика»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14AE3B3-3F09-4B86-9453-D87E492F37DF}" type="parTrans" cxnId="{B4727677-D973-41EF-B764-874D946FD189}">
      <dgm:prSet/>
      <dgm:spPr/>
      <dgm:t>
        <a:bodyPr/>
        <a:lstStyle/>
        <a:p>
          <a:endParaRPr lang="ru-RU"/>
        </a:p>
      </dgm:t>
    </dgm:pt>
    <dgm:pt modelId="{3FA17389-D791-4B59-BC30-08294B426705}" type="sibTrans" cxnId="{B4727677-D973-41EF-B764-874D946FD189}">
      <dgm:prSet/>
      <dgm:spPr/>
      <dgm:t>
        <a:bodyPr/>
        <a:lstStyle/>
        <a:p>
          <a:endParaRPr lang="ru-RU"/>
        </a:p>
      </dgm:t>
    </dgm:pt>
    <dgm:pt modelId="{C4161752-E7E1-4B74-8484-5857DD90B8D9}">
      <dgm:prSet custT="1"/>
      <dgm:spPr/>
      <dgm:t>
        <a:bodyPr/>
        <a:lstStyle/>
        <a:p>
          <a:pPr rtl="0"/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Реализовать в 2017-2018 г. нескольких программ дополнительного профессионального образования в области предиктивной аналитики, технологий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блокчейн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смарт-контрактов, технологии визуализации (как бесплатных, ориентированных на студентов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Финуниверситета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и других вузов, так и платных)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5C843C4-787D-4E7C-99CE-9BB066D87623}" type="parTrans" cxnId="{B53E2AA0-662C-4BB4-90F7-DFA7D2697D64}">
      <dgm:prSet/>
      <dgm:spPr/>
      <dgm:t>
        <a:bodyPr/>
        <a:lstStyle/>
        <a:p>
          <a:endParaRPr lang="ru-RU"/>
        </a:p>
      </dgm:t>
    </dgm:pt>
    <dgm:pt modelId="{8F10D521-D9F9-402E-86B5-E991B3C51A7E}" type="sibTrans" cxnId="{B53E2AA0-662C-4BB4-90F7-DFA7D2697D64}">
      <dgm:prSet/>
      <dgm:spPr/>
      <dgm:t>
        <a:bodyPr/>
        <a:lstStyle/>
        <a:p>
          <a:endParaRPr lang="ru-RU"/>
        </a:p>
      </dgm:t>
    </dgm:pt>
    <dgm:pt modelId="{3E7DD0DC-4E25-4556-A222-F251091FF575}">
      <dgm:prSet custT="1"/>
      <dgm:spPr/>
      <dgm:t>
        <a:bodyPr/>
        <a:lstStyle/>
        <a:p>
          <a:pPr rtl="0"/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Внедрить образовательную программу с иностранным вузом (направление «Бизнес - информатика», 2019 г. – сейчас идут переговоры с вузами Германии и Бельгии)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B3BCF3F-22D9-44BC-8171-8499F281BB1D}" type="parTrans" cxnId="{5BAEA182-EB8F-454C-8B9D-25D5472F853B}">
      <dgm:prSet/>
      <dgm:spPr/>
      <dgm:t>
        <a:bodyPr/>
        <a:lstStyle/>
        <a:p>
          <a:endParaRPr lang="ru-RU"/>
        </a:p>
      </dgm:t>
    </dgm:pt>
    <dgm:pt modelId="{A7BB180D-9C8B-45AF-BB3D-8D49AD7BD621}" type="sibTrans" cxnId="{5BAEA182-EB8F-454C-8B9D-25D5472F853B}">
      <dgm:prSet/>
      <dgm:spPr/>
      <dgm:t>
        <a:bodyPr/>
        <a:lstStyle/>
        <a:p>
          <a:endParaRPr lang="ru-RU"/>
        </a:p>
      </dgm:t>
    </dgm:pt>
    <dgm:pt modelId="{46AD7CD0-2CFD-4B78-86F7-576777F2B70B}">
      <dgm:prSet custT="1"/>
      <dgm:spPr/>
      <dgm:t>
        <a:bodyPr/>
        <a:lstStyle/>
        <a:p>
          <a:pPr rtl="0"/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Внедрить технологии автоматического тестирования в преподавание математических и ИТ-дисциплин на факультете (автоматическое тестирование по теории позволяет усилить контроль за самостоятельной подготовкой студентов к лекциям, стимулировать работу студентов на лекции; 2018-2019 г.)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6A13874-1AFC-419E-9165-3F9A9F1C1198}" type="parTrans" cxnId="{20290891-B527-4EF4-A885-642D3BA5E8FB}">
      <dgm:prSet/>
      <dgm:spPr/>
      <dgm:t>
        <a:bodyPr/>
        <a:lstStyle/>
        <a:p>
          <a:endParaRPr lang="ru-RU"/>
        </a:p>
      </dgm:t>
    </dgm:pt>
    <dgm:pt modelId="{2D5D9E7F-6FC9-4F1F-A605-83DD7854A37E}" type="sibTrans" cxnId="{20290891-B527-4EF4-A885-642D3BA5E8FB}">
      <dgm:prSet/>
      <dgm:spPr/>
      <dgm:t>
        <a:bodyPr/>
        <a:lstStyle/>
        <a:p>
          <a:endParaRPr lang="ru-RU"/>
        </a:p>
      </dgm:t>
    </dgm:pt>
    <dgm:pt modelId="{A82D5626-7EF3-4CCD-8D7D-9E502E28E5F8}" type="pres">
      <dgm:prSet presAssocID="{7E0145BA-E3DA-4BB1-8484-4686B18A0CB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C62EAF3-6617-4CF2-83B6-CD736BCA8613}" type="pres">
      <dgm:prSet presAssocID="{31E2FDDB-CA97-41AF-AC80-860EE1098F09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DEC2AC-C675-4433-9979-A20B6567CDD4}" type="pres">
      <dgm:prSet presAssocID="{3FA17389-D791-4B59-BC30-08294B426705}" presName="spacer" presStyleCnt="0"/>
      <dgm:spPr/>
    </dgm:pt>
    <dgm:pt modelId="{F0B950E2-F6D3-4C2D-8F43-642236D2C246}" type="pres">
      <dgm:prSet presAssocID="{C4161752-E7E1-4B74-8484-5857DD90B8D9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D0FE07-2626-4821-94CB-304A8173962A}" type="pres">
      <dgm:prSet presAssocID="{8F10D521-D9F9-402E-86B5-E991B3C51A7E}" presName="spacer" presStyleCnt="0"/>
      <dgm:spPr/>
    </dgm:pt>
    <dgm:pt modelId="{E94697C0-AC04-4AD9-A2AD-FAA9D5979952}" type="pres">
      <dgm:prSet presAssocID="{3E7DD0DC-4E25-4556-A222-F251091FF575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A3A7C5-2DB2-406A-9A9E-BE59A5C4A034}" type="pres">
      <dgm:prSet presAssocID="{A7BB180D-9C8B-45AF-BB3D-8D49AD7BD621}" presName="spacer" presStyleCnt="0"/>
      <dgm:spPr/>
    </dgm:pt>
    <dgm:pt modelId="{2CF36AD9-C698-47A0-9433-D090CE3CDDEB}" type="pres">
      <dgm:prSet presAssocID="{46AD7CD0-2CFD-4B78-86F7-576777F2B70B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0290891-B527-4EF4-A885-642D3BA5E8FB}" srcId="{7E0145BA-E3DA-4BB1-8484-4686B18A0CB2}" destId="{46AD7CD0-2CFD-4B78-86F7-576777F2B70B}" srcOrd="3" destOrd="0" parTransId="{26A13874-1AFC-419E-9165-3F9A9F1C1198}" sibTransId="{2D5D9E7F-6FC9-4F1F-A605-83DD7854A37E}"/>
    <dgm:cxn modelId="{B4727677-D973-41EF-B764-874D946FD189}" srcId="{7E0145BA-E3DA-4BB1-8484-4686B18A0CB2}" destId="{31E2FDDB-CA97-41AF-AC80-860EE1098F09}" srcOrd="0" destOrd="0" parTransId="{214AE3B3-3F09-4B86-9453-D87E492F37DF}" sibTransId="{3FA17389-D791-4B59-BC30-08294B426705}"/>
    <dgm:cxn modelId="{F674ECF2-FC42-43E3-B17F-C2CBCCD28632}" type="presOf" srcId="{7E0145BA-E3DA-4BB1-8484-4686B18A0CB2}" destId="{A82D5626-7EF3-4CCD-8D7D-9E502E28E5F8}" srcOrd="0" destOrd="0" presId="urn:microsoft.com/office/officeart/2005/8/layout/vList2"/>
    <dgm:cxn modelId="{32C76F4B-ACFD-4C69-ABB5-6E03DCF82DDA}" type="presOf" srcId="{C4161752-E7E1-4B74-8484-5857DD90B8D9}" destId="{F0B950E2-F6D3-4C2D-8F43-642236D2C246}" srcOrd="0" destOrd="0" presId="urn:microsoft.com/office/officeart/2005/8/layout/vList2"/>
    <dgm:cxn modelId="{5BAEA182-EB8F-454C-8B9D-25D5472F853B}" srcId="{7E0145BA-E3DA-4BB1-8484-4686B18A0CB2}" destId="{3E7DD0DC-4E25-4556-A222-F251091FF575}" srcOrd="2" destOrd="0" parTransId="{EB3BCF3F-22D9-44BC-8171-8499F281BB1D}" sibTransId="{A7BB180D-9C8B-45AF-BB3D-8D49AD7BD621}"/>
    <dgm:cxn modelId="{B53E2AA0-662C-4BB4-90F7-DFA7D2697D64}" srcId="{7E0145BA-E3DA-4BB1-8484-4686B18A0CB2}" destId="{C4161752-E7E1-4B74-8484-5857DD90B8D9}" srcOrd="1" destOrd="0" parTransId="{05C843C4-787D-4E7C-99CE-9BB066D87623}" sibTransId="{8F10D521-D9F9-402E-86B5-E991B3C51A7E}"/>
    <dgm:cxn modelId="{0EE67DF5-51A3-426E-889A-35C396770454}" type="presOf" srcId="{3E7DD0DC-4E25-4556-A222-F251091FF575}" destId="{E94697C0-AC04-4AD9-A2AD-FAA9D5979952}" srcOrd="0" destOrd="0" presId="urn:microsoft.com/office/officeart/2005/8/layout/vList2"/>
    <dgm:cxn modelId="{B2933998-F2A9-4C7A-8513-00F3027C1761}" type="presOf" srcId="{31E2FDDB-CA97-41AF-AC80-860EE1098F09}" destId="{8C62EAF3-6617-4CF2-83B6-CD736BCA8613}" srcOrd="0" destOrd="0" presId="urn:microsoft.com/office/officeart/2005/8/layout/vList2"/>
    <dgm:cxn modelId="{99556275-F37E-49CF-8A09-BF54ECB244B2}" type="presOf" srcId="{46AD7CD0-2CFD-4B78-86F7-576777F2B70B}" destId="{2CF36AD9-C698-47A0-9433-D090CE3CDDEB}" srcOrd="0" destOrd="0" presId="urn:microsoft.com/office/officeart/2005/8/layout/vList2"/>
    <dgm:cxn modelId="{7F5A24FD-4409-4EFD-BA75-F1160E338633}" type="presParOf" srcId="{A82D5626-7EF3-4CCD-8D7D-9E502E28E5F8}" destId="{8C62EAF3-6617-4CF2-83B6-CD736BCA8613}" srcOrd="0" destOrd="0" presId="urn:microsoft.com/office/officeart/2005/8/layout/vList2"/>
    <dgm:cxn modelId="{5669A1AD-C423-4695-9971-162D0A2746EF}" type="presParOf" srcId="{A82D5626-7EF3-4CCD-8D7D-9E502E28E5F8}" destId="{60DEC2AC-C675-4433-9979-A20B6567CDD4}" srcOrd="1" destOrd="0" presId="urn:microsoft.com/office/officeart/2005/8/layout/vList2"/>
    <dgm:cxn modelId="{2440A0F6-8793-42B7-95EF-221656EBE8CD}" type="presParOf" srcId="{A82D5626-7EF3-4CCD-8D7D-9E502E28E5F8}" destId="{F0B950E2-F6D3-4C2D-8F43-642236D2C246}" srcOrd="2" destOrd="0" presId="urn:microsoft.com/office/officeart/2005/8/layout/vList2"/>
    <dgm:cxn modelId="{A483F2F5-C5B0-403F-A331-B024ADB96549}" type="presParOf" srcId="{A82D5626-7EF3-4CCD-8D7D-9E502E28E5F8}" destId="{99D0FE07-2626-4821-94CB-304A8173962A}" srcOrd="3" destOrd="0" presId="urn:microsoft.com/office/officeart/2005/8/layout/vList2"/>
    <dgm:cxn modelId="{5825B5DD-7382-4D8D-A92A-F56D326DD9CB}" type="presParOf" srcId="{A82D5626-7EF3-4CCD-8D7D-9E502E28E5F8}" destId="{E94697C0-AC04-4AD9-A2AD-FAA9D5979952}" srcOrd="4" destOrd="0" presId="urn:microsoft.com/office/officeart/2005/8/layout/vList2"/>
    <dgm:cxn modelId="{B5D91FB2-0C13-4E2B-B985-F2F803453892}" type="presParOf" srcId="{A82D5626-7EF3-4CCD-8D7D-9E502E28E5F8}" destId="{D8A3A7C5-2DB2-406A-9A9E-BE59A5C4A034}" srcOrd="5" destOrd="0" presId="urn:microsoft.com/office/officeart/2005/8/layout/vList2"/>
    <dgm:cxn modelId="{B5D7EEC5-0933-4335-B938-AB5340DF45EA}" type="presParOf" srcId="{A82D5626-7EF3-4CCD-8D7D-9E502E28E5F8}" destId="{2CF36AD9-C698-47A0-9433-D090CE3CDDEB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1485688-5FC8-4FA5-A10C-8D8E9CA00FDF}" type="doc">
      <dgm:prSet loTypeId="urn:microsoft.com/office/officeart/2005/8/layout/hList1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032D2A62-1BC6-42A0-8CC4-6F94AF688E13}">
      <dgm:prSet custT="1"/>
      <dgm:spPr/>
      <dgm:t>
        <a:bodyPr/>
        <a:lstStyle/>
        <a:p>
          <a:pPr rtl="0"/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Вести систематическую работу в социальных сетях, распространять информацию о возможностях, мероприятиях и достижениях факультета в профессиональных журналах;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94B7989-E9FC-4C5F-B838-DB157D6ABD8C}" type="parTrans" cxnId="{45673BA5-4EE6-4883-8FC8-B2D04516BC32}">
      <dgm:prSet/>
      <dgm:spPr/>
      <dgm:t>
        <a:bodyPr/>
        <a:lstStyle/>
        <a:p>
          <a:endParaRPr lang="ru-RU"/>
        </a:p>
      </dgm:t>
    </dgm:pt>
    <dgm:pt modelId="{D3C8CD02-E7FF-4B8A-9BF9-59F42A028D16}" type="sibTrans" cxnId="{45673BA5-4EE6-4883-8FC8-B2D04516BC32}">
      <dgm:prSet/>
      <dgm:spPr/>
      <dgm:t>
        <a:bodyPr/>
        <a:lstStyle/>
        <a:p>
          <a:endParaRPr lang="ru-RU"/>
        </a:p>
      </dgm:t>
    </dgm:pt>
    <dgm:pt modelId="{067A2DD7-7B00-4D1E-A061-4FF2037388FE}">
      <dgm:prSet custT="1"/>
      <dgm:spPr/>
      <dgm:t>
        <a:bodyPr/>
        <a:lstStyle/>
        <a:p>
          <a:pPr rtl="0"/>
          <a:r>
            <a:rPr lang="ru-RU" sz="2000" smtClean="0">
              <a:latin typeface="Times New Roman" panose="02020603050405020304" pitchFamily="18" charset="0"/>
              <a:cs typeface="Times New Roman" panose="02020603050405020304" pitchFamily="18" charset="0"/>
            </a:rPr>
            <a:t>к 2018 году планируется подписать договор о сотрудничестве с ИТ-компанией, имеющей «громкое» имя (идут переговоры с Киви  и Яндекс-деньги). 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535558D-EF11-4CF0-880D-E74FD134F7D2}" type="parTrans" cxnId="{002669B4-1341-481E-98E4-E6FB38AF89E3}">
      <dgm:prSet/>
      <dgm:spPr/>
      <dgm:t>
        <a:bodyPr/>
        <a:lstStyle/>
        <a:p>
          <a:endParaRPr lang="ru-RU"/>
        </a:p>
      </dgm:t>
    </dgm:pt>
    <dgm:pt modelId="{C401EC52-79EF-4F85-B464-372B79D67CA6}" type="sibTrans" cxnId="{002669B4-1341-481E-98E4-E6FB38AF89E3}">
      <dgm:prSet/>
      <dgm:spPr/>
      <dgm:t>
        <a:bodyPr/>
        <a:lstStyle/>
        <a:p>
          <a:endParaRPr lang="ru-RU"/>
        </a:p>
      </dgm:t>
    </dgm:pt>
    <dgm:pt modelId="{FE900BF1-CA99-476D-B1D4-77C2231A104B}" type="pres">
      <dgm:prSet presAssocID="{91485688-5FC8-4FA5-A10C-8D8E9CA00FD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AF831D0-4A77-4B11-8ECD-9CDD0FF925E4}" type="pres">
      <dgm:prSet presAssocID="{032D2A62-1BC6-42A0-8CC4-6F94AF688E13}" presName="composite" presStyleCnt="0"/>
      <dgm:spPr/>
    </dgm:pt>
    <dgm:pt modelId="{7AF85BEC-AA79-4086-9F7D-28681A2A63A7}" type="pres">
      <dgm:prSet presAssocID="{032D2A62-1BC6-42A0-8CC4-6F94AF688E13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BBA105-DDD3-4022-AA54-3B6AEA973109}" type="pres">
      <dgm:prSet presAssocID="{032D2A62-1BC6-42A0-8CC4-6F94AF688E13}" presName="desTx" presStyleLbl="alignAccFollowNode1" presStyleIdx="0" presStyleCnt="2">
        <dgm:presLayoutVars>
          <dgm:bulletEnabled val="1"/>
        </dgm:presLayoutVars>
      </dgm:prSet>
      <dgm:spPr/>
    </dgm:pt>
    <dgm:pt modelId="{7FEC8C41-9924-4FE7-AAC1-B5CFA2DEDEF3}" type="pres">
      <dgm:prSet presAssocID="{D3C8CD02-E7FF-4B8A-9BF9-59F42A028D16}" presName="space" presStyleCnt="0"/>
      <dgm:spPr/>
    </dgm:pt>
    <dgm:pt modelId="{D8CF05FD-C8DE-4BDE-9EA3-2ABAF5E07745}" type="pres">
      <dgm:prSet presAssocID="{067A2DD7-7B00-4D1E-A061-4FF2037388FE}" presName="composite" presStyleCnt="0"/>
      <dgm:spPr/>
    </dgm:pt>
    <dgm:pt modelId="{F74008D8-6912-4118-9006-AA00A3D92539}" type="pres">
      <dgm:prSet presAssocID="{067A2DD7-7B00-4D1E-A061-4FF2037388FE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B29B5E-A2CE-428B-A505-54F3BD9FDF17}" type="pres">
      <dgm:prSet presAssocID="{067A2DD7-7B00-4D1E-A061-4FF2037388FE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15DC83A3-EB34-4630-9C8B-EDA0063C05E9}" type="presOf" srcId="{91485688-5FC8-4FA5-A10C-8D8E9CA00FDF}" destId="{FE900BF1-CA99-476D-B1D4-77C2231A104B}" srcOrd="0" destOrd="0" presId="urn:microsoft.com/office/officeart/2005/8/layout/hList1"/>
    <dgm:cxn modelId="{1A8BFB6F-A713-4EEB-8476-66B10F62D154}" type="presOf" srcId="{032D2A62-1BC6-42A0-8CC4-6F94AF688E13}" destId="{7AF85BEC-AA79-4086-9F7D-28681A2A63A7}" srcOrd="0" destOrd="0" presId="urn:microsoft.com/office/officeart/2005/8/layout/hList1"/>
    <dgm:cxn modelId="{F52CB438-4299-4AFD-A2A0-22ABC9856F97}" type="presOf" srcId="{067A2DD7-7B00-4D1E-A061-4FF2037388FE}" destId="{F74008D8-6912-4118-9006-AA00A3D92539}" srcOrd="0" destOrd="0" presId="urn:microsoft.com/office/officeart/2005/8/layout/hList1"/>
    <dgm:cxn modelId="{002669B4-1341-481E-98E4-E6FB38AF89E3}" srcId="{91485688-5FC8-4FA5-A10C-8D8E9CA00FDF}" destId="{067A2DD7-7B00-4D1E-A061-4FF2037388FE}" srcOrd="1" destOrd="0" parTransId="{F535558D-EF11-4CF0-880D-E74FD134F7D2}" sibTransId="{C401EC52-79EF-4F85-B464-372B79D67CA6}"/>
    <dgm:cxn modelId="{45673BA5-4EE6-4883-8FC8-B2D04516BC32}" srcId="{91485688-5FC8-4FA5-A10C-8D8E9CA00FDF}" destId="{032D2A62-1BC6-42A0-8CC4-6F94AF688E13}" srcOrd="0" destOrd="0" parTransId="{494B7989-E9FC-4C5F-B838-DB157D6ABD8C}" sibTransId="{D3C8CD02-E7FF-4B8A-9BF9-59F42A028D16}"/>
    <dgm:cxn modelId="{C84C4275-3F9C-40B8-914B-0ECEDD1A019E}" type="presParOf" srcId="{FE900BF1-CA99-476D-B1D4-77C2231A104B}" destId="{2AF831D0-4A77-4B11-8ECD-9CDD0FF925E4}" srcOrd="0" destOrd="0" presId="urn:microsoft.com/office/officeart/2005/8/layout/hList1"/>
    <dgm:cxn modelId="{35DD8B62-BF19-440A-888B-62E13142817E}" type="presParOf" srcId="{2AF831D0-4A77-4B11-8ECD-9CDD0FF925E4}" destId="{7AF85BEC-AA79-4086-9F7D-28681A2A63A7}" srcOrd="0" destOrd="0" presId="urn:microsoft.com/office/officeart/2005/8/layout/hList1"/>
    <dgm:cxn modelId="{5E104CD1-F435-4C90-BB24-3F4E3CF4F584}" type="presParOf" srcId="{2AF831D0-4A77-4B11-8ECD-9CDD0FF925E4}" destId="{5BBBA105-DDD3-4022-AA54-3B6AEA973109}" srcOrd="1" destOrd="0" presId="urn:microsoft.com/office/officeart/2005/8/layout/hList1"/>
    <dgm:cxn modelId="{3EC6DBB9-3CE0-43FE-B562-9CCC22280F1F}" type="presParOf" srcId="{FE900BF1-CA99-476D-B1D4-77C2231A104B}" destId="{7FEC8C41-9924-4FE7-AAC1-B5CFA2DEDEF3}" srcOrd="1" destOrd="0" presId="urn:microsoft.com/office/officeart/2005/8/layout/hList1"/>
    <dgm:cxn modelId="{337B7B6E-1C92-4ED5-BAA0-1FC04C45BD67}" type="presParOf" srcId="{FE900BF1-CA99-476D-B1D4-77C2231A104B}" destId="{D8CF05FD-C8DE-4BDE-9EA3-2ABAF5E07745}" srcOrd="2" destOrd="0" presId="urn:microsoft.com/office/officeart/2005/8/layout/hList1"/>
    <dgm:cxn modelId="{852928C7-4E9E-4F21-A1DB-029BFF7AB91F}" type="presParOf" srcId="{D8CF05FD-C8DE-4BDE-9EA3-2ABAF5E07745}" destId="{F74008D8-6912-4118-9006-AA00A3D92539}" srcOrd="0" destOrd="0" presId="urn:microsoft.com/office/officeart/2005/8/layout/hList1"/>
    <dgm:cxn modelId="{0E26CA4E-0BCF-43CB-A1A2-115B7B224F24}" type="presParOf" srcId="{D8CF05FD-C8DE-4BDE-9EA3-2ABAF5E07745}" destId="{CFB29B5E-A2CE-428B-A505-54F3BD9FDF17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3B8300-2BF2-438A-B429-FE0F7B5B0969}">
      <dsp:nvSpPr>
        <dsp:cNvPr id="0" name=""/>
        <dsp:cNvSpPr/>
      </dsp:nvSpPr>
      <dsp:spPr>
        <a:xfrm>
          <a:off x="0" y="19041"/>
          <a:ext cx="10515600" cy="59962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«Прикладная математика и информатика»</a:t>
          </a:r>
          <a:endParaRPr lang="ru-RU" sz="2500" kern="1200" dirty="0"/>
        </a:p>
      </dsp:txBody>
      <dsp:txXfrm>
        <a:off x="29271" y="48312"/>
        <a:ext cx="10457058" cy="541083"/>
      </dsp:txXfrm>
    </dsp:sp>
    <dsp:sp modelId="{BBA45FC4-5AB2-4030-8063-81A2AA5D710F}">
      <dsp:nvSpPr>
        <dsp:cNvPr id="0" name=""/>
        <dsp:cNvSpPr/>
      </dsp:nvSpPr>
      <dsp:spPr>
        <a:xfrm>
          <a:off x="0" y="690666"/>
          <a:ext cx="10515600" cy="59962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«Бизнес-информатика»</a:t>
          </a:r>
          <a:endParaRPr lang="ru-RU" sz="2500" kern="1200" dirty="0"/>
        </a:p>
      </dsp:txBody>
      <dsp:txXfrm>
        <a:off x="29271" y="719937"/>
        <a:ext cx="10457058" cy="541083"/>
      </dsp:txXfrm>
    </dsp:sp>
    <dsp:sp modelId="{06D527F4-3AE9-4691-AD2C-7A6DBC0BA443}">
      <dsp:nvSpPr>
        <dsp:cNvPr id="0" name=""/>
        <dsp:cNvSpPr/>
      </dsp:nvSpPr>
      <dsp:spPr>
        <a:xfrm>
          <a:off x="0" y="1362291"/>
          <a:ext cx="10515600" cy="59962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«Прикладная информатика»</a:t>
          </a:r>
          <a:endParaRPr lang="ru-RU" sz="2500" kern="1200" dirty="0"/>
        </a:p>
      </dsp:txBody>
      <dsp:txXfrm>
        <a:off x="29271" y="1391562"/>
        <a:ext cx="10457058" cy="541083"/>
      </dsp:txXfrm>
    </dsp:sp>
    <dsp:sp modelId="{7F28A6A2-5323-4661-A34A-945554DF4F74}">
      <dsp:nvSpPr>
        <dsp:cNvPr id="0" name=""/>
        <dsp:cNvSpPr/>
      </dsp:nvSpPr>
      <dsp:spPr>
        <a:xfrm>
          <a:off x="0" y="2033917"/>
          <a:ext cx="10515600" cy="59962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«Информационная безопасность»</a:t>
          </a:r>
          <a:endParaRPr lang="ru-RU" sz="2500" kern="1200" dirty="0"/>
        </a:p>
      </dsp:txBody>
      <dsp:txXfrm>
        <a:off x="29271" y="2063188"/>
        <a:ext cx="10457058" cy="54108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AEFE1F-8AEB-43AB-B986-49A108B9ADAC}">
      <dsp:nvSpPr>
        <dsp:cNvPr id="0" name=""/>
        <dsp:cNvSpPr/>
      </dsp:nvSpPr>
      <dsp:spPr>
        <a:xfrm>
          <a:off x="477997" y="442346"/>
          <a:ext cx="1823059" cy="182305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EFC0EC45-B337-4BF0-95D5-FCBA4211D1D0}">
      <dsp:nvSpPr>
        <dsp:cNvPr id="0" name=""/>
        <dsp:cNvSpPr/>
      </dsp:nvSpPr>
      <dsp:spPr>
        <a:xfrm>
          <a:off x="1389526" y="442346"/>
          <a:ext cx="9726687" cy="18230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7940" rIns="0" bIns="2794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Быть лидирующим научно-образовательным и проектно-консалтинговым центром в области аналитических и информационных технологий, содействовать росту престижа Финансового университета</a:t>
          </a:r>
          <a:endParaRPr lang="ru-RU" sz="2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389526" y="442346"/>
        <a:ext cx="9726687" cy="1823059"/>
      </dsp:txXfrm>
    </dsp:sp>
    <dsp:sp modelId="{DB020A8D-71C6-4743-BF6F-6BC44A19E6ED}">
      <dsp:nvSpPr>
        <dsp:cNvPr id="0" name=""/>
        <dsp:cNvSpPr/>
      </dsp:nvSpPr>
      <dsp:spPr>
        <a:xfrm>
          <a:off x="477997" y="2265405"/>
          <a:ext cx="1823059" cy="182305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E8A73744-D745-473F-BBA0-6037F9660AD3}">
      <dsp:nvSpPr>
        <dsp:cNvPr id="0" name=""/>
        <dsp:cNvSpPr/>
      </dsp:nvSpPr>
      <dsp:spPr>
        <a:xfrm>
          <a:off x="1389526" y="2265405"/>
          <a:ext cx="9726687" cy="18230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7940" rIns="0" bIns="2794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Активно использовать результаты исследовательских проектов в образовательном процессе как на Факультете </a:t>
          </a:r>
          <a:r>
            <a:rPr lang="ru-RU" sz="22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ПМиИТ</a:t>
          </a:r>
          <a:r>
            <a:rPr lang="ru-RU" sz="2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так и на других факультетах Финансового университета, обеспечивая выпускников современным инструментарием аналитики и информационных технологий, востребованными и в финансово-кредитных учреждениях, и в </a:t>
          </a:r>
          <a:r>
            <a:rPr lang="ru-RU" sz="22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финтех</a:t>
          </a:r>
          <a:r>
            <a:rPr lang="ru-RU" sz="2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-компаниях</a:t>
          </a:r>
          <a:endParaRPr lang="ru-RU" sz="2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389526" y="2265405"/>
        <a:ext cx="9726687" cy="182305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1CD740-1BDE-4E95-B672-FCF24BB48BAE}">
      <dsp:nvSpPr>
        <dsp:cNvPr id="0" name=""/>
        <dsp:cNvSpPr/>
      </dsp:nvSpPr>
      <dsp:spPr>
        <a:xfrm>
          <a:off x="874240" y="0"/>
          <a:ext cx="9908059" cy="6028683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F40CABF1-C798-4B46-B234-D3D4480CAFEA}">
      <dsp:nvSpPr>
        <dsp:cNvPr id="0" name=""/>
        <dsp:cNvSpPr/>
      </dsp:nvSpPr>
      <dsp:spPr>
        <a:xfrm>
          <a:off x="168681" y="1825075"/>
          <a:ext cx="5409363" cy="241147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Формирование Факультета прикладной математики и информационных технологий Финансового университета</a:t>
          </a:r>
          <a:r>
            <a:rPr lang="ru-RU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как ведущего научно-исследовательского, образовательного, методического и консалтингового центра в области использования современных технологий для цифровой экономики (в частности для подготовки специалистов финансово-кредитной сферы)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86399" y="1942793"/>
        <a:ext cx="5173927" cy="2176037"/>
      </dsp:txXfrm>
    </dsp:sp>
    <dsp:sp modelId="{9C56079E-0AE5-400F-9B0C-13A0DD46712F}">
      <dsp:nvSpPr>
        <dsp:cNvPr id="0" name=""/>
        <dsp:cNvSpPr/>
      </dsp:nvSpPr>
      <dsp:spPr>
        <a:xfrm>
          <a:off x="6119683" y="1808604"/>
          <a:ext cx="5409363" cy="241147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Факультет должен вносить значительный теоретический и практический вклад в использование</a:t>
          </a:r>
          <a:r>
            <a:rPr lang="ru-RU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как традиционными финансовыми институтами, так и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финтех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-организациями методов машинного обучения и обработки данных, технологий распределенного реестра и их приложений, смарт-контрактов, стратегического управления ИТ, технологии коллективного интеллекта и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кибербезопасности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 Готовить для этих организаций специалистов, проводить исследования и консалтинг.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237401" y="1926322"/>
        <a:ext cx="5173927" cy="217603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7655F5-69E9-4EDB-9B2A-BD378395944A}">
      <dsp:nvSpPr>
        <dsp:cNvPr id="0" name=""/>
        <dsp:cNvSpPr/>
      </dsp:nvSpPr>
      <dsp:spPr>
        <a:xfrm>
          <a:off x="0" y="292"/>
          <a:ext cx="10515600" cy="1286954"/>
        </a:xfrm>
        <a:prstGeom prst="roundRect">
          <a:avLst/>
        </a:prstGeom>
        <a:solidFill>
          <a:schemeClr val="lt1"/>
        </a:solidFill>
        <a:ln w="12700" cap="flat" cmpd="sng" algn="ctr">
          <a:solidFill>
            <a:schemeClr val="accent5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 поставщиками информационно-технологических сервисов и разработчиками программного обеспечения 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– в области адаптации и продвижения их продуктов в финансово-банковскую сферу, для управления финансами и экономикой предприятий и организаций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2824" y="63116"/>
        <a:ext cx="10389952" cy="1161306"/>
      </dsp:txXfrm>
    </dsp:sp>
    <dsp:sp modelId="{A22DD0B9-3759-482E-AB54-ECCD6ADEA2D2}">
      <dsp:nvSpPr>
        <dsp:cNvPr id="0" name=""/>
        <dsp:cNvSpPr/>
      </dsp:nvSpPr>
      <dsp:spPr>
        <a:xfrm>
          <a:off x="0" y="1309139"/>
          <a:ext cx="10515600" cy="1286954"/>
        </a:xfrm>
        <a:prstGeom prst="roundRect">
          <a:avLst/>
        </a:prstGeom>
        <a:solidFill>
          <a:schemeClr val="lt1"/>
        </a:solidFill>
        <a:ln w="12700" cap="flat" cmpd="sng" algn="ctr">
          <a:solidFill>
            <a:schemeClr val="accent5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 системными интеграторами 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– в области внедрения конкретных информационных систем в банках, фондах, инвестиционных и страховых компаниях, финансовых службах предприятий и организаций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2824" y="1371963"/>
        <a:ext cx="10389952" cy="1161306"/>
      </dsp:txXfrm>
    </dsp:sp>
    <dsp:sp modelId="{9DBFD111-9A17-473A-B899-2F81A8883B9F}">
      <dsp:nvSpPr>
        <dsp:cNvPr id="0" name=""/>
        <dsp:cNvSpPr/>
      </dsp:nvSpPr>
      <dsp:spPr>
        <a:xfrm>
          <a:off x="0" y="2617262"/>
          <a:ext cx="10515600" cy="1286954"/>
        </a:xfrm>
        <a:prstGeom prst="roundRect">
          <a:avLst/>
        </a:prstGeom>
        <a:solidFill>
          <a:schemeClr val="lt1"/>
        </a:solidFill>
        <a:ln w="12700" cap="flat" cmpd="sng" algn="ctr">
          <a:solidFill>
            <a:schemeClr val="accent5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 традиционными финансовыми институтами и компаниями </a:t>
          </a:r>
          <a:r>
            <a:rPr lang="ru-RU" sz="20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финтех</a:t>
          </a:r>
          <a:r>
            <a:rPr lang="ru-RU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-отрасли 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– в области разработки и реализации систем аналитики, основанной на инструментарии машинного обучения и обработки данных, смарт-контрактов и технологий распределенного реестра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2824" y="2680086"/>
        <a:ext cx="10389952" cy="1161306"/>
      </dsp:txXfrm>
    </dsp:sp>
    <dsp:sp modelId="{4D889C51-DA7F-4B19-A067-11093C4684A5}">
      <dsp:nvSpPr>
        <dsp:cNvPr id="0" name=""/>
        <dsp:cNvSpPr/>
      </dsp:nvSpPr>
      <dsp:spPr>
        <a:xfrm>
          <a:off x="0" y="3902119"/>
          <a:ext cx="10515600" cy="1286954"/>
        </a:xfrm>
        <a:prstGeom prst="roundRect">
          <a:avLst/>
        </a:prstGeom>
        <a:solidFill>
          <a:schemeClr val="lt1"/>
        </a:solidFill>
        <a:ln w="12700" cap="flat" cmpd="sng" algn="ctr">
          <a:solidFill>
            <a:schemeClr val="accent5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бизнес- и ИТ-консультантами 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– в области проведения проектов по разработке поиску направлений трансформации бизнес-моделей в новых экономических условиях и приоритетности применения информационных технологий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2824" y="3964943"/>
        <a:ext cx="10389952" cy="116130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2EEEE7-DBCC-4166-931C-CEDDAC45D3A1}">
      <dsp:nvSpPr>
        <dsp:cNvPr id="0" name=""/>
        <dsp:cNvSpPr/>
      </dsp:nvSpPr>
      <dsp:spPr>
        <a:xfrm>
          <a:off x="-6348004" y="-971731"/>
          <a:ext cx="7561667" cy="7561667"/>
        </a:xfrm>
        <a:prstGeom prst="blockArc">
          <a:avLst>
            <a:gd name="adj1" fmla="val 18900000"/>
            <a:gd name="adj2" fmla="val 2700000"/>
            <a:gd name="adj3" fmla="val 286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311050-B51A-43CC-AF5F-15BDFD844AE2}">
      <dsp:nvSpPr>
        <dsp:cNvPr id="0" name=""/>
        <dsp:cNvSpPr/>
      </dsp:nvSpPr>
      <dsp:spPr>
        <a:xfrm>
          <a:off x="394117" y="255403"/>
          <a:ext cx="11199028" cy="51058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5275" tIns="58420" rIns="58420" bIns="5842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«Машинное обучение и анализ данных в экономике и финансах»</a:t>
          </a:r>
          <a:endParaRPr lang="ru-RU" sz="23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94117" y="255403"/>
        <a:ext cx="11199028" cy="510582"/>
      </dsp:txXfrm>
    </dsp:sp>
    <dsp:sp modelId="{16A6DE98-F79E-4751-BE30-59FA12FE8ABE}">
      <dsp:nvSpPr>
        <dsp:cNvPr id="0" name=""/>
        <dsp:cNvSpPr/>
      </dsp:nvSpPr>
      <dsp:spPr>
        <a:xfrm>
          <a:off x="75003" y="191580"/>
          <a:ext cx="638228" cy="638228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B4D13CD7-08AF-48E8-A6C3-BC7E6BFA167E}">
      <dsp:nvSpPr>
        <dsp:cNvPr id="0" name=""/>
        <dsp:cNvSpPr/>
      </dsp:nvSpPr>
      <dsp:spPr>
        <a:xfrm>
          <a:off x="856495" y="1021726"/>
          <a:ext cx="10736650" cy="51058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5275" tIns="58420" rIns="58420" bIns="5842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«Технологии распределенного реестра (</a:t>
          </a:r>
          <a:r>
            <a:rPr lang="ru-RU" sz="2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блокчейн</a:t>
          </a:r>
          <a:r>
            <a:rPr lang="ru-RU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), </a:t>
          </a:r>
          <a:r>
            <a:rPr lang="ru-RU" sz="2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криптовалюты</a:t>
          </a:r>
          <a:r>
            <a:rPr lang="ru-RU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и смарт-контракты»</a:t>
          </a:r>
          <a:endParaRPr lang="ru-RU" sz="23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56495" y="1021726"/>
        <a:ext cx="10736650" cy="510582"/>
      </dsp:txXfrm>
    </dsp:sp>
    <dsp:sp modelId="{D57EBF97-33A9-4486-BF91-39AB80995378}">
      <dsp:nvSpPr>
        <dsp:cNvPr id="0" name=""/>
        <dsp:cNvSpPr/>
      </dsp:nvSpPr>
      <dsp:spPr>
        <a:xfrm>
          <a:off x="537381" y="957903"/>
          <a:ext cx="638228" cy="638228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EED59FE3-5995-447E-8AEB-AA9AEAEA6D09}">
      <dsp:nvSpPr>
        <dsp:cNvPr id="0" name=""/>
        <dsp:cNvSpPr/>
      </dsp:nvSpPr>
      <dsp:spPr>
        <a:xfrm>
          <a:off x="1109876" y="1787488"/>
          <a:ext cx="10483269" cy="51058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5275" tIns="58420" rIns="58420" bIns="5842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«Корпоративная мобильность и Интернет вещей»</a:t>
          </a:r>
          <a:endParaRPr lang="ru-RU" sz="23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109876" y="1787488"/>
        <a:ext cx="10483269" cy="510582"/>
      </dsp:txXfrm>
    </dsp:sp>
    <dsp:sp modelId="{8E477EAC-5AF2-4E56-8FB8-08833062A3C5}">
      <dsp:nvSpPr>
        <dsp:cNvPr id="0" name=""/>
        <dsp:cNvSpPr/>
      </dsp:nvSpPr>
      <dsp:spPr>
        <a:xfrm>
          <a:off x="790762" y="1723665"/>
          <a:ext cx="638228" cy="638228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D8956C04-8B68-44D3-AB34-D8F5059EEA61}">
      <dsp:nvSpPr>
        <dsp:cNvPr id="0" name=""/>
        <dsp:cNvSpPr/>
      </dsp:nvSpPr>
      <dsp:spPr>
        <a:xfrm>
          <a:off x="1190778" y="2553811"/>
          <a:ext cx="10402367" cy="51058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5275" tIns="58420" rIns="58420" bIns="5842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«Управление информационными технологиями в цифровой экономике»</a:t>
          </a:r>
          <a:endParaRPr lang="ru-RU" sz="23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190778" y="2553811"/>
        <a:ext cx="10402367" cy="510582"/>
      </dsp:txXfrm>
    </dsp:sp>
    <dsp:sp modelId="{D9F4B306-5999-4DA0-AB34-0BC992AC8346}">
      <dsp:nvSpPr>
        <dsp:cNvPr id="0" name=""/>
        <dsp:cNvSpPr/>
      </dsp:nvSpPr>
      <dsp:spPr>
        <a:xfrm>
          <a:off x="871664" y="2489988"/>
          <a:ext cx="638228" cy="638228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7A026A8E-8164-4ABE-93DC-1660BCA22C4E}">
      <dsp:nvSpPr>
        <dsp:cNvPr id="0" name=""/>
        <dsp:cNvSpPr/>
      </dsp:nvSpPr>
      <dsp:spPr>
        <a:xfrm>
          <a:off x="1109876" y="3320134"/>
          <a:ext cx="10483269" cy="51058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5275" tIns="58420" rIns="58420" bIns="5842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«Технологии коллективного интеллекта»</a:t>
          </a:r>
          <a:endParaRPr lang="ru-RU" sz="23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109876" y="3320134"/>
        <a:ext cx="10483269" cy="510582"/>
      </dsp:txXfrm>
    </dsp:sp>
    <dsp:sp modelId="{DEE811B0-6EB1-4667-A0DA-75DCFF8858C5}">
      <dsp:nvSpPr>
        <dsp:cNvPr id="0" name=""/>
        <dsp:cNvSpPr/>
      </dsp:nvSpPr>
      <dsp:spPr>
        <a:xfrm>
          <a:off x="790762" y="3256311"/>
          <a:ext cx="638228" cy="638228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23F29285-5760-41CE-ACF7-AD906D9DD4F9}">
      <dsp:nvSpPr>
        <dsp:cNvPr id="0" name=""/>
        <dsp:cNvSpPr/>
      </dsp:nvSpPr>
      <dsp:spPr>
        <a:xfrm>
          <a:off x="856495" y="4085895"/>
          <a:ext cx="10736650" cy="51058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5275" tIns="58420" rIns="58420" bIns="5842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«</a:t>
          </a:r>
          <a:r>
            <a:rPr lang="ru-RU" sz="2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Кибербезопасность</a:t>
          </a:r>
          <a:r>
            <a:rPr lang="ru-RU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в финансовой сфере»</a:t>
          </a:r>
          <a:endParaRPr lang="ru-RU" sz="23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56495" y="4085895"/>
        <a:ext cx="10736650" cy="510582"/>
      </dsp:txXfrm>
    </dsp:sp>
    <dsp:sp modelId="{0C4F4C03-2DAB-48B8-83B7-6633CA921D1F}">
      <dsp:nvSpPr>
        <dsp:cNvPr id="0" name=""/>
        <dsp:cNvSpPr/>
      </dsp:nvSpPr>
      <dsp:spPr>
        <a:xfrm>
          <a:off x="537381" y="4022072"/>
          <a:ext cx="638228" cy="638228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21499E94-72EF-4B97-AE1A-DF1A293414A1}">
      <dsp:nvSpPr>
        <dsp:cNvPr id="0" name=""/>
        <dsp:cNvSpPr/>
      </dsp:nvSpPr>
      <dsp:spPr>
        <a:xfrm>
          <a:off x="394117" y="4852218"/>
          <a:ext cx="11199028" cy="51058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5275" tIns="58420" rIns="58420" bIns="5842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«Интеллектуальные приложения и системы искусственного интеллекта»</a:t>
          </a:r>
          <a:endParaRPr lang="ru-RU" sz="23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94117" y="4852218"/>
        <a:ext cx="11199028" cy="510582"/>
      </dsp:txXfrm>
    </dsp:sp>
    <dsp:sp modelId="{59D95D15-9771-49AA-A3A1-8FB8FB864254}">
      <dsp:nvSpPr>
        <dsp:cNvPr id="0" name=""/>
        <dsp:cNvSpPr/>
      </dsp:nvSpPr>
      <dsp:spPr>
        <a:xfrm>
          <a:off x="75003" y="4788396"/>
          <a:ext cx="638228" cy="638228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4A3BEA-C7FD-48B8-A2A3-AD522654F9A5}">
      <dsp:nvSpPr>
        <dsp:cNvPr id="0" name=""/>
        <dsp:cNvSpPr/>
      </dsp:nvSpPr>
      <dsp:spPr>
        <a:xfrm>
          <a:off x="0" y="165"/>
          <a:ext cx="10515600" cy="102523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Разработать собственные образовательные стандарты по всем направлениям подготовки на факультете (2018 г. – «Бизнес-информатика», 2019 г. – «Прикладная математика и информатика», «Прикладная информатика», «Информационная безопасность»)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0048" y="50213"/>
        <a:ext cx="10415504" cy="925139"/>
      </dsp:txXfrm>
    </dsp:sp>
    <dsp:sp modelId="{2BF526FD-72E2-4B02-ABCD-B2E2388EB212}">
      <dsp:nvSpPr>
        <dsp:cNvPr id="0" name=""/>
        <dsp:cNvSpPr/>
      </dsp:nvSpPr>
      <dsp:spPr>
        <a:xfrm>
          <a:off x="0" y="1039421"/>
          <a:ext cx="10515600" cy="102523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Провести аккредитацию программы магистратуры направления «Информационная безопасность» (2017-2018)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0048" y="1089469"/>
        <a:ext cx="10415504" cy="925139"/>
      </dsp:txXfrm>
    </dsp:sp>
    <dsp:sp modelId="{2E1DEB89-F7B0-4637-9916-F8C9046BE294}">
      <dsp:nvSpPr>
        <dsp:cNvPr id="0" name=""/>
        <dsp:cNvSpPr/>
      </dsp:nvSpPr>
      <dsp:spPr>
        <a:xfrm>
          <a:off x="0" y="2078676"/>
          <a:ext cx="10515600" cy="102523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Проанализировать к концу 2017-2018 учебного года результаты реализации (трансформации) математической и ИТ-подготовки на всех факультетах университета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0048" y="2128724"/>
        <a:ext cx="10415504" cy="92513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62EAF3-6617-4CF2-83B6-CD736BCA8613}">
      <dsp:nvSpPr>
        <dsp:cNvPr id="0" name=""/>
        <dsp:cNvSpPr/>
      </dsp:nvSpPr>
      <dsp:spPr>
        <a:xfrm>
          <a:off x="0" y="115232"/>
          <a:ext cx="11287897" cy="13689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Для заполнения пробела в области подготовки специалистов по технологиям информационного реестра и смарт-контрактам и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криптовалютам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открыть с 2018 г. магистерскую программу «Технологии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блокчейн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и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криптовалюты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» по направлению подготовки «Прикладная математика и информатика»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6824" y="182056"/>
        <a:ext cx="11154249" cy="1235252"/>
      </dsp:txXfrm>
    </dsp:sp>
    <dsp:sp modelId="{F0B950E2-F6D3-4C2D-8F43-642236D2C246}">
      <dsp:nvSpPr>
        <dsp:cNvPr id="0" name=""/>
        <dsp:cNvSpPr/>
      </dsp:nvSpPr>
      <dsp:spPr>
        <a:xfrm>
          <a:off x="0" y="1671332"/>
          <a:ext cx="11287897" cy="13689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Реализовать в 2017-2018 г. нескольких программ дополнительного профессионального образования в области предиктивной аналитики, технологий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блокчейн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смарт-контрактов, технологии визуализации (как бесплатных, ориентированных на студентов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Финуниверситета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и других вузов, так и платных)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6824" y="1738156"/>
        <a:ext cx="11154249" cy="1235252"/>
      </dsp:txXfrm>
    </dsp:sp>
    <dsp:sp modelId="{E94697C0-AC04-4AD9-A2AD-FAA9D5979952}">
      <dsp:nvSpPr>
        <dsp:cNvPr id="0" name=""/>
        <dsp:cNvSpPr/>
      </dsp:nvSpPr>
      <dsp:spPr>
        <a:xfrm>
          <a:off x="0" y="3227432"/>
          <a:ext cx="11287897" cy="13689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Внедрить образовательную программу с иностранным вузом (направление «Бизнес - информатика», 2019 г. – сейчас идут переговоры с вузами Германии и Бельгии)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6824" y="3294256"/>
        <a:ext cx="11154249" cy="1235252"/>
      </dsp:txXfrm>
    </dsp:sp>
    <dsp:sp modelId="{2CF36AD9-C698-47A0-9433-D090CE3CDDEB}">
      <dsp:nvSpPr>
        <dsp:cNvPr id="0" name=""/>
        <dsp:cNvSpPr/>
      </dsp:nvSpPr>
      <dsp:spPr>
        <a:xfrm>
          <a:off x="0" y="4783532"/>
          <a:ext cx="11287897" cy="13689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Внедрить технологии автоматического тестирования в преподавание математических и ИТ-дисциплин на факультете (автоматическое тестирование по теории позволяет усилить контроль за самостоятельной подготовкой студентов к лекциям, стимулировать работу студентов на лекции; 2018-2019 г.)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6824" y="4850356"/>
        <a:ext cx="11154249" cy="123525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F85BEC-AA79-4086-9F7D-28681A2A63A7}">
      <dsp:nvSpPr>
        <dsp:cNvPr id="0" name=""/>
        <dsp:cNvSpPr/>
      </dsp:nvSpPr>
      <dsp:spPr>
        <a:xfrm>
          <a:off x="48" y="13227"/>
          <a:ext cx="4635662" cy="175332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Вести систематическую работу в социальных сетях, распространять информацию о возможностях, мероприятиях и достижениях факультета в профессиональных журналах;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8" y="13227"/>
        <a:ext cx="4635662" cy="1753327"/>
      </dsp:txXfrm>
    </dsp:sp>
    <dsp:sp modelId="{5BBBA105-DDD3-4022-AA54-3B6AEA973109}">
      <dsp:nvSpPr>
        <dsp:cNvPr id="0" name=""/>
        <dsp:cNvSpPr/>
      </dsp:nvSpPr>
      <dsp:spPr>
        <a:xfrm>
          <a:off x="48" y="1766554"/>
          <a:ext cx="4635662" cy="118584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4008D8-6912-4118-9006-AA00A3D92539}">
      <dsp:nvSpPr>
        <dsp:cNvPr id="0" name=""/>
        <dsp:cNvSpPr/>
      </dsp:nvSpPr>
      <dsp:spPr>
        <a:xfrm>
          <a:off x="5284703" y="13227"/>
          <a:ext cx="4635662" cy="175332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к 2018 году планируется подписать договор о сотрудничестве с ИТ-компанией, имеющей «громкое» имя (идут переговоры с Киви  и Яндекс-деньги). 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284703" y="13227"/>
        <a:ext cx="4635662" cy="1753327"/>
      </dsp:txXfrm>
    </dsp:sp>
    <dsp:sp modelId="{CFB29B5E-A2CE-428B-A505-54F3BD9FDF17}">
      <dsp:nvSpPr>
        <dsp:cNvPr id="0" name=""/>
        <dsp:cNvSpPr/>
      </dsp:nvSpPr>
      <dsp:spPr>
        <a:xfrm>
          <a:off x="5284703" y="1766554"/>
          <a:ext cx="4635662" cy="118584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ircleList">
  <dgm:title val=""/>
  <dgm:desc val=""/>
  <dgm:catLst>
    <dgm:cat type="list" pri="23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</dgm:varLst>
    <dgm:alg type="lin">
      <dgm:param type="linDir" val="fromT"/>
      <dgm:param type="fallback" val="2D"/>
    </dgm:alg>
    <dgm:shape xmlns:r="http://schemas.openxmlformats.org/officeDocument/2006/relationships" r:blip="">
      <dgm:adjLst/>
    </dgm:shape>
    <dgm:presOf/>
    <dgm:constrLst>
      <dgm:constr type="w" for="ch" forName="withChildren" refType="w"/>
      <dgm:constr type="h" for="ch" forName="withChildren" refType="w" fact="0.909"/>
      <dgm:constr type="w" for="ch" forName="noChildren" refType="w"/>
      <dgm:constr type="h" for="ch" forName="noChildren" refType="w" fact="0.164"/>
      <dgm:constr type="w" for="ch" forName="overlap" val="1"/>
      <dgm:constr type="h" for="ch" forName="overlap" refType="w" refFor="ch" refForName="withChildren" fact="-0.089"/>
      <dgm:constr type="primFontSz" for="des" forName="txLvl1" op="equ" val="65"/>
      <dgm:constr type="primFontSz" for="des" forName="txLvlOnly1" refType="primFontSz" refFor="des" refForName="txLvl1" op="equ"/>
      <dgm:constr type="primFontSz" for="des" forName="txLvl2" refType="primFontSz" refFor="des" refForName="txLvl1" op="equ" fact="0.78"/>
      <dgm:constr type="primFontSz" for="des" forName="txLvl3" refType="primFontSz" refFor="des" refForName="txLvl1" op="equ" fact="0.78"/>
      <dgm:constr type="userF" for="des" forName="lin" refType="primFontSz" refFor="des" refForName="txLvl2" op="equ"/>
    </dgm:constrLst>
    <dgm:forEach name="Name1" axis="ch" ptType="node">
      <dgm:choose name="Name2">
        <dgm:if name="Name3" axis="ch" ptType="node" func="cnt" op="gte" val="1">
          <dgm:layoutNode name="withChildren">
            <dgm:alg type="composite"/>
            <dgm:choose name="Name4">
              <dgm:if name="Name5" func="var" arg="dir" op="equ" val="norm">
                <dgm:constrLst>
                  <dgm:constr type="l" for="ch" forName="bigCircle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l" for="ch" forName="medCircle" refType="w" fact="0.043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 refType="ctrX" refFor="ch" refForName="medCircle"/>
                  <dgm:constr type="r" for="ch" forName="txLvl1" refType="w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 refType="ctrX" refFor="ch" refForName="medCircle"/>
                  <dgm:constr type="r" for="ch" forName="lin" refType="w"/>
                  <dgm:constr type="t" for="ch" forName="lin" refType="h" fact="0.222"/>
                  <dgm:constr type="h" for="ch" forName="lin" refType="h" fact="0.68"/>
                </dgm:constrLst>
              </dgm:if>
              <dgm:else name="Name6">
                <dgm:constrLst>
                  <dgm:constr type="r" for="ch" forName="bigCircle" refType="w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r" for="ch" forName="medCircle" refType="w" fact="0.957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/>
                  <dgm:constr type="r" for="ch" forName="txLvl1" refType="ctrX" refFor="ch" refForName="medCircle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/>
                  <dgm:constr type="r" for="ch" forName="lin" refType="ctrX" refFor="ch" refForName="medCircle"/>
                  <dgm:constr type="t" for="ch" forName="lin" refType="h" fact="0.222"/>
                  <dgm:constr type="h" for="ch" forName="lin" refType="h" fact="0.68"/>
                </dgm:constrLst>
              </dgm:else>
            </dgm:choose>
            <dgm:layoutNode name="big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med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1" styleLbl="revTx">
              <dgm:choose name="Name7">
                <dgm:if name="Name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lin">
              <dgm:choose name="Name10">
                <dgm:if name="Name11" func="var" arg="dir" op="equ" val="norm">
                  <dgm:alg type="lin">
                    <dgm:param type="linDir" val="fromT"/>
                    <dgm:param type="vertAlign" val="t"/>
                    <dgm:param type="nodeHorzAlign" val="l"/>
                  </dgm:alg>
                </dgm:if>
                <dgm:else name="Name12">
                  <dgm:alg type="lin">
                    <dgm:param type="linDir" val="fromT"/>
                    <dgm:param type="vertAlign" val="t"/>
                    <dgm:param type="nodeHorzAlign" val="r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>
                <dgm:constr type="userF"/>
                <dgm:constr type="primFontSz" for="ch" forName="txLvl2" refType="userF"/>
                <dgm:constr type="w" for="ch" forName="txLvl2" refType="w"/>
                <dgm:constr type="h" for="ch" forName="txLvl2" refType="primFontSz" refFor="ch" refForName="txLvl2" fact="0.39"/>
                <dgm:constr type="w" for="ch" forName="txLvl3" refType="w"/>
                <dgm:constr type="h" for="ch" forName="txLvl3" refType="primFontSz" refFor="ch" refForName="txLvl2" fact="0.39"/>
                <dgm:constr type="h" for="ch" forName="smCircle" refType="primFontSz" refFor="ch" refForName="txLvl2" fact="0.14"/>
                <dgm:constr type="h" for="ch" forName="indentDot1" refType="primFontSz" refFor="ch" refForName="txLvl2" fact="0.14"/>
                <dgm:constr type="h" for="ch" forName="indentDot2" refType="primFontSz" refFor="ch" refForName="txLvl2" fact="0.14"/>
                <dgm:constr type="h" for="ch" forName="indentDot3" refType="primFontSz" refFor="ch" refForName="txLvl2" fact="0.14"/>
                <dgm:constr type="w" for="ch" forName="indentDot1" refType="w"/>
                <dgm:constr type="w" for="ch" forName="indentDot2" refType="w"/>
                <dgm:constr type="w" for="ch" forName="indentDot3" refType="w"/>
                <dgm:constr type="userI" for="ch" forName="txLvl3" refType="primFontSz" refFor="ch" refForName="txLvl2" fact="0.14"/>
                <dgm:constr type="userI" for="ch" forName="indentDot1" refType="primFontSz" refFor="ch" refForName="txLvl2" fact="0.14"/>
                <dgm:constr type="userI" for="ch" forName="indentDot2" refType="primFontSz" refFor="ch" refForName="txLvl2" fact="0.14"/>
                <dgm:constr type="userI" for="ch" forName="indentDot3" refType="primFontSz" refFor="ch" refForName="txLvl2" fact="0.14"/>
              </dgm:constrLst>
              <dgm:ruleLst>
                <dgm:rule type="primFontSz" for="ch" forName="txLvl2" val="5" fact="NaN" max="NaN"/>
              </dgm:ruleLst>
              <dgm:forEach name="Name13" axis="ch" ptType="node">
                <dgm:layoutNode name="txLvl2" styleLbl="revTx">
                  <dgm:choose name="Name14">
                    <dgm:if name="Name15" func="var" arg="dir" op="equ" val="norm">
                      <dgm:alg type="tx">
                        <dgm:param type="parTxLTRAlign" val="l"/>
                        <dgm:param type="parTxRTLAlign" val="l"/>
                      </dgm:alg>
                    </dgm:if>
                    <dgm:else name="Name16">
                      <dgm:alg type="tx">
                        <dgm:param type="parTxLTRAlign" val="r"/>
                        <dgm:param type="parTxRTLAlign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self" ptType="node"/>
                  <dgm:constrLst>
                    <dgm:constr type="lMarg"/>
                    <dgm:constr type="rMarg"/>
                    <dgm:constr type="tMarg" refType="primFontSz" fact="0.1"/>
                    <dgm:constr type="bMarg" refType="primFontSz" fact="0.1"/>
                  </dgm:constrLst>
                  <dgm:ruleLst>
                    <dgm:rule type="h" val="INF" fact="NaN" max="NaN"/>
                  </dgm:ruleLst>
                </dgm:layoutNode>
                <dgm:forEach name="Name17" axis="ch" ptType="node" cnt="1">
                  <dgm:layoutNode name="indentDot1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hoose name="Name18">
                      <dgm:if name="Name19" func="var" arg="dir" op="equ" val="norm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l" for="ch" forName="smCircle1" refType="r" refFor="ch" refForName="gap1"/>
                        </dgm:constrLst>
                      </dgm:if>
                      <dgm:else name="Name20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r" for="ch" forName="smCircle1" refType="l" refFor="ch" refForName="gap1"/>
                        </dgm:constrLst>
                      </dgm:else>
                    </dgm:choose>
                    <dgm:layoutNode name="gap1">
                      <dgm:alg type="sp"/>
                      <dgm:shape xmlns:r="http://schemas.openxmlformats.org/officeDocument/2006/relationships" type="rect" r:blip="" hideGeom="1">
                        <dgm:adjLst/>
                      </dgm:shape>
                      <dgm:presOf/>
                    </dgm:layoutNode>
                    <dgm:layoutNode name="smCircle1" styleLbl="vennNode1">
                      <dgm:alg type="sp"/>
                      <dgm:shape xmlns:r="http://schemas.openxmlformats.org/officeDocument/2006/relationships" type="ellipse" r:blip="">
                        <dgm:adjLst/>
                      </dgm:shape>
                      <dgm:presOf/>
                      <dgm:constrLst>
                        <dgm:constr type="w" refType="h"/>
                      </dgm:constrLst>
                    </dgm:layoutNode>
                  </dgm:layoutNode>
                </dgm:forEach>
                <dgm:forEach name="Name21" axis="ch" ptType="node">
                  <dgm:layoutNode name="txLvl3" styleLbl="revTx">
                    <dgm:varLst>
                      <dgm:bulletEnabled val="1"/>
                    </dgm:varLst>
                    <dgm:choose name="Name22">
                      <dgm:if name="Name23" func="var" arg="dir" op="equ" val="norm">
                        <dgm:alg type="tx">
                          <dgm:param type="parTxLTRAlign" val="l"/>
                          <dgm:param type="parTxRTLAlign" val="l"/>
                          <dgm:param type="shpTxLTRAlignCh" val="l"/>
                          <dgm:param type="shpTxRTLAlignCh" val="l"/>
                        </dgm:alg>
                      </dgm:if>
                      <dgm:else name="Name24">
                        <dgm:alg type="tx">
                          <dgm:param type="parTxLTRAlign" val="r"/>
                          <dgm:param type="parTxRTLAlign" val="r"/>
                          <dgm:param type="shpTxLTRAlignCh" val="r"/>
                          <dgm:param type="shpTxRTLAlignCh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"/>
                    <dgm:choose name="Name25">
                      <dgm:if name="Name26" func="var" arg="dir" op="equ" val="norm">
                        <dgm:constrLst>
                          <dgm:constr type="userI"/>
                          <dgm:constr type="lMarg" refType="userI" fact="8.504"/>
                          <dgm:constr type="rMarg"/>
                          <dgm:constr type="tMarg" refType="primFontSz" fact="0.1"/>
                          <dgm:constr type="bMarg" refType="primFontSz" fact="0.1"/>
                        </dgm:constrLst>
                      </dgm:if>
                      <dgm:else name="Name27">
                        <dgm:constrLst>
                          <dgm:constr type="userI"/>
                          <dgm:constr type="lMarg"/>
                          <dgm:constr type="rMarg" refType="userI" fact="8.504"/>
                          <dgm:constr type="tMarg" refType="primFontSz" fact="0.1"/>
                          <dgm:constr type="bMarg" refType="primFontSz" fact="0.1"/>
                        </dgm:constrLst>
                      </dgm:else>
                    </dgm:choose>
                    <dgm:ruleLst>
                      <dgm:rule type="h" val="INF" fact="NaN" max="NaN"/>
                    </dgm:ruleLst>
                  </dgm:layoutNode>
                  <dgm:forEach name="Name28" axis="followSib" ptType="sibTrans" cnt="1">
                    <dgm:layoutNode name="indentDot2">
                      <dgm:alg type="composite"/>
                      <dgm:shape xmlns:r="http://schemas.openxmlformats.org/officeDocument/2006/relationships" r:blip="">
                        <dgm:adjLst/>
                      </dgm:shape>
                      <dgm:presOf/>
                      <dgm:choose name="Name29">
                        <dgm:if name="Name30" func="var" arg="dir" op="equ" val="norm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l" for="ch" forName="smCircle2" refType="r" refFor="ch" refForName="gap2"/>
                          </dgm:constrLst>
                        </dgm:if>
                        <dgm:else name="Name31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r" for="ch" forName="smCircle2" refType="l" refFor="ch" refForName="gap2"/>
                          </dgm:constrLst>
                        </dgm:else>
                      </dgm:choose>
                      <dgm:layoutNode name="gap2">
                        <dgm:alg type="sp"/>
                        <dgm:shape xmlns:r="http://schemas.openxmlformats.org/officeDocument/2006/relationships" type="rect" r:blip="" hideGeom="1">
                          <dgm:adjLst/>
                        </dgm:shape>
                        <dgm:presOf/>
                      </dgm:layoutNode>
                      <dgm:layoutNode name="smCircle2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layoutNode>
                  </dgm:forEach>
                </dgm:forEach>
                <dgm:choose name="Name32">
                  <dgm:if name="Name33" axis="ch" ptType="node" func="cnt" op="gte" val="1">
                    <dgm:forEach name="Name34" axis="followSib" ptType="sibTrans" cnt="1">
                      <dgm:layoutNode name="indentDot3">
                        <dgm:alg type="composite"/>
                        <dgm:shape xmlns:r="http://schemas.openxmlformats.org/officeDocument/2006/relationships" r:blip="">
                          <dgm:adjLst/>
                        </dgm:shape>
                        <dgm:presOf/>
                        <dgm:choose name="Name35">
                          <dgm:if name="Name36" func="var" arg="dir" op="equ" val="norm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l" for="ch" forName="smCircle3" refType="r" refFor="ch" refForName="gap3"/>
                            </dgm:constrLst>
                          </dgm:if>
                          <dgm:else name="Name37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r" for="ch" forName="smCircle3" refType="l" refFor="ch" refForName="gap3"/>
                            </dgm:constrLst>
                          </dgm:else>
                        </dgm:choose>
                        <dgm:layoutNode name="gap3">
                          <dgm:alg type="sp"/>
                          <dgm:shape xmlns:r="http://schemas.openxmlformats.org/officeDocument/2006/relationships" type="rect" r:blip="" hideGeom="1">
                            <dgm:adjLst/>
                          </dgm:shape>
                          <dgm:presOf/>
                        </dgm:layoutNode>
                        <dgm:layoutNode name="smCircle3" styleLbl="vennNode1">
                          <dgm:alg type="sp"/>
                          <dgm:shape xmlns:r="http://schemas.openxmlformats.org/officeDocument/2006/relationships" type="ellipse" r:blip="">
                            <dgm:adjLst/>
                          </dgm:shape>
                          <dgm:presOf/>
                          <dgm:constrLst>
                            <dgm:constr type="w" refType="h"/>
                          </dgm:constrLst>
                        </dgm:layoutNode>
                      </dgm:layoutNode>
                    </dgm:forEach>
                  </dgm:if>
                  <dgm:else name="Name38">
                    <dgm:forEach name="Name39" axis="followSib" ptType="sibTrans" cnt="1">
                      <dgm:layoutNode name="smCircle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forEach>
                  </dgm:else>
                </dgm:choose>
              </dgm:forEach>
            </dgm:layoutNode>
          </dgm:layoutNode>
          <dgm:choose name="Name40">
            <dgm:if name="Name41" axis="followSib ch" ptType="node node" cnt="1 0" func="cnt" op="gte" val="1">
              <dgm:layoutNode name="overlap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if>
            <dgm:else name="Name42"/>
          </dgm:choose>
        </dgm:if>
        <dgm:else name="Name43">
          <dgm:layoutNode name="noChildren">
            <dgm:alg type="composite"/>
            <dgm:choose name="Name44">
              <dgm:if name="Name45" func="var" arg="dir" op="equ" val="norm">
                <dgm:constrLst>
                  <dgm:constr type="l" for="ch" forName="gap"/>
                  <dgm:constr type="w" for="ch" forName="gap" refType="w" fact="0.043"/>
                  <dgm:constr type="h" for="ch" forName="gap" refType="h"/>
                  <dgm:constr type="t" for="ch" forName="gap"/>
                  <dgm:constr type="l" for="ch" forName="medCircle2" refType="r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 refType="ctrX" refFor="ch" refForName="medCircle2"/>
                  <dgm:constr type="r" for="ch" forName="txLvlOnly1" refType="w"/>
                  <dgm:constr type="h" for="ch" forName="txLvlOnly1" refType="h"/>
                  <dgm:constr type="t" for="ch" forName="txLvlOnly1"/>
                </dgm:constrLst>
              </dgm:if>
              <dgm:else name="Name46">
                <dgm:constrLst>
                  <dgm:constr type="r" for="ch" forName="gap" refType="w"/>
                  <dgm:constr type="w" for="ch" forName="gap" refType="w" fact="0.043"/>
                  <dgm:constr type="h" for="ch" forName="gap" refType="h"/>
                  <dgm:constr type="t" for="ch" forName="gap"/>
                  <dgm:constr type="r" for="ch" forName="medCircle2" refType="l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/>
                  <dgm:constr type="r" for="ch" forName="txLvlOnly1" refType="ctrX" refFor="ch" refForName="medCircle2"/>
                  <dgm:constr type="h" for="ch" forName="txLvlOnly1" refType="h"/>
                  <dgm:constr type="t" for="ch" forName="txLvlOnly1"/>
                </dgm:constrLst>
              </dgm:else>
            </dgm:choose>
            <dgm:layoutNode name="g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medCircle2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Only1" styleLbl="revTx">
              <dgm:choose name="Name47">
                <dgm:if name="Name4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4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E1B5-DD64-49D6-BE83-E954CC5EBE84}" type="datetimeFigureOut">
              <a:rPr lang="ru-RU" smtClean="0"/>
              <a:t>11.11.2017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DF215-6E03-46A6-BE14-BA37C7EC91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7285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E1B5-DD64-49D6-BE83-E954CC5EBE84}" type="datetimeFigureOut">
              <a:rPr lang="ru-RU" smtClean="0"/>
              <a:t>11.11.2017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DF215-6E03-46A6-BE14-BA37C7EC91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1693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E1B5-DD64-49D6-BE83-E954CC5EBE84}" type="datetimeFigureOut">
              <a:rPr lang="ru-RU" smtClean="0"/>
              <a:t>11.11.2017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DF215-6E03-46A6-BE14-BA37C7EC91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67860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93AAA-3FBB-4D37-A456-170A97ED1CB2}" type="datetimeFigureOut">
              <a:rPr lang="ru-RU" smtClean="0"/>
              <a:t>11.11.2017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7EF8F-4139-43D8-B100-42A77CE142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75213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93AAA-3FBB-4D37-A456-170A97ED1CB2}" type="datetimeFigureOut">
              <a:rPr lang="ru-RU" smtClean="0"/>
              <a:t>11.11.2017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7EF8F-4139-43D8-B100-42A77CE142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669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93AAA-3FBB-4D37-A456-170A97ED1CB2}" type="datetimeFigureOut">
              <a:rPr lang="ru-RU" smtClean="0"/>
              <a:t>11.11.2017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7EF8F-4139-43D8-B100-42A77CE142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20632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93AAA-3FBB-4D37-A456-170A97ED1CB2}" type="datetimeFigureOut">
              <a:rPr lang="ru-RU" smtClean="0"/>
              <a:t>11.11.2017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7EF8F-4139-43D8-B100-42A77CE142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60898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93AAA-3FBB-4D37-A456-170A97ED1CB2}" type="datetimeFigureOut">
              <a:rPr lang="ru-RU" smtClean="0"/>
              <a:t>11.11.2017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7EF8F-4139-43D8-B100-42A77CE142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8691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93AAA-3FBB-4D37-A456-170A97ED1CB2}" type="datetimeFigureOut">
              <a:rPr lang="ru-RU" smtClean="0"/>
              <a:t>11.11.2017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7EF8F-4139-43D8-B100-42A77CE142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20578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93AAA-3FBB-4D37-A456-170A97ED1CB2}" type="datetimeFigureOut">
              <a:rPr lang="ru-RU" smtClean="0"/>
              <a:t>11.11.2017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7EF8F-4139-43D8-B100-42A77CE142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33974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93AAA-3FBB-4D37-A456-170A97ED1CB2}" type="datetimeFigureOut">
              <a:rPr lang="ru-RU" smtClean="0"/>
              <a:t>11.11.2017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7EF8F-4139-43D8-B100-42A77CE142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8360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E1B5-DD64-49D6-BE83-E954CC5EBE84}" type="datetimeFigureOut">
              <a:rPr lang="ru-RU" smtClean="0"/>
              <a:t>11.11.2017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DF215-6E03-46A6-BE14-BA37C7EC91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68090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93AAA-3FBB-4D37-A456-170A97ED1CB2}" type="datetimeFigureOut">
              <a:rPr lang="ru-RU" smtClean="0"/>
              <a:t>11.11.2017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7EF8F-4139-43D8-B100-42A77CE142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79745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93AAA-3FBB-4D37-A456-170A97ED1CB2}" type="datetimeFigureOut">
              <a:rPr lang="ru-RU" smtClean="0"/>
              <a:t>11.11.2017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7EF8F-4139-43D8-B100-42A77CE142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76324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93AAA-3FBB-4D37-A456-170A97ED1CB2}" type="datetimeFigureOut">
              <a:rPr lang="ru-RU" smtClean="0"/>
              <a:t>11.11.2017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7EF8F-4139-43D8-B100-42A77CE142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7318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E1B5-DD64-49D6-BE83-E954CC5EBE84}" type="datetimeFigureOut">
              <a:rPr lang="ru-RU" smtClean="0"/>
              <a:t>11.11.2017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DF215-6E03-46A6-BE14-BA37C7EC91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942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E1B5-DD64-49D6-BE83-E954CC5EBE84}" type="datetimeFigureOut">
              <a:rPr lang="ru-RU" smtClean="0"/>
              <a:t>11.11.2017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DF215-6E03-46A6-BE14-BA37C7EC91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9948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E1B5-DD64-49D6-BE83-E954CC5EBE84}" type="datetimeFigureOut">
              <a:rPr lang="ru-RU" smtClean="0"/>
              <a:t>11.11.2017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DF215-6E03-46A6-BE14-BA37C7EC91F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397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E1B5-DD64-49D6-BE83-E954CC5EBE84}" type="datetimeFigureOut">
              <a:rPr lang="ru-RU" smtClean="0"/>
              <a:t>11.11.2017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DF215-6E03-46A6-BE14-BA37C7EC91F8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26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E1B5-DD64-49D6-BE83-E954CC5EBE84}" type="datetimeFigureOut">
              <a:rPr lang="ru-RU" smtClean="0"/>
              <a:t>11.11.2017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DF215-6E03-46A6-BE14-BA37C7EC91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052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E1B5-DD64-49D6-BE83-E954CC5EBE84}" type="datetimeFigureOut">
              <a:rPr lang="ru-RU" smtClean="0"/>
              <a:t>11.11.2017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DF215-6E03-46A6-BE14-BA37C7EC91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3131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E1B5-DD64-49D6-BE83-E954CC5EBE84}" type="datetimeFigureOut">
              <a:rPr lang="ru-RU" smtClean="0"/>
              <a:t>11.11.2017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DF215-6E03-46A6-BE14-BA37C7EC91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6612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84BE1B5-DD64-49D6-BE83-E954CC5EBE84}" type="datetimeFigureOut">
              <a:rPr lang="ru-RU" smtClean="0"/>
              <a:t>11.11.2017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ADF215-6E03-46A6-BE14-BA37C7EC91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5516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1000">
              <a:srgbClr val="336666">
                <a:alpha val="75000"/>
              </a:srgbClr>
            </a:gs>
            <a:gs pos="1000">
              <a:srgbClr val="336666"/>
            </a:gs>
            <a:gs pos="29000">
              <a:srgbClr val="99B3B3">
                <a:lumMod val="82000"/>
                <a:lumOff val="18000"/>
              </a:srgbClr>
            </a:gs>
            <a:gs pos="68000">
              <a:srgbClr val="E6ECEC"/>
            </a:gs>
            <a:gs pos="92000">
              <a:srgbClr val="CCD9D9"/>
            </a:gs>
            <a:gs pos="100000">
              <a:schemeClr val="bg1"/>
            </a:gs>
          </a:gsLst>
          <a:lin ang="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B93AAA-3FBB-4D37-A456-170A97ED1CB2}" type="datetimeFigureOut">
              <a:rPr lang="ru-RU" smtClean="0"/>
              <a:t>11.11.2017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07EF8F-4139-43D8-B100-42A77CE142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879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2955" y="-10299"/>
            <a:ext cx="1660551" cy="172592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9896" y="120842"/>
            <a:ext cx="6040598" cy="1576856"/>
          </a:xfrm>
          <a:prstGeom prst="rect">
            <a:avLst/>
          </a:prstGeom>
        </p:spPr>
      </p:pic>
      <p:sp>
        <p:nvSpPr>
          <p:cNvPr id="7" name="TextBox 3"/>
          <p:cNvSpPr txBox="1"/>
          <p:nvPr/>
        </p:nvSpPr>
        <p:spPr>
          <a:xfrm>
            <a:off x="1473877" y="2030111"/>
            <a:ext cx="924567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solidFill>
                    <a:srgbClr val="336666"/>
                  </a:solidFill>
                </a:ln>
                <a:solidFill>
                  <a:prstClr val="white"/>
                </a:solidFill>
                <a:effectLst>
                  <a:outerShdw blurRad="114300" dist="114300" dir="5400000" algn="ctr" rotWithShape="0">
                    <a:srgbClr val="336666"/>
                  </a:outerShdw>
                </a:effectLst>
                <a:uLnTx/>
                <a:uFillTx/>
                <a:latin typeface="Arno Pro SmText" panose="02020502040506020403" pitchFamily="18" charset="0"/>
              </a:rPr>
              <a:t>Программа развития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800" b="1" dirty="0" smtClean="0">
                <a:ln>
                  <a:solidFill>
                    <a:srgbClr val="336666"/>
                  </a:solidFill>
                </a:ln>
                <a:solidFill>
                  <a:prstClr val="white"/>
                </a:solidFill>
                <a:effectLst>
                  <a:outerShdw blurRad="114300" dist="114300" dir="5400000" algn="ctr" rotWithShape="0">
                    <a:srgbClr val="336666"/>
                  </a:outerShdw>
                </a:effectLst>
                <a:latin typeface="Arno Pro SmText" panose="02020502040506020403" pitchFamily="18" charset="0"/>
              </a:rPr>
              <a:t>Факультета прикладной математики и информационных технологий Финансового университета</a:t>
            </a:r>
            <a:endParaRPr kumimoji="0" lang="ru-RU" sz="4800" b="1" i="0" u="none" strike="noStrike" kern="1200" cap="none" spc="0" normalizeH="0" baseline="0" noProof="0" dirty="0" smtClean="0">
              <a:ln>
                <a:solidFill>
                  <a:srgbClr val="336666"/>
                </a:solidFill>
              </a:ln>
              <a:solidFill>
                <a:prstClr val="white"/>
              </a:solidFill>
              <a:effectLst>
                <a:outerShdw blurRad="114300" dist="114300" dir="5400000" algn="ctr" rotWithShape="0">
                  <a:srgbClr val="336666"/>
                </a:outerShdw>
              </a:effectLst>
              <a:uLnTx/>
              <a:uFillTx/>
              <a:latin typeface="Arno Pro SmText" panose="02020502040506020403" pitchFamily="18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456351" y="6054861"/>
            <a:ext cx="1133060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 rot="18838717">
            <a:off x="5997450" y="5958538"/>
            <a:ext cx="198533" cy="19466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105662" y="6183530"/>
            <a:ext cx="405078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300" normalizeH="0" baseline="0" noProof="0" dirty="0" smtClean="0">
                <a:ln>
                  <a:solidFill>
                    <a:srgbClr val="336666"/>
                  </a:solidFill>
                </a:ln>
                <a:solidFill>
                  <a:prstClr val="white"/>
                </a:solidFill>
                <a:effectLst>
                  <a:outerShdw blurRad="114300" dist="114300" dir="5400000" algn="ctr" rotWithShape="0">
                    <a:srgbClr val="336666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14 ноября 2017 </a:t>
            </a:r>
            <a:r>
              <a:rPr kumimoji="0" lang="ru-RU" sz="2000" b="1" i="0" u="none" strike="noStrike" kern="1200" cap="none" spc="300" normalizeH="0" baseline="0" noProof="0" dirty="0">
                <a:ln>
                  <a:solidFill>
                    <a:srgbClr val="336666"/>
                  </a:solidFill>
                </a:ln>
                <a:solidFill>
                  <a:prstClr val="white"/>
                </a:solidFill>
                <a:effectLst>
                  <a:outerShdw blurRad="114300" dist="114300" dir="5400000" algn="ctr" rotWithShape="0">
                    <a:srgbClr val="336666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ГОДА</a:t>
            </a:r>
          </a:p>
        </p:txBody>
      </p:sp>
    </p:spTree>
    <p:extLst>
      <p:ext uri="{BB962C8B-B14F-4D97-AF65-F5344CB8AC3E}">
        <p14:creationId xmlns:p14="http://schemas.microsoft.com/office/powerpoint/2010/main" val="2028654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5127" y="168052"/>
            <a:ext cx="11346873" cy="88639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Приоритетные направления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</a:t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Факультета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ПМиИТ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498523"/>
              </p:ext>
            </p:extLst>
          </p:nvPr>
        </p:nvGraphicFramePr>
        <p:xfrm>
          <a:off x="144910" y="1120346"/>
          <a:ext cx="11668149" cy="56182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1862154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368" y="288324"/>
            <a:ext cx="10925432" cy="1194487"/>
          </a:xfrm>
        </p:spPr>
        <p:txBody>
          <a:bodyPr>
            <a:normAutofit fontScale="90000"/>
          </a:bodyPr>
          <a:lstStyle/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Планируемые мероприятия, направленные на реализацию Программы развития факультета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9170237"/>
              </p:ext>
            </p:extLst>
          </p:nvPr>
        </p:nvGraphicFramePr>
        <p:xfrm>
          <a:off x="633284" y="2835402"/>
          <a:ext cx="10515600" cy="31040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Объект 2"/>
          <p:cNvSpPr txBox="1">
            <a:spLocks/>
          </p:cNvSpPr>
          <p:nvPr/>
        </p:nvSpPr>
        <p:spPr>
          <a:xfrm>
            <a:off x="1676400" y="1713470"/>
            <a:ext cx="10515600" cy="89127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 2" pitchFamily="18" charset="2"/>
              <a:buChar char="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</a:pPr>
            <a:r>
              <a:rPr lang="ru-RU" sz="3400" b="1" i="1" dirty="0" smtClean="0"/>
              <a:t>В рамках развития образовательных программ планируется:</a:t>
            </a:r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val="319069434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073670"/>
              </p:ext>
            </p:extLst>
          </p:nvPr>
        </p:nvGraphicFramePr>
        <p:xfrm>
          <a:off x="681680" y="273179"/>
          <a:ext cx="11287897" cy="6267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7797531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5953539"/>
              </p:ext>
            </p:extLst>
          </p:nvPr>
        </p:nvGraphicFramePr>
        <p:xfrm>
          <a:off x="1069889" y="2397212"/>
          <a:ext cx="9920415" cy="29656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914400" y="141756"/>
            <a:ext cx="1023139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 рамках развития партнерских отношений с абитуриентами, работодателями и заказчиками НИР и созданию благоприятного имиджа факультета</a:t>
            </a:r>
          </a:p>
        </p:txBody>
      </p:sp>
    </p:spTree>
    <p:extLst>
      <p:ext uri="{BB962C8B-B14F-4D97-AF65-F5344CB8AC3E}">
        <p14:creationId xmlns:p14="http://schemas.microsoft.com/office/powerpoint/2010/main" val="21653094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развития научно-образовательных центров (институтов) планируется создать следующие подразделения: </a:t>
            </a:r>
            <a:b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5126" y="3764693"/>
            <a:ext cx="10860841" cy="2520777"/>
          </a:xfrm>
        </p:spPr>
        <p:txBody>
          <a:bodyPr>
            <a:noAutofit/>
          </a:bodyPr>
          <a:lstStyle/>
          <a:p>
            <a:pPr lvl="0"/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Академический научно-образовательный центр с привлечением сотрудников Института программных систем РАН (</a:t>
            </a:r>
            <a:r>
              <a:rPr lang="ru-RU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2017 г., </a:t>
            </a:r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проведены консультации о взаимовыгодном сотрудничестве</a:t>
            </a:r>
            <a:r>
              <a:rPr lang="ru-RU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 ИТ-аудита и экспертизы (в </a:t>
            </a:r>
            <a:r>
              <a:rPr lang="ru-RU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2019 г., </a:t>
            </a:r>
            <a:r>
              <a:rPr lang="ru-RU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Ростех</a:t>
            </a:r>
            <a:r>
              <a:rPr lang="ru-RU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 исследований систем коллективного интеллекта (2020 г., Лукойл</a:t>
            </a:r>
            <a:r>
              <a:rPr lang="ru-RU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45126" y="1641035"/>
            <a:ext cx="11857619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 проблем цифровой экономики, в который войдут:</a:t>
            </a:r>
            <a:endParaRPr lang="ru-RU" sz="2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криптовалют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блокчейна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(2018 г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лаборатория машинного обучения (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2018 г.)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 корпоративной мобильности и Интернета вещей (на базе центра корпоративной мобильности, созданного в 2016 году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кибербезопасности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финансовой сфере (2018 г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99684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2955" y="-10299"/>
            <a:ext cx="1660551" cy="172592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9896" y="120842"/>
            <a:ext cx="6040598" cy="1576856"/>
          </a:xfrm>
          <a:prstGeom prst="rect">
            <a:avLst/>
          </a:prstGeom>
        </p:spPr>
      </p:pic>
      <p:sp>
        <p:nvSpPr>
          <p:cNvPr id="7" name="TextBox 3"/>
          <p:cNvSpPr txBox="1"/>
          <p:nvPr/>
        </p:nvSpPr>
        <p:spPr>
          <a:xfrm>
            <a:off x="1365812" y="1826366"/>
            <a:ext cx="10064188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800" b="1" i="0" u="none" strike="noStrike" kern="1200" cap="none" spc="0" normalizeH="0" baseline="0" noProof="0" dirty="0" smtClean="0">
              <a:ln>
                <a:solidFill>
                  <a:srgbClr val="336666"/>
                </a:solidFill>
              </a:ln>
              <a:solidFill>
                <a:prstClr val="white"/>
              </a:solidFill>
              <a:effectLst>
                <a:outerShdw blurRad="114300" dist="114300" dir="5400000" algn="ctr" rotWithShape="0">
                  <a:srgbClr val="336666"/>
                </a:outerShdw>
              </a:effectLst>
              <a:uLnTx/>
              <a:uFillTx/>
              <a:latin typeface="Arno Pro SmText" panose="02020502040506020403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4800" b="1" dirty="0">
              <a:ln>
                <a:solidFill>
                  <a:srgbClr val="336666"/>
                </a:solidFill>
              </a:ln>
              <a:solidFill>
                <a:prstClr val="white"/>
              </a:solidFill>
              <a:effectLst>
                <a:outerShdw blurRad="114300" dist="114300" dir="5400000" algn="ctr" rotWithShape="0">
                  <a:srgbClr val="336666"/>
                </a:outerShdw>
              </a:effectLst>
              <a:latin typeface="Arno Pro SmText" panose="02020502040506020403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000" b="1" i="0" u="none" strike="noStrike" kern="1200" cap="none" spc="0" normalizeH="0" baseline="0" noProof="0" dirty="0" smtClean="0">
                <a:ln>
                  <a:solidFill>
                    <a:srgbClr val="336666"/>
                  </a:solidFill>
                </a:ln>
                <a:solidFill>
                  <a:prstClr val="white"/>
                </a:solidFill>
                <a:effectLst>
                  <a:outerShdw blurRad="114300" dist="114300" dir="5400000" algn="ctr" rotWithShape="0">
                    <a:srgbClr val="336666"/>
                  </a:outerShdw>
                </a:effectLst>
                <a:uLnTx/>
                <a:uFillTx/>
                <a:latin typeface="Arno Pro SmText" panose="02020502040506020403" pitchFamily="18" charset="0"/>
                <a:ea typeface="+mn-ea"/>
                <a:cs typeface="+mn-cs"/>
              </a:rPr>
              <a:t>СПАСИБО</a:t>
            </a:r>
            <a:r>
              <a:rPr kumimoji="0" lang="ru-RU" sz="6000" b="1" i="0" u="none" strike="noStrike" kern="1200" cap="none" spc="0" normalizeH="0" noProof="0" dirty="0" smtClean="0">
                <a:ln>
                  <a:solidFill>
                    <a:srgbClr val="336666"/>
                  </a:solidFill>
                </a:ln>
                <a:solidFill>
                  <a:prstClr val="white"/>
                </a:solidFill>
                <a:effectLst>
                  <a:outerShdw blurRad="114300" dist="114300" dir="5400000" algn="ctr" rotWithShape="0">
                    <a:srgbClr val="336666"/>
                  </a:outerShdw>
                </a:effectLst>
                <a:uLnTx/>
                <a:uFillTx/>
                <a:latin typeface="Arno Pro SmText" panose="02020502040506020403" pitchFamily="18" charset="0"/>
                <a:ea typeface="+mn-ea"/>
                <a:cs typeface="+mn-cs"/>
              </a:rPr>
              <a:t> ЗА ВНИМАНИЕ!</a:t>
            </a:r>
            <a:endParaRPr kumimoji="0" lang="ru-RU" sz="6000" b="1" i="0" u="none" strike="noStrike" kern="1200" cap="none" spc="0" normalizeH="0" baseline="0" noProof="0" dirty="0" smtClean="0">
              <a:ln>
                <a:solidFill>
                  <a:srgbClr val="336666"/>
                </a:solidFill>
              </a:ln>
              <a:solidFill>
                <a:prstClr val="white"/>
              </a:solidFill>
              <a:effectLst>
                <a:outerShdw blurRad="114300" dist="114300" dir="5400000" algn="ctr" rotWithShape="0">
                  <a:srgbClr val="336666"/>
                </a:outerShdw>
              </a:effectLst>
              <a:uLnTx/>
              <a:uFillTx/>
              <a:latin typeface="Arno Pro SmText" panose="02020502040506020403" pitchFamily="18" charset="0"/>
              <a:ea typeface="+mn-ea"/>
              <a:cs typeface="+mn-cs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456351" y="6054861"/>
            <a:ext cx="1133060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 rot="18838717">
            <a:off x="5997450" y="5958538"/>
            <a:ext cx="198533" cy="19466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105662" y="6183530"/>
            <a:ext cx="405078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300" normalizeH="0" baseline="0" noProof="0" dirty="0" smtClean="0">
                <a:ln>
                  <a:solidFill>
                    <a:srgbClr val="336666"/>
                  </a:solidFill>
                </a:ln>
                <a:solidFill>
                  <a:prstClr val="white"/>
                </a:solidFill>
                <a:effectLst>
                  <a:outerShdw blurRad="114300" dist="114300" dir="5400000" algn="ctr" rotWithShape="0">
                    <a:srgbClr val="336666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14 ноября 2017 </a:t>
            </a:r>
            <a:r>
              <a:rPr kumimoji="0" lang="ru-RU" sz="2000" b="1" i="0" u="none" strike="noStrike" kern="1200" cap="none" spc="300" normalizeH="0" baseline="0" noProof="0" dirty="0">
                <a:ln>
                  <a:solidFill>
                    <a:srgbClr val="336666"/>
                  </a:solidFill>
                </a:ln>
                <a:solidFill>
                  <a:prstClr val="white"/>
                </a:solidFill>
                <a:effectLst>
                  <a:outerShdw blurRad="114300" dist="114300" dir="5400000" algn="ctr" rotWithShape="0">
                    <a:srgbClr val="336666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ГОДА</a:t>
            </a:r>
          </a:p>
        </p:txBody>
      </p:sp>
    </p:spTree>
    <p:extLst>
      <p:ext uri="{BB962C8B-B14F-4D97-AF65-F5344CB8AC3E}">
        <p14:creationId xmlns:p14="http://schemas.microsoft.com/office/powerpoint/2010/main" val="573843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9046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Кадровое обеспечение факультета (2017 год)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1057" y="1112109"/>
            <a:ext cx="10373496" cy="39294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настоящее время на факультете работают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один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епартамент и три кафедры</a:t>
            </a:r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4474003"/>
              </p:ext>
            </p:extLst>
          </p:nvPr>
        </p:nvGraphicFramePr>
        <p:xfrm>
          <a:off x="980304" y="1603016"/>
          <a:ext cx="10373496" cy="37940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69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11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85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38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08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722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1184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Подразделения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число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Кандидаты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наук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Доктора наук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Доценты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Профессора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2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Департамент АДПРиФТ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162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2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Бизнес-информатика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347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Системный анализ в экономике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52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Информационная безопасность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87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ИТОГО: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Объект 2"/>
          <p:cNvSpPr txBox="1">
            <a:spLocks/>
          </p:cNvSpPr>
          <p:nvPr/>
        </p:nvSpPr>
        <p:spPr>
          <a:xfrm>
            <a:off x="1162563" y="5417607"/>
            <a:ext cx="10251990" cy="11021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Две базовые кафедры:</a:t>
            </a: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«Технологии 1С»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«Банковская автоматизация и информационные технологии»</a:t>
            </a:r>
          </a:p>
        </p:txBody>
      </p:sp>
    </p:spTree>
    <p:extLst>
      <p:ext uri="{BB962C8B-B14F-4D97-AF65-F5344CB8AC3E}">
        <p14:creationId xmlns:p14="http://schemas.microsoft.com/office/powerpoint/2010/main" val="112835278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935818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Контингент студентов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20578" y="1240739"/>
            <a:ext cx="10515600" cy="84343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факультете обучается 1257 студентов,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прошедшие пять лет их число возросло более чем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вдвое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Рисунок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4851" y="2084173"/>
            <a:ext cx="9676014" cy="42012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5488688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образовательные программы реализуемые на факультете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5127" y="2075937"/>
            <a:ext cx="10515600" cy="626074"/>
          </a:xfrm>
        </p:spPr>
        <p:txBody>
          <a:bodyPr/>
          <a:lstStyle/>
          <a:p>
            <a:pPr marL="0" lv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ведется по четырем направлениям подготовки:</a:t>
            </a: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91200807"/>
              </p:ext>
            </p:extLst>
          </p:nvPr>
        </p:nvGraphicFramePr>
        <p:xfrm>
          <a:off x="989290" y="2963059"/>
          <a:ext cx="10515600" cy="2652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1044767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indent="0"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последние годы на факультете существенно обновились образовательные программы, реализуются новые профили</a:t>
            </a:r>
          </a:p>
        </p:txBody>
      </p:sp>
      <p:graphicFrame>
        <p:nvGraphicFramePr>
          <p:cNvPr id="5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659873"/>
              </p:ext>
            </p:extLst>
          </p:nvPr>
        </p:nvGraphicFramePr>
        <p:xfrm>
          <a:off x="845124" y="1691322"/>
          <a:ext cx="10515603" cy="4648737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505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52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052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74357">
                <a:tc>
                  <a:txBody>
                    <a:bodyPr/>
                    <a:lstStyle/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err="1" smtClean="0"/>
                        <a:t>Бакалавриат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Магистратура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859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2400" kern="1200" dirty="0" smtClean="0"/>
                        <a:t>Прикладная математика и информатика</a:t>
                      </a:r>
                      <a:endParaRPr lang="ru-RU" sz="24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«Анализ данных и принятие решений в экономике и финансах»</a:t>
                      </a:r>
                      <a:endParaRPr lang="ru-RU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«Анализ больших данных и машинное обучение в экономике и финансах»</a:t>
                      </a:r>
                      <a:endParaRPr lang="ru-RU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859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2400" kern="1200" dirty="0" smtClean="0"/>
                        <a:t>Прикладная информатика</a:t>
                      </a:r>
                      <a:endParaRPr lang="ru-RU" sz="24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«ИТ-сервисы и технологии обработки данных в экономике и финансах»</a:t>
                      </a:r>
                      <a:endParaRPr lang="ru-RU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«Интеллектуальные информационные технологии в экономике и финансах»</a:t>
                      </a:r>
                      <a:endParaRPr lang="ru-RU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859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2400" kern="1200" dirty="0" smtClean="0"/>
                        <a:t>Бизнес-информатика</a:t>
                      </a:r>
                      <a:endParaRPr lang="ru-RU" sz="24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«ИТ-менеджмент в бизнесе»</a:t>
                      </a:r>
                      <a:endParaRPr lang="ru-RU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«Управление информационными технологиями в цифровой экономике»</a:t>
                      </a:r>
                      <a:endParaRPr lang="ru-RU" b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6859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2400" kern="1200" dirty="0" smtClean="0"/>
                        <a:t>Информационная безопасность </a:t>
                      </a:r>
                      <a:endParaRPr lang="ru-RU" sz="24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«Безопасность автоматизированных систем в финансово-банковской сфере»</a:t>
                      </a:r>
                      <a:endParaRPr lang="ru-RU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«Информационная безопасность финансово-кредитных организаций»</a:t>
                      </a:r>
                      <a:endParaRPr lang="ru-RU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703072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026435"/>
          </a:xfrm>
        </p:spPr>
        <p:txBody>
          <a:bodyPr>
            <a:normAutofit/>
          </a:bodyPr>
          <a:lstStyle/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Миссия факультета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0602764"/>
              </p:ext>
            </p:extLst>
          </p:nvPr>
        </p:nvGraphicFramePr>
        <p:xfrm>
          <a:off x="544820" y="1392195"/>
          <a:ext cx="11116214" cy="45308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7778488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8073" y="332175"/>
            <a:ext cx="5981351" cy="779934"/>
          </a:xfrm>
        </p:spPr>
        <p:txBody>
          <a:bodyPr>
            <a:normAutofit/>
          </a:bodyPr>
          <a:lstStyle/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Цели развития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9399684"/>
              </p:ext>
            </p:extLst>
          </p:nvPr>
        </p:nvGraphicFramePr>
        <p:xfrm>
          <a:off x="90617" y="510746"/>
          <a:ext cx="11656540" cy="60286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1880123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5608904"/>
              </p:ext>
            </p:extLst>
          </p:nvPr>
        </p:nvGraphicFramePr>
        <p:xfrm>
          <a:off x="982363" y="1491521"/>
          <a:ext cx="10515600" cy="51893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Объект 2"/>
          <p:cNvSpPr txBox="1">
            <a:spLocks/>
          </p:cNvSpPr>
          <p:nvPr/>
        </p:nvSpPr>
        <p:spPr>
          <a:xfrm>
            <a:off x="982363" y="116273"/>
            <a:ext cx="10515600" cy="13171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 2" pitchFamily="18" charset="2"/>
              <a:buChar char="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Преподаватели, аспиранты и студенты факультета будут активно заниматься реализацией информационно-технологических и консалтинговых проектов в рамках партнерств:</a:t>
            </a:r>
          </a:p>
        </p:txBody>
      </p:sp>
    </p:spTree>
    <p:extLst>
      <p:ext uri="{BB962C8B-B14F-4D97-AF65-F5344CB8AC3E}">
        <p14:creationId xmlns:p14="http://schemas.microsoft.com/office/powerpoint/2010/main" val="257135557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4184" y="807308"/>
            <a:ext cx="11846011" cy="6050692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кадрового потенциала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привлечение к работе лучших преподавателей с рынка образовательных услуг</a:t>
            </a:r>
          </a:p>
          <a:p>
            <a:pPr lvl="1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привлечение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работе лучших выпускников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факультета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программ аспирантуры в интересах подготовки научно-педагогических работников для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факультета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активное вовлечение молодых преподавателей в НИР по договорам с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организациями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партнерских отношений с работодателями и заказчиками НИР</a:t>
            </a:r>
          </a:p>
          <a:p>
            <a:pPr lvl="1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открытие научно-образовательных центров совместно с внешними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организациями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привлечение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работе зарубежных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преподавателей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совместных научных мероприятий с ведущими академическими и бизнес-партнерами на площадке Финансового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университета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широкое и систематическое информирование абитуриентов и их родителей, потенциальных заказчиков об актуальности образовательных программ факультета и о достижениях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факультета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образовательных программ</a:t>
            </a:r>
          </a:p>
          <a:p>
            <a:pPr lvl="1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открытие новых программ по современным цифровым технологиям совместно с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работодателями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открытие совместных программ с другими факультетами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университета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революционная трансформация математической и ИТ-подготовки на всех факультетах университета (использование компьютерных технологий в традиционных математических курсах, современных алгоритмических языков и прикладных программ для решения практических задач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постепенная трансформация выпускных квалификационных работ бакалавров и магистров в проекты;</a:t>
            </a:r>
          </a:p>
          <a:p>
            <a:pPr lvl="1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открытие совместных программ с иностранными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университетами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48730" y="0"/>
            <a:ext cx="10515600" cy="807308"/>
          </a:xfrm>
        </p:spPr>
        <p:txBody>
          <a:bodyPr>
            <a:normAutofit/>
          </a:bodyPr>
          <a:lstStyle/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и приоритетные направления </a:t>
            </a:r>
          </a:p>
        </p:txBody>
      </p:sp>
    </p:spTree>
    <p:extLst>
      <p:ext uri="{BB962C8B-B14F-4D97-AF65-F5344CB8AC3E}">
        <p14:creationId xmlns:p14="http://schemas.microsoft.com/office/powerpoint/2010/main" val="270140727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TM02900688[[fn=Аспект]]</Template>
  <TotalTime>490</TotalTime>
  <Words>1078</Words>
  <Application>Microsoft Office PowerPoint</Application>
  <PresentationFormat>Широкоэкранный</PresentationFormat>
  <Paragraphs>129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15</vt:i4>
      </vt:variant>
    </vt:vector>
  </HeadingPairs>
  <TitlesOfParts>
    <vt:vector size="23" baseType="lpstr">
      <vt:lpstr>Arial</vt:lpstr>
      <vt:lpstr>Arno Pro SmText</vt:lpstr>
      <vt:lpstr>Calibri</vt:lpstr>
      <vt:lpstr>Calibri Light</vt:lpstr>
      <vt:lpstr>Times New Roman</vt:lpstr>
      <vt:lpstr>Wingdings 2</vt:lpstr>
      <vt:lpstr>HDOfficeLightV0</vt:lpstr>
      <vt:lpstr>Тема Office</vt:lpstr>
      <vt:lpstr>Презентация PowerPoint</vt:lpstr>
      <vt:lpstr>Кадровое обеспечение факультета (2017 год)</vt:lpstr>
      <vt:lpstr>Контингент студентов</vt:lpstr>
      <vt:lpstr>Основные образовательные программы реализуемые на факультете</vt:lpstr>
      <vt:lpstr>В последние годы на факультете существенно обновились образовательные программы, реализуются новые профили</vt:lpstr>
      <vt:lpstr>1. Миссия факультета </vt:lpstr>
      <vt:lpstr>2. Цели развития</vt:lpstr>
      <vt:lpstr>Презентация PowerPoint</vt:lpstr>
      <vt:lpstr>3. Задачи и приоритетные направления </vt:lpstr>
      <vt:lpstr>Приоритетные направления развития  Факультета ПМиИТ</vt:lpstr>
      <vt:lpstr>4. Планируемые мероприятия, направленные на реализацию Программы развития факультета</vt:lpstr>
      <vt:lpstr>Презентация PowerPoint</vt:lpstr>
      <vt:lpstr>Презентация PowerPoint</vt:lpstr>
      <vt:lpstr>В рамках развития научно-образовательных центров (институтов) планируется создать следующие подразделения:  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Программа развития  Факультета прикладной математики и информационные технологий  Финансового университета</dc:title>
  <dc:creator>Посашков Сергей Александрович</dc:creator>
  <cp:lastModifiedBy>Звягинцева Вита Владимировна</cp:lastModifiedBy>
  <cp:revision>50</cp:revision>
  <dcterms:created xsi:type="dcterms:W3CDTF">2017-11-08T11:09:52Z</dcterms:created>
  <dcterms:modified xsi:type="dcterms:W3CDTF">2017-11-11T11:59:15Z</dcterms:modified>
</cp:coreProperties>
</file>