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2" r:id="rId2"/>
    <p:sldId id="353" r:id="rId3"/>
    <p:sldId id="363" r:id="rId4"/>
    <p:sldId id="371" r:id="rId5"/>
    <p:sldId id="365" r:id="rId6"/>
    <p:sldId id="366" r:id="rId7"/>
    <p:sldId id="367" r:id="rId8"/>
    <p:sldId id="338" r:id="rId9"/>
    <p:sldId id="368" r:id="rId10"/>
    <p:sldId id="311" r:id="rId11"/>
    <p:sldId id="369" r:id="rId12"/>
    <p:sldId id="370" r:id="rId13"/>
    <p:sldId id="352" r:id="rId14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CDE5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6" autoAdjust="0"/>
    <p:restoredTop sz="89279" autoAdjust="0"/>
  </p:normalViewPr>
  <p:slideViewPr>
    <p:cSldViewPr>
      <p:cViewPr varScale="1">
        <p:scale>
          <a:sx n="111" d="100"/>
          <a:sy n="111" d="100"/>
        </p:scale>
        <p:origin x="153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ACF80D-88B4-43F5-A558-58D7F2355AD5}" type="datetimeFigureOut">
              <a:rPr lang="ru-RU" smtClean="0"/>
              <a:t>10.07.2018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1B6E6C-EBFD-402B-AA4D-8A86284FC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3313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0840-695D-4EC3-8294-1A4C7E619AA0}" type="datetime1">
              <a:rPr lang="ru-RU" smtClean="0"/>
              <a:t>10.07.2018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9B3B-88E9-4F4B-9885-F7E76BA232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986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ECF79-98E8-4AD7-BAAC-A51241F250E3}" type="datetime1">
              <a:rPr lang="ru-RU" smtClean="0"/>
              <a:t>10.07.2018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9B3B-88E9-4F4B-9885-F7E76BA232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1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68C7-12DF-49C6-B3FB-B4A1395253F9}" type="datetime1">
              <a:rPr lang="ru-RU" smtClean="0"/>
              <a:t>10.07.2018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9B3B-88E9-4F4B-9885-F7E76BA232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145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D4340-D64E-470F-87C0-5E8CD227A05C}" type="datetime1">
              <a:rPr lang="ru-RU" smtClean="0"/>
              <a:t>10.07.2018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9B3B-88E9-4F4B-9885-F7E76BA232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729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A7777-6941-4784-9BB0-6D4C2E502D5F}" type="datetime1">
              <a:rPr lang="ru-RU" smtClean="0"/>
              <a:t>10.07.2018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9B3B-88E9-4F4B-9885-F7E76BA232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4520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C7FC-78B3-4AA0-8925-767AB96AB0C8}" type="datetime1">
              <a:rPr lang="ru-RU" smtClean="0"/>
              <a:t>10.07.2018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9B3B-88E9-4F4B-9885-F7E76BA232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887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06467-DA1B-4E16-BEEF-27F822C9438C}" type="datetime1">
              <a:rPr lang="ru-RU" smtClean="0"/>
              <a:t>10.07.2018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9B3B-88E9-4F4B-9885-F7E76BA232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88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17-DDBA-4162-BA5A-8EBC51A5064C}" type="datetime1">
              <a:rPr lang="ru-RU" smtClean="0"/>
              <a:t>10.07.2018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9B3B-88E9-4F4B-9885-F7E76BA232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566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1ED51-41CF-4A28-83E8-55B53A0932B3}" type="datetime1">
              <a:rPr lang="ru-RU" smtClean="0"/>
              <a:t>10.07.2018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9B3B-88E9-4F4B-9885-F7E76BA232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538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0E1C3-26B7-4133-AD5A-31D39C325E25}" type="datetime1">
              <a:rPr lang="ru-RU" smtClean="0"/>
              <a:t>10.07.2018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9B3B-88E9-4F4B-9885-F7E76BA232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78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036DE-A26D-43EE-9DE7-3E3991381AD5}" type="datetime1">
              <a:rPr lang="ru-RU" smtClean="0"/>
              <a:t>10.07.2018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9B3B-88E9-4F4B-9885-F7E76BA232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759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B74D2-8CB2-464C-A534-714F572524C1}" type="datetime1">
              <a:rPr lang="ru-RU" smtClean="0"/>
              <a:t>10.07.2018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99B3B-88E9-4F4B-9885-F7E76BA232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939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420938"/>
            <a:ext cx="7772400" cy="1470025"/>
          </a:xfrm>
          <a:ln>
            <a:solidFill>
              <a:schemeClr val="bg1"/>
            </a:solidFill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>
            <a:normAutofit/>
            <a:flatTx/>
          </a:bodyPr>
          <a:lstStyle/>
          <a:p>
            <a:r>
              <a:rPr lang="ru-RU" sz="2200" b="1" dirty="0" smtClean="0">
                <a:solidFill>
                  <a:srgbClr val="FF0000"/>
                </a:solidFill>
              </a:rPr>
              <a:t>О выполнении плана учебно-методической работы </a:t>
            </a:r>
            <a:br>
              <a:rPr lang="ru-RU" sz="2200" b="1" dirty="0" smtClean="0">
                <a:solidFill>
                  <a:srgbClr val="FF0000"/>
                </a:solidFill>
              </a:rPr>
            </a:br>
            <a:r>
              <a:rPr lang="ru-RU" sz="2200" b="1" dirty="0" smtClean="0">
                <a:solidFill>
                  <a:srgbClr val="FF0000"/>
                </a:solidFill>
              </a:rPr>
              <a:t>за 2017-2018 учебный год </a:t>
            </a:r>
            <a:br>
              <a:rPr lang="ru-RU" sz="2200" b="1" dirty="0" smtClean="0">
                <a:solidFill>
                  <a:srgbClr val="FF0000"/>
                </a:solidFill>
              </a:rPr>
            </a:br>
            <a:r>
              <a:rPr lang="ru-RU" sz="2200" b="1" dirty="0" smtClean="0">
                <a:solidFill>
                  <a:srgbClr val="FF0000"/>
                </a:solidFill>
              </a:rPr>
              <a:t>и принятии плана УМР на 2018 - 2019 учебный год </a:t>
            </a:r>
            <a:endParaRPr lang="ru-RU" sz="2200" b="1" dirty="0">
              <a:solidFill>
                <a:srgbClr val="FF000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4221163"/>
            <a:ext cx="6400800" cy="1752600"/>
          </a:xfrm>
        </p:spPr>
        <p:txBody>
          <a:bodyPr/>
          <a:lstStyle/>
          <a:p>
            <a:pPr algn="r">
              <a:lnSpc>
                <a:spcPct val="80000"/>
              </a:lnSpc>
            </a:pPr>
            <a:endParaRPr lang="ru-RU" sz="2000" b="1" dirty="0" smtClean="0">
              <a:solidFill>
                <a:srgbClr val="003399"/>
              </a:solidFill>
            </a:endParaRPr>
          </a:p>
          <a:p>
            <a:pPr algn="r">
              <a:lnSpc>
                <a:spcPct val="80000"/>
              </a:lnSpc>
              <a:spcBef>
                <a:spcPts val="0"/>
              </a:spcBef>
            </a:pPr>
            <a:r>
              <a:rPr lang="ru-RU" sz="2000" b="1" dirty="0">
                <a:solidFill>
                  <a:srgbClr val="003399"/>
                </a:solidFill>
              </a:rPr>
              <a:t>Гунявина Наталья Леонидовна, </a:t>
            </a:r>
          </a:p>
          <a:p>
            <a:pPr algn="r">
              <a:lnSpc>
                <a:spcPct val="80000"/>
              </a:lnSpc>
              <a:spcBef>
                <a:spcPts val="0"/>
              </a:spcBef>
            </a:pPr>
            <a:r>
              <a:rPr lang="ru-RU" sz="2000" b="1" dirty="0">
                <a:solidFill>
                  <a:srgbClr val="003399"/>
                </a:solidFill>
              </a:rPr>
              <a:t>начальник Управления </a:t>
            </a:r>
          </a:p>
          <a:p>
            <a:pPr algn="r">
              <a:lnSpc>
                <a:spcPct val="80000"/>
              </a:lnSpc>
              <a:spcBef>
                <a:spcPts val="0"/>
              </a:spcBef>
            </a:pPr>
            <a:r>
              <a:rPr lang="ru-RU" sz="2000" b="1" dirty="0">
                <a:solidFill>
                  <a:srgbClr val="003399"/>
                </a:solidFill>
              </a:rPr>
              <a:t>методического обеспечения </a:t>
            </a:r>
          </a:p>
          <a:p>
            <a:pPr algn="r">
              <a:lnSpc>
                <a:spcPct val="80000"/>
              </a:lnSpc>
              <a:spcBef>
                <a:spcPts val="0"/>
              </a:spcBef>
            </a:pPr>
            <a:r>
              <a:rPr lang="ru-RU" sz="2000" b="1" dirty="0">
                <a:solidFill>
                  <a:srgbClr val="003399"/>
                </a:solidFill>
              </a:rPr>
              <a:t>образовательных программ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9B3B-88E9-4F4B-9885-F7E76BA23253}" type="slidenum">
              <a:rPr lang="ru-RU" smtClean="0"/>
              <a:t>1</a:t>
            </a:fld>
            <a:endParaRPr lang="ru-RU"/>
          </a:p>
        </p:txBody>
      </p:sp>
      <p:pic>
        <p:nvPicPr>
          <p:cNvPr id="5" name="Picture 2" descr="Логотип Финуниверсит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4476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92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2200" b="1" dirty="0" smtClean="0">
                <a:solidFill>
                  <a:srgbClr val="FF0000"/>
                </a:solidFill>
              </a:rPr>
              <a:t>При </a:t>
            </a:r>
            <a:r>
              <a:rPr lang="ru-RU" sz="2200" b="1" dirty="0">
                <a:solidFill>
                  <a:srgbClr val="FF0000"/>
                </a:solidFill>
              </a:rPr>
              <a:t>достижении первой задачи - повышение качества подготовки выпускников средствами методического обеспечения и сопровождения образовательных программ, особое внимание уделяется:</a:t>
            </a:r>
            <a:br>
              <a:rPr lang="ru-RU" sz="2200" b="1" dirty="0">
                <a:solidFill>
                  <a:srgbClr val="FF0000"/>
                </a:solidFill>
              </a:rPr>
            </a:br>
            <a:endParaRPr lang="ru-RU" sz="2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>
                <a:solidFill>
                  <a:srgbClr val="002060"/>
                </a:solidFill>
              </a:rPr>
              <a:t>Подготовка и актуализация тестов для самоподготовки, текущего, промежуточного контроля, проверки остаточных знаний, вступительных </a:t>
            </a:r>
            <a:r>
              <a:rPr lang="ru-RU" sz="2000" b="1" dirty="0" smtClean="0">
                <a:solidFill>
                  <a:srgbClr val="002060"/>
                </a:solidFill>
              </a:rPr>
              <a:t>испытаний запланированы по 113 дисциплинам </a:t>
            </a:r>
            <a:r>
              <a:rPr lang="ru-RU" sz="2000" b="1" dirty="0">
                <a:solidFill>
                  <a:srgbClr val="002060"/>
                </a:solidFill>
              </a:rPr>
              <a:t>(10% от их общего числа) </a:t>
            </a: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Подготовка </a:t>
            </a:r>
            <a:r>
              <a:rPr lang="ru-RU" sz="2000" b="1" dirty="0">
                <a:solidFill>
                  <a:srgbClr val="002060"/>
                </a:solidFill>
              </a:rPr>
              <a:t>к изданию/доработка к переизданию учебников и учебных </a:t>
            </a:r>
            <a:r>
              <a:rPr lang="ru-RU" sz="2000" b="1" dirty="0" smtClean="0">
                <a:solidFill>
                  <a:srgbClr val="002060"/>
                </a:solidFill>
              </a:rPr>
              <a:t>пособий запланирована по 138 </a:t>
            </a:r>
            <a:r>
              <a:rPr lang="ru-RU" sz="2000" b="1" dirty="0">
                <a:solidFill>
                  <a:srgbClr val="002060"/>
                </a:solidFill>
              </a:rPr>
              <a:t>дисциплинам </a:t>
            </a:r>
            <a:r>
              <a:rPr lang="ru-RU" sz="2000" b="1" dirty="0" smtClean="0">
                <a:solidFill>
                  <a:srgbClr val="002060"/>
                </a:solidFill>
              </a:rPr>
              <a:t>(10% </a:t>
            </a:r>
            <a:r>
              <a:rPr lang="ru-RU" sz="2000" b="1" dirty="0">
                <a:solidFill>
                  <a:srgbClr val="002060"/>
                </a:solidFill>
              </a:rPr>
              <a:t>от их общего числа) 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pPr algn="just"/>
            <a:r>
              <a:rPr lang="ru-RU" sz="2000" b="1" dirty="0">
                <a:solidFill>
                  <a:srgbClr val="002060"/>
                </a:solidFill>
              </a:rPr>
              <a:t>Разработка сценариев деловых, ролевых, имитационных и других игр, тренингов, мастер классов, круглых столов, тематических дискуссий, разбора ситуационных заданий, компьютерных обучающих программ, заданий и т.п. запланирована по </a:t>
            </a:r>
            <a:r>
              <a:rPr lang="ru-RU" sz="2000" b="1" dirty="0" smtClean="0">
                <a:solidFill>
                  <a:srgbClr val="002060"/>
                </a:solidFill>
              </a:rPr>
              <a:t>123 </a:t>
            </a:r>
            <a:r>
              <a:rPr lang="ru-RU" sz="2000" b="1" dirty="0">
                <a:solidFill>
                  <a:srgbClr val="002060"/>
                </a:solidFill>
              </a:rPr>
              <a:t>дисциплинам </a:t>
            </a:r>
            <a:r>
              <a:rPr lang="ru-RU" sz="2000" b="1" dirty="0" smtClean="0">
                <a:solidFill>
                  <a:srgbClr val="002060"/>
                </a:solidFill>
              </a:rPr>
              <a:t>(9% </a:t>
            </a:r>
            <a:r>
              <a:rPr lang="ru-RU" sz="2000" b="1" dirty="0">
                <a:solidFill>
                  <a:srgbClr val="002060"/>
                </a:solidFill>
              </a:rPr>
              <a:t>от их общего числа) 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pPr algn="just"/>
            <a:r>
              <a:rPr lang="ru-RU" sz="2000" b="1" dirty="0">
                <a:solidFill>
                  <a:srgbClr val="002060"/>
                </a:solidFill>
              </a:rPr>
              <a:t>Подготовка сборников заданий, упражнений, практикумов и т.п. для самостоятельной работы студентов запланирована по </a:t>
            </a:r>
            <a:r>
              <a:rPr lang="ru-RU" sz="2000" b="1" dirty="0" smtClean="0">
                <a:solidFill>
                  <a:srgbClr val="002060"/>
                </a:solidFill>
              </a:rPr>
              <a:t>169 </a:t>
            </a:r>
            <a:r>
              <a:rPr lang="ru-RU" sz="2000" b="1" dirty="0">
                <a:solidFill>
                  <a:srgbClr val="002060"/>
                </a:solidFill>
              </a:rPr>
              <a:t>дисциплинам (</a:t>
            </a:r>
            <a:r>
              <a:rPr lang="ru-RU" sz="2000" b="1" dirty="0" smtClean="0">
                <a:solidFill>
                  <a:srgbClr val="002060"/>
                </a:solidFill>
              </a:rPr>
              <a:t>13% </a:t>
            </a:r>
            <a:r>
              <a:rPr lang="ru-RU" sz="2000" b="1" dirty="0">
                <a:solidFill>
                  <a:srgbClr val="002060"/>
                </a:solidFill>
              </a:rPr>
              <a:t>от их общего числа) </a:t>
            </a:r>
          </a:p>
          <a:p>
            <a:pPr algn="just"/>
            <a:endParaRPr lang="ru-RU" sz="2000" b="1" dirty="0" smtClean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9B3B-88E9-4F4B-9885-F7E76BA23253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50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116633"/>
            <a:ext cx="5894413" cy="936103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rgbClr val="FF0000"/>
                </a:solidFill>
              </a:rPr>
              <a:t>Методическое обеспечение </a:t>
            </a:r>
            <a:br>
              <a:rPr lang="ru-RU" sz="1800" b="1" dirty="0">
                <a:solidFill>
                  <a:srgbClr val="FF0000"/>
                </a:solidFill>
              </a:rPr>
            </a:br>
            <a:r>
              <a:rPr lang="ru-RU" sz="1800" b="1" dirty="0">
                <a:solidFill>
                  <a:srgbClr val="FF0000"/>
                </a:solidFill>
              </a:rPr>
              <a:t>проведения занятий и самостоятельной работы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5274606"/>
              </p:ext>
            </p:extLst>
          </p:nvPr>
        </p:nvGraphicFramePr>
        <p:xfrm>
          <a:off x="498426" y="957559"/>
          <a:ext cx="8424935" cy="57849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9246">
                  <a:extLst>
                    <a:ext uri="{9D8B030D-6E8A-4147-A177-3AD203B41FA5}">
                      <a16:colId xmlns:a16="http://schemas.microsoft.com/office/drawing/2014/main" val="729043520"/>
                    </a:ext>
                  </a:extLst>
                </a:gridCol>
                <a:gridCol w="3753202">
                  <a:extLst>
                    <a:ext uri="{9D8B030D-6E8A-4147-A177-3AD203B41FA5}">
                      <a16:colId xmlns:a16="http://schemas.microsoft.com/office/drawing/2014/main" val="3203843979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1221539817"/>
                    </a:ext>
                  </a:extLst>
                </a:gridCol>
                <a:gridCol w="1260093">
                  <a:extLst>
                    <a:ext uri="{9D8B030D-6E8A-4147-A177-3AD203B41FA5}">
                      <a16:colId xmlns:a16="http://schemas.microsoft.com/office/drawing/2014/main" val="2098417007"/>
                    </a:ext>
                  </a:extLst>
                </a:gridCol>
                <a:gridCol w="1620226">
                  <a:extLst>
                    <a:ext uri="{9D8B030D-6E8A-4147-A177-3AD203B41FA5}">
                      <a16:colId xmlns:a16="http://schemas.microsoft.com/office/drawing/2014/main" val="3524728462"/>
                    </a:ext>
                  </a:extLst>
                </a:gridCol>
              </a:tblGrid>
              <a:tr h="1679718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bg1"/>
                          </a:solidFill>
                          <a:effectLst/>
                        </a:rPr>
                        <a:t>№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effectLst/>
                        </a:rPr>
                        <a:t>Наименование </a:t>
                      </a: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департаментов 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Разработка сценариев деловых, ролевых, имитационных и других игр, тренингов, мастер классов и т.п.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Подготовка и актуализация тестов для самоподготовки, текущего, промежуточного контроля и</a:t>
                      </a:r>
                      <a:r>
                        <a:rPr lang="ru-RU" sz="1400" b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т.п.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Подготовка сборников заданий, упражнений, практикумов и т.п. для самостоятельной работы студентов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extLst>
                  <a:ext uri="{0D108BD9-81ED-4DB2-BD59-A6C34878D82A}">
                    <a16:rowId xmlns:a16="http://schemas.microsoft.com/office/drawing/2014/main" val="1524752551"/>
                  </a:ext>
                </a:extLst>
              </a:tr>
              <a:tr h="30906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ts val="14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b="1" dirty="0" smtClean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</a:rPr>
                        <a:t>Анализа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данных, принятия решений 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extLst>
                  <a:ext uri="{0D108BD9-81ED-4DB2-BD59-A6C34878D82A}">
                    <a16:rowId xmlns:a16="http://schemas.microsoft.com/office/drawing/2014/main" val="3177274431"/>
                  </a:ext>
                </a:extLst>
              </a:tr>
              <a:tr h="20993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ts val="14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b="1" dirty="0" smtClean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</a:rPr>
                        <a:t>Корпоративных финансов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extLst>
                  <a:ext uri="{0D108BD9-81ED-4DB2-BD59-A6C34878D82A}">
                    <a16:rowId xmlns:a16="http://schemas.microsoft.com/office/drawing/2014/main" val="1004819262"/>
                  </a:ext>
                </a:extLst>
              </a:tr>
              <a:tr h="28364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ts val="14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b="1" dirty="0" smtClean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</a:rPr>
                        <a:t>Менеджмента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extLst>
                  <a:ext uri="{0D108BD9-81ED-4DB2-BD59-A6C34878D82A}">
                    <a16:rowId xmlns:a16="http://schemas.microsoft.com/office/drawing/2014/main" val="3592961609"/>
                  </a:ext>
                </a:extLst>
              </a:tr>
              <a:tr h="19139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ts val="14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b="1" dirty="0" smtClean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</a:rPr>
                        <a:t>Мировой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экономики и 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</a:rPr>
                        <a:t>мир 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финансов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extLst>
                  <a:ext uri="{0D108BD9-81ED-4DB2-BD59-A6C34878D82A}">
                    <a16:rowId xmlns:a16="http://schemas.microsoft.com/office/drawing/2014/main" val="584574441"/>
                  </a:ext>
                </a:extLst>
              </a:tr>
              <a:tr h="22675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ts val="14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b="1" dirty="0" smtClean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</a:rPr>
                        <a:t>Налоговой политики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extLst>
                  <a:ext uri="{0D108BD9-81ED-4DB2-BD59-A6C34878D82A}">
                    <a16:rowId xmlns:a16="http://schemas.microsoft.com/office/drawing/2014/main" val="2754267307"/>
                  </a:ext>
                </a:extLst>
              </a:tr>
              <a:tr h="18749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ts val="14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b="1" dirty="0" smtClean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</a:rPr>
                        <a:t>Общественных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финансов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extLst>
                  <a:ext uri="{0D108BD9-81ED-4DB2-BD59-A6C34878D82A}">
                    <a16:rowId xmlns:a16="http://schemas.microsoft.com/office/drawing/2014/main" val="3698754523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ts val="14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b="1" dirty="0" smtClean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</a:rPr>
                        <a:t>Политологии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extLst>
                  <a:ext uri="{0D108BD9-81ED-4DB2-BD59-A6C34878D82A}">
                    <a16:rowId xmlns:a16="http://schemas.microsoft.com/office/drawing/2014/main" val="1263011095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ts val="14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b="1" dirty="0" smtClean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</a:rPr>
                        <a:t>Правового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регулирования </a:t>
                      </a:r>
                      <a:r>
                        <a:rPr lang="ru-RU" sz="1400" b="1" dirty="0" err="1" smtClean="0">
                          <a:solidFill>
                            <a:srgbClr val="002060"/>
                          </a:solidFill>
                          <a:effectLst/>
                        </a:rPr>
                        <a:t>экон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</a:rPr>
                        <a:t>. деятельности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extLst>
                  <a:ext uri="{0D108BD9-81ED-4DB2-BD59-A6C34878D82A}">
                    <a16:rowId xmlns:a16="http://schemas.microsoft.com/office/drawing/2014/main" val="3568294565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ts val="14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b="1" dirty="0" smtClean="0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</a:rPr>
                        <a:t>Социологии, истории и философии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extLst>
                  <a:ext uri="{0D108BD9-81ED-4DB2-BD59-A6C34878D82A}">
                    <a16:rowId xmlns:a16="http://schemas.microsoft.com/office/drawing/2014/main" val="3126496772"/>
                  </a:ext>
                </a:extLst>
              </a:tr>
              <a:tr h="24545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ts val="14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b="1" dirty="0" smtClean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</a:rPr>
                        <a:t>Страхования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и экономики 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</a:rPr>
                        <a:t>соц.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сферы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extLst>
                  <a:ext uri="{0D108BD9-81ED-4DB2-BD59-A6C34878D82A}">
                    <a16:rowId xmlns:a16="http://schemas.microsoft.com/office/drawing/2014/main" val="910317205"/>
                  </a:ext>
                </a:extLst>
              </a:tr>
              <a:tr h="25804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ts val="14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b="1" dirty="0" smtClean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</a:rPr>
                        <a:t>Учета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, анализа и аудита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extLst>
                  <a:ext uri="{0D108BD9-81ED-4DB2-BD59-A6C34878D82A}">
                    <a16:rowId xmlns:a16="http://schemas.microsoft.com/office/drawing/2014/main" val="3509891791"/>
                  </a:ext>
                </a:extLst>
              </a:tr>
              <a:tr h="17284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ts val="14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b="1" dirty="0" smtClean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Департамент </a:t>
                      </a:r>
                      <a:r>
                        <a:rPr lang="ru-RU" sz="1400" b="1" dirty="0" err="1" smtClean="0">
                          <a:solidFill>
                            <a:srgbClr val="002060"/>
                          </a:solidFill>
                          <a:effectLst/>
                        </a:rPr>
                        <a:t>финан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</a:rPr>
                        <a:t>.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рынков и банков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extLst>
                  <a:ext uri="{0D108BD9-81ED-4DB2-BD59-A6C34878D82A}">
                    <a16:rowId xmlns:a16="http://schemas.microsoft.com/office/drawing/2014/main" val="1221418346"/>
                  </a:ext>
                </a:extLst>
              </a:tr>
              <a:tr h="351595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ts val="14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b="1" dirty="0" smtClean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2060"/>
                          </a:solidFill>
                          <a:effectLst/>
                        </a:rPr>
                        <a:t>Департамент экономической теории</a:t>
                      </a:r>
                      <a:endParaRPr lang="ru-RU" sz="14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extLst>
                  <a:ext uri="{0D108BD9-81ED-4DB2-BD59-A6C34878D82A}">
                    <a16:rowId xmlns:a16="http://schemas.microsoft.com/office/drawing/2014/main" val="3120255474"/>
                  </a:ext>
                </a:extLst>
              </a:tr>
              <a:tr h="302345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ts val="14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b="1" dirty="0" smtClean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Департамент языковой подготовки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extLst>
                  <a:ext uri="{0D108BD9-81ED-4DB2-BD59-A6C34878D82A}">
                    <a16:rowId xmlns:a16="http://schemas.microsoft.com/office/drawing/2014/main" val="4042846526"/>
                  </a:ext>
                </a:extLst>
              </a:tr>
              <a:tr h="400618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134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3631307096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9B3B-88E9-4F4B-9885-F7E76BA23253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72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6633"/>
            <a:ext cx="6254453" cy="1008111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rgbClr val="FF0000"/>
                </a:solidFill>
              </a:rPr>
              <a:t>Методическое обеспечение </a:t>
            </a:r>
            <a:br>
              <a:rPr lang="ru-RU" sz="1800" b="1" dirty="0">
                <a:solidFill>
                  <a:srgbClr val="FF0000"/>
                </a:solidFill>
              </a:rPr>
            </a:br>
            <a:r>
              <a:rPr lang="ru-RU" sz="1800" b="1" dirty="0">
                <a:solidFill>
                  <a:srgbClr val="FF0000"/>
                </a:solidFill>
              </a:rPr>
              <a:t>проведения занятий и самостоятельной работы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5407852"/>
              </p:ext>
            </p:extLst>
          </p:nvPr>
        </p:nvGraphicFramePr>
        <p:xfrm>
          <a:off x="540572" y="1124739"/>
          <a:ext cx="8279900" cy="44732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2617">
                  <a:extLst>
                    <a:ext uri="{9D8B030D-6E8A-4147-A177-3AD203B41FA5}">
                      <a16:colId xmlns:a16="http://schemas.microsoft.com/office/drawing/2014/main" val="729043520"/>
                    </a:ext>
                  </a:extLst>
                </a:gridCol>
                <a:gridCol w="3386803">
                  <a:extLst>
                    <a:ext uri="{9D8B030D-6E8A-4147-A177-3AD203B41FA5}">
                      <a16:colId xmlns:a16="http://schemas.microsoft.com/office/drawing/2014/main" val="3203843979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221539817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9841700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524728462"/>
                    </a:ext>
                  </a:extLst>
                </a:gridCol>
              </a:tblGrid>
              <a:tr h="59143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кафедр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Разработка сценариев деловых, ролевых, имитационных и других игр, тренингов, мастер классов и т.п.</a:t>
                      </a: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Подготовка и актуализация тестов для самоподготовки, текущего, промежуточного контроля и</a:t>
                      </a:r>
                      <a:r>
                        <a:rPr lang="ru-RU" sz="1400" b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т.п.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Подготовка сборников заданий, упражнений, практикумов и т.п. для самостоятельной работы студентов</a:t>
                      </a:r>
                    </a:p>
                  </a:txBody>
                  <a:tcPr marL="46529" marR="46529" marT="0" marB="0" anchor="ctr"/>
                </a:tc>
                <a:extLst>
                  <a:ext uri="{0D108BD9-81ED-4DB2-BD59-A6C34878D82A}">
                    <a16:rowId xmlns:a16="http://schemas.microsoft.com/office/drawing/2014/main" val="1524752551"/>
                  </a:ext>
                </a:extLst>
              </a:tr>
              <a:tr h="39429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4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4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Анализа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рисков и экономической безопасности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extLst>
                  <a:ext uri="{0D108BD9-81ED-4DB2-BD59-A6C34878D82A}">
                    <a16:rowId xmlns:a16="http://schemas.microsoft.com/office/drawing/2014/main" val="3177274431"/>
                  </a:ext>
                </a:extLst>
              </a:tr>
              <a:tr h="29777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4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4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Бизнес-информатики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extLst>
                  <a:ext uri="{0D108BD9-81ED-4DB2-BD59-A6C34878D82A}">
                    <a16:rowId xmlns:a16="http://schemas.microsoft.com/office/drawing/2014/main" val="1004819262"/>
                  </a:ext>
                </a:extLst>
              </a:tr>
              <a:tr h="39429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4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4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Государственного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 муниципального управления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extLst>
                  <a:ext uri="{0D108BD9-81ED-4DB2-BD59-A6C34878D82A}">
                    <a16:rowId xmlns:a16="http://schemas.microsoft.com/office/drawing/2014/main" val="3592961609"/>
                  </a:ext>
                </a:extLst>
              </a:tr>
              <a:tr h="29777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4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4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Информационной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безопасности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extLst>
                  <a:ext uri="{0D108BD9-81ED-4DB2-BD59-A6C34878D82A}">
                    <a16:rowId xmlns:a16="http://schemas.microsoft.com/office/drawing/2014/main" val="2754267307"/>
                  </a:ext>
                </a:extLst>
              </a:tr>
              <a:tr h="29777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4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4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Системного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анализа в экономике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extLst>
                  <a:ext uri="{0D108BD9-81ED-4DB2-BD59-A6C34878D82A}">
                    <a16:rowId xmlns:a16="http://schemas.microsoft.com/office/drawing/2014/main" val="3568294565"/>
                  </a:ext>
                </a:extLst>
              </a:tr>
              <a:tr h="29777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4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4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Управления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персоналом и психологии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extLst>
                  <a:ext uri="{0D108BD9-81ED-4DB2-BD59-A6C34878D82A}">
                    <a16:rowId xmlns:a16="http://schemas.microsoft.com/office/drawing/2014/main" val="3126496772"/>
                  </a:ext>
                </a:extLst>
              </a:tr>
              <a:tr h="29777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4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4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Физического воспитания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extLst>
                  <a:ext uri="{0D108BD9-81ED-4DB2-BD59-A6C34878D82A}">
                    <a16:rowId xmlns:a16="http://schemas.microsoft.com/office/drawing/2014/main" val="669905935"/>
                  </a:ext>
                </a:extLst>
              </a:tr>
              <a:tr h="29777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4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4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Экономики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организации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29" marR="46529" marT="0" marB="0" anchor="ctr"/>
                </a:tc>
                <a:extLst>
                  <a:ext uri="{0D108BD9-81ED-4DB2-BD59-A6C34878D82A}">
                    <a16:rowId xmlns:a16="http://schemas.microsoft.com/office/drawing/2014/main" val="3120255474"/>
                  </a:ext>
                </a:extLst>
              </a:tr>
              <a:tr h="297778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3631307096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9B3B-88E9-4F4B-9885-F7E76BA23253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10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Предлагается в решение: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endParaRPr lang="ru-RU" sz="2400" b="1" i="1" dirty="0" smtClean="0">
              <a:solidFill>
                <a:srgbClr val="002060"/>
              </a:solidFill>
            </a:endParaRPr>
          </a:p>
          <a:p>
            <a:pPr algn="just"/>
            <a:r>
              <a:rPr lang="ru-RU" b="1" i="1" dirty="0">
                <a:solidFill>
                  <a:srgbClr val="002060"/>
                </a:solidFill>
              </a:rPr>
              <a:t>1. Одобрить   учебно-методическую работу </a:t>
            </a:r>
            <a:r>
              <a:rPr lang="ru-RU" b="1" i="1" dirty="0" err="1" smtClean="0">
                <a:solidFill>
                  <a:srgbClr val="002060"/>
                </a:solidFill>
              </a:rPr>
              <a:t>Финуниверситета</a:t>
            </a:r>
            <a:r>
              <a:rPr lang="ru-RU" b="1" i="1" dirty="0" smtClean="0">
                <a:solidFill>
                  <a:srgbClr val="002060"/>
                </a:solidFill>
              </a:rPr>
              <a:t> </a:t>
            </a:r>
            <a:r>
              <a:rPr lang="ru-RU" b="1" i="1" dirty="0">
                <a:solidFill>
                  <a:srgbClr val="002060"/>
                </a:solidFill>
              </a:rPr>
              <a:t>в </a:t>
            </a:r>
            <a:r>
              <a:rPr lang="ru-RU" b="1" i="1" dirty="0" smtClean="0">
                <a:solidFill>
                  <a:srgbClr val="002060"/>
                </a:solidFill>
              </a:rPr>
              <a:t>2017 – 2018 учебном году </a:t>
            </a:r>
            <a:endParaRPr lang="ru-RU" b="1" dirty="0">
              <a:solidFill>
                <a:srgbClr val="002060"/>
              </a:solidFill>
            </a:endParaRPr>
          </a:p>
          <a:p>
            <a:pPr algn="just"/>
            <a:r>
              <a:rPr lang="ru-RU" b="1" i="1" dirty="0">
                <a:solidFill>
                  <a:srgbClr val="002060"/>
                </a:solidFill>
              </a:rPr>
              <a:t>2. Одобрить   проект плана учебно-методической работы  на </a:t>
            </a:r>
            <a:r>
              <a:rPr lang="ru-RU" b="1" i="1" dirty="0" smtClean="0">
                <a:solidFill>
                  <a:srgbClr val="002060"/>
                </a:solidFill>
              </a:rPr>
              <a:t>2018-2019 </a:t>
            </a:r>
            <a:r>
              <a:rPr lang="ru-RU" b="1" i="1" dirty="0">
                <a:solidFill>
                  <a:srgbClr val="002060"/>
                </a:solidFill>
              </a:rPr>
              <a:t>учебный </a:t>
            </a:r>
            <a:r>
              <a:rPr lang="ru-RU" b="1" i="1" dirty="0" smtClean="0">
                <a:solidFill>
                  <a:srgbClr val="002060"/>
                </a:solidFill>
              </a:rPr>
              <a:t>год</a:t>
            </a:r>
          </a:p>
          <a:p>
            <a:pPr algn="just"/>
            <a:r>
              <a:rPr lang="ru-RU" b="1" i="1" dirty="0" smtClean="0">
                <a:solidFill>
                  <a:srgbClr val="002060"/>
                </a:solidFill>
              </a:rPr>
              <a:t>3</a:t>
            </a:r>
            <a:r>
              <a:rPr lang="ru-RU" b="1" i="1" dirty="0">
                <a:solidFill>
                  <a:srgbClr val="002060"/>
                </a:solidFill>
              </a:rPr>
              <a:t>. Департаментам и кафедрам:</a:t>
            </a:r>
            <a:endParaRPr lang="ru-RU" b="1" dirty="0">
              <a:solidFill>
                <a:srgbClr val="002060"/>
              </a:solidFill>
            </a:endParaRPr>
          </a:p>
          <a:p>
            <a:pPr algn="just"/>
            <a:r>
              <a:rPr lang="ru-RU" b="1" i="1" dirty="0">
                <a:solidFill>
                  <a:srgbClr val="002060"/>
                </a:solidFill>
              </a:rPr>
              <a:t>обеспечить выполнение запланированных видов учебно-методической работы согласно плану </a:t>
            </a:r>
            <a:r>
              <a:rPr lang="ru-RU" b="1" i="1" dirty="0" smtClean="0">
                <a:solidFill>
                  <a:srgbClr val="002060"/>
                </a:solidFill>
              </a:rPr>
              <a:t>УМР. Срок: в течение всего периода</a:t>
            </a:r>
            <a:endParaRPr lang="ru-RU" b="1" dirty="0">
              <a:solidFill>
                <a:srgbClr val="002060"/>
              </a:solidFill>
            </a:endParaRPr>
          </a:p>
          <a:p>
            <a:pPr algn="just"/>
            <a:r>
              <a:rPr lang="ru-RU" b="1" i="1" dirty="0">
                <a:solidFill>
                  <a:srgbClr val="002060"/>
                </a:solidFill>
              </a:rPr>
              <a:t>при формировании индивидуальных планов работы преподавателей руководствоваться Планом УМР на </a:t>
            </a:r>
            <a:r>
              <a:rPr lang="ru-RU" b="1" i="1" dirty="0" smtClean="0">
                <a:solidFill>
                  <a:srgbClr val="002060"/>
                </a:solidFill>
              </a:rPr>
              <a:t>2018-2019 </a:t>
            </a:r>
            <a:r>
              <a:rPr lang="ru-RU" b="1" i="1" dirty="0">
                <a:solidFill>
                  <a:srgbClr val="002060"/>
                </a:solidFill>
              </a:rPr>
              <a:t>учебный </a:t>
            </a:r>
            <a:r>
              <a:rPr lang="ru-RU" b="1" i="1" dirty="0" smtClean="0">
                <a:solidFill>
                  <a:srgbClr val="002060"/>
                </a:solidFill>
              </a:rPr>
              <a:t>год. Срок: 30.06.2018 </a:t>
            </a:r>
            <a:endParaRPr lang="ru-RU" b="1" dirty="0">
              <a:solidFill>
                <a:srgbClr val="002060"/>
              </a:solidFill>
            </a:endParaRPr>
          </a:p>
          <a:p>
            <a:endParaRPr lang="ru-RU" sz="2800" b="1" i="1" dirty="0">
              <a:solidFill>
                <a:srgbClr val="002060"/>
              </a:solidFill>
            </a:endParaRPr>
          </a:p>
          <a:p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9B3B-88E9-4F4B-9885-F7E76BA23253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77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>
                <a:solidFill>
                  <a:srgbClr val="FF0000"/>
                </a:solidFill>
              </a:rPr>
              <a:t>Нормативно - методическое обеспечение образовательного процесса</a:t>
            </a:r>
            <a:r>
              <a:rPr lang="ru-RU" sz="2000" b="1" dirty="0" smtClean="0">
                <a:solidFill>
                  <a:srgbClr val="FF0000"/>
                </a:solidFill>
              </a:rPr>
              <a:t>: приказы </a:t>
            </a:r>
            <a:r>
              <a:rPr lang="ru-RU" sz="2000" b="1" dirty="0" err="1" smtClean="0">
                <a:solidFill>
                  <a:srgbClr val="FF0000"/>
                </a:solidFill>
              </a:rPr>
              <a:t>Финуниверситета</a:t>
            </a:r>
            <a:r>
              <a:rPr lang="ru-RU" sz="2000" b="1" dirty="0" smtClean="0">
                <a:solidFill>
                  <a:srgbClr val="FF0000"/>
                </a:solidFill>
              </a:rPr>
              <a:t> 2017 года: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12776"/>
            <a:ext cx="8291264" cy="470852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b="1" dirty="0">
                <a:solidFill>
                  <a:srgbClr val="002060"/>
                </a:solidFill>
              </a:rPr>
              <a:t>Об утверждении Порядка разработки и утверждения образовательных программ высшего образования - программ </a:t>
            </a:r>
            <a:r>
              <a:rPr lang="ru-RU" sz="1600" b="1" dirty="0" err="1">
                <a:solidFill>
                  <a:srgbClr val="002060"/>
                </a:solidFill>
              </a:rPr>
              <a:t>бакалавриата</a:t>
            </a:r>
            <a:r>
              <a:rPr lang="ru-RU" sz="1600" b="1" dirty="0">
                <a:solidFill>
                  <a:srgbClr val="002060"/>
                </a:solidFill>
              </a:rPr>
              <a:t> и программ магистратуры (приказ от 13 апреля  2017 г</a:t>
            </a:r>
            <a:r>
              <a:rPr lang="ru-RU" sz="1600" b="1" dirty="0" smtClean="0">
                <a:solidFill>
                  <a:srgbClr val="002060"/>
                </a:solidFill>
              </a:rPr>
              <a:t>.  </a:t>
            </a:r>
            <a:r>
              <a:rPr lang="ru-RU" sz="1600" b="1" dirty="0">
                <a:solidFill>
                  <a:srgbClr val="002060"/>
                </a:solidFill>
              </a:rPr>
              <a:t>№ 0782/о, а также приказ  от 1 декабря 2017 г. № 2131/о)</a:t>
            </a:r>
          </a:p>
          <a:p>
            <a:pPr marL="0" indent="0" algn="just">
              <a:buNone/>
            </a:pPr>
            <a:r>
              <a:rPr lang="ru-RU" sz="1600" b="1" dirty="0">
                <a:solidFill>
                  <a:srgbClr val="002060"/>
                </a:solidFill>
              </a:rPr>
              <a:t>Положение о научно-исследовательской работе студентов, обучающихся по программам </a:t>
            </a:r>
            <a:r>
              <a:rPr lang="ru-RU" sz="1600" b="1" dirty="0" err="1" smtClean="0">
                <a:solidFill>
                  <a:srgbClr val="002060"/>
                </a:solidFill>
              </a:rPr>
              <a:t>бакалавриата</a:t>
            </a:r>
            <a:r>
              <a:rPr lang="ru-RU" sz="1600" b="1" dirty="0" smtClean="0">
                <a:solidFill>
                  <a:srgbClr val="002060"/>
                </a:solidFill>
              </a:rPr>
              <a:t> (</a:t>
            </a:r>
            <a:r>
              <a:rPr lang="ru-RU" sz="1600" b="1" dirty="0">
                <a:solidFill>
                  <a:srgbClr val="002060"/>
                </a:solidFill>
              </a:rPr>
              <a:t>приказ от 24 марта  2017 г. № 576/о)</a:t>
            </a:r>
          </a:p>
          <a:p>
            <a:pPr marL="0" indent="0" algn="just">
              <a:buNone/>
            </a:pPr>
            <a:r>
              <a:rPr lang="ru-RU" sz="1600" b="1" dirty="0" smtClean="0">
                <a:solidFill>
                  <a:srgbClr val="002060"/>
                </a:solidFill>
              </a:rPr>
              <a:t>Положение </a:t>
            </a:r>
            <a:r>
              <a:rPr lang="ru-RU" sz="1600" b="1" dirty="0">
                <a:solidFill>
                  <a:srgbClr val="002060"/>
                </a:solidFill>
              </a:rPr>
              <a:t>о проведении текущего контроля успеваемости и промежуточной аттестации обучающихся по программам </a:t>
            </a:r>
            <a:r>
              <a:rPr lang="ru-RU" sz="1600" b="1" dirty="0" err="1">
                <a:solidFill>
                  <a:srgbClr val="002060"/>
                </a:solidFill>
              </a:rPr>
              <a:t>бакалавриата</a:t>
            </a:r>
            <a:r>
              <a:rPr lang="ru-RU" sz="1600" b="1" dirty="0">
                <a:solidFill>
                  <a:srgbClr val="002060"/>
                </a:solidFill>
              </a:rPr>
              <a:t> и магистратуры </a:t>
            </a:r>
            <a:r>
              <a:rPr lang="ru-RU" sz="1600" b="1" dirty="0" smtClean="0">
                <a:solidFill>
                  <a:srgbClr val="002060"/>
                </a:solidFill>
              </a:rPr>
              <a:t>(приказ </a:t>
            </a:r>
            <a:r>
              <a:rPr lang="ru-RU" sz="1600" b="1" dirty="0">
                <a:solidFill>
                  <a:srgbClr val="002060"/>
                </a:solidFill>
              </a:rPr>
              <a:t>от </a:t>
            </a:r>
            <a:r>
              <a:rPr lang="ru-RU" sz="1600" b="1" dirty="0" smtClean="0">
                <a:solidFill>
                  <a:srgbClr val="002060"/>
                </a:solidFill>
              </a:rPr>
              <a:t>23 марта 2017 </a:t>
            </a:r>
            <a:r>
              <a:rPr lang="ru-RU" sz="1600" b="1" dirty="0">
                <a:solidFill>
                  <a:srgbClr val="002060"/>
                </a:solidFill>
              </a:rPr>
              <a:t>г. </a:t>
            </a:r>
            <a:endParaRPr lang="ru-RU" sz="1600" b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sz="1600" b="1" dirty="0" smtClean="0">
                <a:solidFill>
                  <a:srgbClr val="002060"/>
                </a:solidFill>
              </a:rPr>
              <a:t>№ 0557/о)</a:t>
            </a:r>
            <a:endParaRPr lang="ru-RU" sz="1600" b="1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sz="1600" b="1" dirty="0">
                <a:solidFill>
                  <a:srgbClr val="002060"/>
                </a:solidFill>
              </a:rPr>
              <a:t>Положение о ВКР по программе </a:t>
            </a:r>
            <a:r>
              <a:rPr lang="ru-RU" sz="1600" b="1" dirty="0" err="1">
                <a:solidFill>
                  <a:srgbClr val="002060"/>
                </a:solidFill>
              </a:rPr>
              <a:t>бакалавриата</a:t>
            </a:r>
            <a:r>
              <a:rPr lang="ru-RU" sz="1600" b="1" dirty="0">
                <a:solidFill>
                  <a:srgbClr val="002060"/>
                </a:solidFill>
              </a:rPr>
              <a:t> (приказ от 17 октября  2017 г. № 1817/о)</a:t>
            </a:r>
          </a:p>
          <a:p>
            <a:pPr marL="0" indent="0" algn="just">
              <a:buNone/>
            </a:pPr>
            <a:r>
              <a:rPr lang="ru-RU" sz="1600" b="1" dirty="0">
                <a:solidFill>
                  <a:srgbClr val="002060"/>
                </a:solidFill>
              </a:rPr>
              <a:t>Положение о ВКР  по программе магистратуры (приказ от 17 октября  2017 г. № 1819/о)</a:t>
            </a:r>
          </a:p>
          <a:p>
            <a:pPr marL="0" indent="0" algn="just">
              <a:buNone/>
            </a:pPr>
            <a:r>
              <a:rPr lang="ru-RU" sz="1600" b="1" dirty="0" smtClean="0">
                <a:solidFill>
                  <a:srgbClr val="002060"/>
                </a:solidFill>
              </a:rPr>
              <a:t>О </a:t>
            </a:r>
            <a:r>
              <a:rPr lang="ru-RU" sz="1600" b="1" dirty="0">
                <a:solidFill>
                  <a:srgbClr val="002060"/>
                </a:solidFill>
              </a:rPr>
              <a:t>требованиях к экзаменационным билетам для государственных </a:t>
            </a:r>
            <a:r>
              <a:rPr lang="ru-RU" sz="1600" b="1" dirty="0" smtClean="0">
                <a:solidFill>
                  <a:srgbClr val="002060"/>
                </a:solidFill>
              </a:rPr>
              <a:t>экзаменов (</a:t>
            </a:r>
            <a:r>
              <a:rPr lang="ru-RU" sz="1600" b="1" dirty="0">
                <a:solidFill>
                  <a:srgbClr val="002060"/>
                </a:solidFill>
              </a:rPr>
              <a:t>приказ от </a:t>
            </a:r>
            <a:r>
              <a:rPr lang="ru-RU" sz="1600" b="1" dirty="0" smtClean="0">
                <a:solidFill>
                  <a:srgbClr val="002060"/>
                </a:solidFill>
              </a:rPr>
              <a:t>24 ноября  </a:t>
            </a:r>
            <a:r>
              <a:rPr lang="ru-RU" sz="1600" b="1" dirty="0">
                <a:solidFill>
                  <a:srgbClr val="002060"/>
                </a:solidFill>
              </a:rPr>
              <a:t>2017 г. № </a:t>
            </a:r>
            <a:r>
              <a:rPr lang="ru-RU" sz="1600" b="1" dirty="0" smtClean="0">
                <a:solidFill>
                  <a:srgbClr val="002060"/>
                </a:solidFill>
              </a:rPr>
              <a:t>2081/о</a:t>
            </a:r>
            <a:r>
              <a:rPr lang="ru-RU" sz="1600" b="1" dirty="0">
                <a:solidFill>
                  <a:srgbClr val="002060"/>
                </a:solidFill>
              </a:rPr>
              <a:t>)</a:t>
            </a:r>
          </a:p>
          <a:p>
            <a:pPr marL="0" indent="0" algn="just">
              <a:buNone/>
            </a:pPr>
            <a:r>
              <a:rPr lang="ru-RU" sz="1600" b="1" dirty="0" smtClean="0">
                <a:solidFill>
                  <a:srgbClr val="FF0000"/>
                </a:solidFill>
              </a:rPr>
              <a:t>Перечень </a:t>
            </a:r>
            <a:r>
              <a:rPr lang="ru-RU" sz="1600" b="1" dirty="0">
                <a:solidFill>
                  <a:srgbClr val="FF0000"/>
                </a:solidFill>
              </a:rPr>
              <a:t>образовательных программ </a:t>
            </a:r>
            <a:r>
              <a:rPr lang="ru-RU" sz="1600" b="1" dirty="0">
                <a:solidFill>
                  <a:srgbClr val="002060"/>
                </a:solidFill>
              </a:rPr>
              <a:t>высшего образования – программ </a:t>
            </a:r>
            <a:r>
              <a:rPr lang="ru-RU" sz="1600" b="1" dirty="0" err="1">
                <a:solidFill>
                  <a:srgbClr val="002060"/>
                </a:solidFill>
              </a:rPr>
              <a:t>бакалавриата</a:t>
            </a:r>
            <a:r>
              <a:rPr lang="ru-RU" sz="1600" b="1" dirty="0">
                <a:solidFill>
                  <a:srgbClr val="002060"/>
                </a:solidFill>
              </a:rPr>
              <a:t> и магистратуры, руководителей программ, факультетов и выпускающих департаментов и кафедр, закрепленных за программами, </a:t>
            </a:r>
            <a:r>
              <a:rPr lang="ru-RU" sz="1600" b="1" dirty="0">
                <a:solidFill>
                  <a:srgbClr val="FF0000"/>
                </a:solidFill>
              </a:rPr>
              <a:t>для приема </a:t>
            </a:r>
            <a:r>
              <a:rPr lang="ru-RU" sz="1600" b="1" dirty="0">
                <a:solidFill>
                  <a:srgbClr val="002060"/>
                </a:solidFill>
              </a:rPr>
              <a:t>обучающихся по очной и заочной формам обучения в </a:t>
            </a:r>
            <a:r>
              <a:rPr lang="ru-RU" sz="1600" b="1" dirty="0" smtClean="0">
                <a:solidFill>
                  <a:srgbClr val="FF0000"/>
                </a:solidFill>
              </a:rPr>
              <a:t>2018 году </a:t>
            </a:r>
            <a:r>
              <a:rPr lang="ru-RU" sz="1600" b="1" dirty="0" smtClean="0">
                <a:solidFill>
                  <a:srgbClr val="002060"/>
                </a:solidFill>
              </a:rPr>
              <a:t>(приказ </a:t>
            </a:r>
            <a:r>
              <a:rPr lang="ru-RU" sz="1600" b="1" dirty="0">
                <a:solidFill>
                  <a:srgbClr val="002060"/>
                </a:solidFill>
              </a:rPr>
              <a:t>от </a:t>
            </a:r>
            <a:r>
              <a:rPr lang="ru-RU" sz="1600" b="1" dirty="0" smtClean="0">
                <a:solidFill>
                  <a:srgbClr val="002060"/>
                </a:solidFill>
              </a:rPr>
              <a:t>28 сентября 2017 </a:t>
            </a:r>
            <a:r>
              <a:rPr lang="ru-RU" sz="1600" b="1" dirty="0">
                <a:solidFill>
                  <a:srgbClr val="002060"/>
                </a:solidFill>
              </a:rPr>
              <a:t>г. № </a:t>
            </a:r>
            <a:r>
              <a:rPr lang="ru-RU" sz="1600" b="1" dirty="0" smtClean="0">
                <a:solidFill>
                  <a:srgbClr val="002060"/>
                </a:solidFill>
              </a:rPr>
              <a:t>1660/о  с </a:t>
            </a:r>
            <a:r>
              <a:rPr lang="ru-RU" sz="1600" b="1" dirty="0">
                <a:solidFill>
                  <a:srgbClr val="002060"/>
                </a:solidFill>
              </a:rPr>
              <a:t>изменениями, </a:t>
            </a:r>
            <a:r>
              <a:rPr lang="ru-RU" sz="1600" b="1" dirty="0" smtClean="0">
                <a:solidFill>
                  <a:srgbClr val="002060"/>
                </a:solidFill>
              </a:rPr>
              <a:t>8 приказов по внесению изменений)</a:t>
            </a:r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9B3B-88E9-4F4B-9885-F7E76BA2325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23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Методическое обеспечение образовательных программ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400" b="1" dirty="0" smtClean="0">
              <a:solidFill>
                <a:srgbClr val="002060"/>
              </a:solidFill>
            </a:endParaRPr>
          </a:p>
          <a:p>
            <a:r>
              <a:rPr lang="ru-RU" sz="2400" b="1" dirty="0" smtClean="0">
                <a:solidFill>
                  <a:srgbClr val="002060"/>
                </a:solidFill>
              </a:rPr>
              <a:t>Методическое обеспечение дисциплин, практик, НИР, НИС, государственных экзаменов</a:t>
            </a:r>
          </a:p>
          <a:p>
            <a:endParaRPr lang="ru-RU" sz="2400" b="1" dirty="0" smtClean="0">
              <a:solidFill>
                <a:srgbClr val="002060"/>
              </a:solidFill>
            </a:endParaRPr>
          </a:p>
          <a:p>
            <a:r>
              <a:rPr lang="ru-RU" sz="2400" b="1" dirty="0" smtClean="0">
                <a:solidFill>
                  <a:srgbClr val="002060"/>
                </a:solidFill>
              </a:rPr>
              <a:t>Методическое обеспечение проведения занятий</a:t>
            </a:r>
          </a:p>
          <a:p>
            <a:endParaRPr lang="ru-RU" sz="2400" b="1" dirty="0" smtClean="0">
              <a:solidFill>
                <a:srgbClr val="002060"/>
              </a:solidFill>
            </a:endParaRPr>
          </a:p>
          <a:p>
            <a:r>
              <a:rPr lang="ru-RU" sz="2400" b="1" dirty="0" smtClean="0">
                <a:solidFill>
                  <a:srgbClr val="002060"/>
                </a:solidFill>
              </a:rPr>
              <a:t>Методическое обеспечение самостоятельной работы, текущего контроля и промежуточной аттестации, остаточных знаний, вступительных испытаний 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9B3B-88E9-4F4B-9885-F7E76BA2325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149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Достижения 2017 года: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400" b="1" dirty="0">
                <a:solidFill>
                  <a:srgbClr val="002060"/>
                </a:solidFill>
              </a:rPr>
              <a:t>Разработаны и утверждены </a:t>
            </a:r>
            <a:r>
              <a:rPr lang="ru-RU" sz="2400" b="1" dirty="0">
                <a:solidFill>
                  <a:srgbClr val="FF0000"/>
                </a:solidFill>
              </a:rPr>
              <a:t>ОС ВО </a:t>
            </a:r>
            <a:r>
              <a:rPr lang="ru-RU" sz="2400" b="1" dirty="0">
                <a:solidFill>
                  <a:srgbClr val="002060"/>
                </a:solidFill>
              </a:rPr>
              <a:t>по направлениям подготовки </a:t>
            </a:r>
            <a:r>
              <a:rPr lang="ru-RU" sz="2400" b="1" dirty="0">
                <a:solidFill>
                  <a:srgbClr val="FF0000"/>
                </a:solidFill>
              </a:rPr>
              <a:t>«Финансы и кредит», «Туризм»</a:t>
            </a:r>
          </a:p>
          <a:p>
            <a:pPr algn="just"/>
            <a:r>
              <a:rPr lang="ru-RU" sz="2400" b="1" dirty="0">
                <a:solidFill>
                  <a:srgbClr val="002060"/>
                </a:solidFill>
              </a:rPr>
              <a:t>Актуализированы и утверждены </a:t>
            </a:r>
            <a:r>
              <a:rPr lang="ru-RU" sz="2400" b="1" dirty="0">
                <a:solidFill>
                  <a:srgbClr val="FF0000"/>
                </a:solidFill>
              </a:rPr>
              <a:t>ОС ВО </a:t>
            </a:r>
            <a:r>
              <a:rPr lang="ru-RU" sz="2400" b="1" dirty="0">
                <a:solidFill>
                  <a:srgbClr val="002060"/>
                </a:solidFill>
              </a:rPr>
              <a:t>по направлениям </a:t>
            </a:r>
            <a:r>
              <a:rPr lang="ru-RU" sz="2400" b="1" dirty="0">
                <a:solidFill>
                  <a:srgbClr val="FF0000"/>
                </a:solidFill>
              </a:rPr>
              <a:t>«Экономика», «Менеджмент», </a:t>
            </a:r>
            <a:r>
              <a:rPr lang="ru-RU" sz="2400" b="1" dirty="0" smtClean="0">
                <a:solidFill>
                  <a:srgbClr val="FF0000"/>
                </a:solidFill>
              </a:rPr>
              <a:t>«Управление </a:t>
            </a:r>
            <a:r>
              <a:rPr lang="ru-RU" sz="2400" b="1" dirty="0">
                <a:solidFill>
                  <a:srgbClr val="FF0000"/>
                </a:solidFill>
              </a:rPr>
              <a:t>персоналом», «Юриспруденция</a:t>
            </a:r>
            <a:r>
              <a:rPr lang="ru-RU" sz="2400" b="1" dirty="0" smtClean="0">
                <a:solidFill>
                  <a:srgbClr val="FF0000"/>
                </a:solidFill>
              </a:rPr>
              <a:t>»</a:t>
            </a:r>
            <a:endParaRPr lang="ru-RU" sz="2400" b="1" dirty="0" smtClean="0">
              <a:solidFill>
                <a:srgbClr val="002060"/>
              </a:solidFill>
            </a:endParaRPr>
          </a:p>
          <a:p>
            <a:r>
              <a:rPr lang="ru-RU" sz="2400" b="1" dirty="0" smtClean="0">
                <a:solidFill>
                  <a:srgbClr val="002060"/>
                </a:solidFill>
              </a:rPr>
              <a:t>Проведен второй конкурс «Методический олимп»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Готовятся к изданию сборники лучших методических разработок 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Действует на регулярной основе семинар «Встречи на «Методическом олимпе»</a:t>
            </a:r>
            <a:endParaRPr lang="ru-RU" sz="2400" b="1" dirty="0">
              <a:solidFill>
                <a:srgbClr val="002060"/>
              </a:solidFill>
            </a:endParaRPr>
          </a:p>
          <a:p>
            <a:r>
              <a:rPr lang="ru-RU" sz="2400" b="1" dirty="0" smtClean="0">
                <a:solidFill>
                  <a:srgbClr val="002060"/>
                </a:solidFill>
              </a:rPr>
              <a:t>Прошли </a:t>
            </a:r>
            <a:r>
              <a:rPr lang="ru-RU" sz="2400" b="1" dirty="0">
                <a:solidFill>
                  <a:srgbClr val="002060"/>
                </a:solidFill>
              </a:rPr>
              <a:t>профессионально-общественную аккредитацию </a:t>
            </a:r>
            <a:r>
              <a:rPr lang="ru-RU" sz="2400" b="1" dirty="0" smtClean="0">
                <a:solidFill>
                  <a:srgbClr val="002060"/>
                </a:solidFill>
              </a:rPr>
              <a:t>4 </a:t>
            </a:r>
            <a:r>
              <a:rPr lang="ru-RU" sz="2400" b="1" dirty="0">
                <a:solidFill>
                  <a:srgbClr val="002060"/>
                </a:solidFill>
              </a:rPr>
              <a:t>образовательные </a:t>
            </a:r>
            <a:r>
              <a:rPr lang="ru-RU" sz="2400" b="1" dirty="0" smtClean="0">
                <a:solidFill>
                  <a:srgbClr val="002060"/>
                </a:solidFill>
              </a:rPr>
              <a:t>программы </a:t>
            </a:r>
            <a:endParaRPr lang="ru-RU" sz="2400" b="1" dirty="0">
              <a:solidFill>
                <a:srgbClr val="002060"/>
              </a:solidFill>
            </a:endParaRPr>
          </a:p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9B3B-88E9-4F4B-9885-F7E76BA2325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56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778098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FF0000"/>
                </a:solidFill>
              </a:rPr>
              <a:t>Методическое обеспечение </a:t>
            </a:r>
            <a:r>
              <a:rPr lang="ru-RU" sz="2000" b="1" dirty="0" smtClean="0">
                <a:solidFill>
                  <a:srgbClr val="FF0000"/>
                </a:solidFill>
              </a:rPr>
              <a:t>дисциплин, практик, НИР, НИС, государственных экзаменов  </a:t>
            </a:r>
            <a:endParaRPr lang="ru-RU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4126657"/>
              </p:ext>
            </p:extLst>
          </p:nvPr>
        </p:nvGraphicFramePr>
        <p:xfrm>
          <a:off x="458269" y="1000618"/>
          <a:ext cx="8136905" cy="57704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62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7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8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2734">
                  <a:extLst>
                    <a:ext uri="{9D8B030D-6E8A-4147-A177-3AD203B41FA5}">
                      <a16:colId xmlns:a16="http://schemas.microsoft.com/office/drawing/2014/main" val="2016119635"/>
                    </a:ext>
                  </a:extLst>
                </a:gridCol>
                <a:gridCol w="979443">
                  <a:extLst>
                    <a:ext uri="{9D8B030D-6E8A-4147-A177-3AD203B41FA5}">
                      <a16:colId xmlns:a16="http://schemas.microsoft.com/office/drawing/2014/main" val="1383009588"/>
                    </a:ext>
                  </a:extLst>
                </a:gridCol>
                <a:gridCol w="678076">
                  <a:extLst>
                    <a:ext uri="{9D8B030D-6E8A-4147-A177-3AD203B41FA5}">
                      <a16:colId xmlns:a16="http://schemas.microsoft.com/office/drawing/2014/main" val="2608933888"/>
                    </a:ext>
                  </a:extLst>
                </a:gridCol>
                <a:gridCol w="753417">
                  <a:extLst>
                    <a:ext uri="{9D8B030D-6E8A-4147-A177-3AD203B41FA5}">
                      <a16:colId xmlns:a16="http://schemas.microsoft.com/office/drawing/2014/main" val="2048409303"/>
                    </a:ext>
                  </a:extLst>
                </a:gridCol>
                <a:gridCol w="636066">
                  <a:extLst>
                    <a:ext uri="{9D8B030D-6E8A-4147-A177-3AD203B41FA5}">
                      <a16:colId xmlns:a16="http://schemas.microsoft.com/office/drawing/2014/main" val="4012538155"/>
                    </a:ext>
                  </a:extLst>
                </a:gridCol>
                <a:gridCol w="720081">
                  <a:extLst>
                    <a:ext uri="{9D8B030D-6E8A-4147-A177-3AD203B41FA5}">
                      <a16:colId xmlns:a16="http://schemas.microsoft.com/office/drawing/2014/main" val="2455671134"/>
                    </a:ext>
                  </a:extLst>
                </a:gridCol>
              </a:tblGrid>
              <a:tr h="504056">
                <a:tc rowSpan="2">
                  <a:txBody>
                    <a:bodyPr/>
                    <a:lstStyle/>
                    <a:p>
                      <a:r>
                        <a:rPr lang="ru-RU" sz="1400" dirty="0" smtClean="0"/>
                        <a:t>Виды  методических материалов</a:t>
                      </a: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Бакалавриат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Магистратура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 smtClean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/>
                        <a:t>Аспирантура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Всего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071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План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Факт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План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Факт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Факт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План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Факт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598644"/>
                  </a:ext>
                </a:extLst>
              </a:tr>
              <a:tr h="845127"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Разработка рабочих программ дисциплин (РПД)</a:t>
                      </a:r>
                    </a:p>
                    <a:p>
                      <a:pPr>
                        <a:lnSpc>
                          <a:spcPct val="70000"/>
                        </a:lnSpc>
                      </a:pPr>
                      <a:endParaRPr lang="ru-RU" sz="1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>
                        <a:lnSpc>
                          <a:spcPct val="70000"/>
                        </a:lnSpc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Актуализация РПД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712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425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709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425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469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429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466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429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30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87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30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87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1211</a:t>
                      </a:r>
                    </a:p>
                    <a:p>
                      <a:endParaRPr lang="ru-RU" sz="1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941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1205</a:t>
                      </a:r>
                    </a:p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99%</a:t>
                      </a:r>
                    </a:p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941</a:t>
                      </a:r>
                    </a:p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100%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Подготовка учебников и учебных пособий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144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134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58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43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203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178</a:t>
                      </a:r>
                    </a:p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88%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53395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Разработка программ практик</a:t>
                      </a:r>
                    </a:p>
                    <a:p>
                      <a:pPr>
                        <a:lnSpc>
                          <a:spcPct val="70000"/>
                        </a:lnSpc>
                      </a:pPr>
                      <a:endParaRPr lang="ru-RU" sz="1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>
                        <a:lnSpc>
                          <a:spcPct val="70000"/>
                        </a:lnSpc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Актуализация программ практик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38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37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32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32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-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-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-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-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</a:p>
                    <a:p>
                      <a:endParaRPr lang="ru-RU" sz="1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8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69</a:t>
                      </a:r>
                    </a:p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99%</a:t>
                      </a:r>
                    </a:p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8</a:t>
                      </a:r>
                    </a:p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100%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58"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Разработка программ НИР и НИС</a:t>
                      </a:r>
                    </a:p>
                    <a:p>
                      <a:pPr>
                        <a:lnSpc>
                          <a:spcPct val="70000"/>
                        </a:lnSpc>
                      </a:pPr>
                      <a:endParaRPr lang="ru-RU" sz="1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>
                        <a:lnSpc>
                          <a:spcPct val="70000"/>
                        </a:lnSpc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Актуализация программ НИР и НИС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56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60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56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60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-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-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59</a:t>
                      </a:r>
                    </a:p>
                    <a:p>
                      <a:endParaRPr lang="ru-RU" sz="1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61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59</a:t>
                      </a:r>
                    </a:p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100%</a:t>
                      </a:r>
                    </a:p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61</a:t>
                      </a:r>
                    </a:p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100%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4925"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Разработка программ государственных экзаменов</a:t>
                      </a:r>
                    </a:p>
                    <a:p>
                      <a:pPr>
                        <a:lnSpc>
                          <a:spcPct val="70000"/>
                        </a:lnSpc>
                      </a:pPr>
                      <a:endParaRPr lang="ru-RU" sz="1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>
                        <a:lnSpc>
                          <a:spcPct val="70000"/>
                        </a:lnSpc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Разработка  ФОС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13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17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13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17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26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28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26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28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-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-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-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-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39</a:t>
                      </a:r>
                    </a:p>
                    <a:p>
                      <a:endParaRPr lang="ru-RU" sz="1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45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39</a:t>
                      </a:r>
                    </a:p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100%</a:t>
                      </a:r>
                    </a:p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45</a:t>
                      </a:r>
                    </a:p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100%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970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Итого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1357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1343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1161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1143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119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119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2637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2605</a:t>
                      </a:r>
                    </a:p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99%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9B3B-88E9-4F4B-9885-F7E76BA232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34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77809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Методическое </a:t>
            </a:r>
            <a:r>
              <a:rPr lang="ru-RU" sz="2800" b="1" dirty="0">
                <a:solidFill>
                  <a:srgbClr val="FF0000"/>
                </a:solidFill>
              </a:rPr>
              <a:t>обеспечение </a:t>
            </a:r>
            <a:r>
              <a:rPr lang="ru-RU" sz="2800" b="1" dirty="0" smtClean="0">
                <a:solidFill>
                  <a:srgbClr val="FF0000"/>
                </a:solidFill>
              </a:rPr>
              <a:t>проведения занятий</a:t>
            </a:r>
            <a:endParaRPr lang="ru-RU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2790388"/>
              </p:ext>
            </p:extLst>
          </p:nvPr>
        </p:nvGraphicFramePr>
        <p:xfrm>
          <a:off x="539552" y="1052736"/>
          <a:ext cx="7920878" cy="57694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66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02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02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6242">
                  <a:extLst>
                    <a:ext uri="{9D8B030D-6E8A-4147-A177-3AD203B41FA5}">
                      <a16:colId xmlns:a16="http://schemas.microsoft.com/office/drawing/2014/main" val="2016119635"/>
                    </a:ext>
                  </a:extLst>
                </a:gridCol>
                <a:gridCol w="814296">
                  <a:extLst>
                    <a:ext uri="{9D8B030D-6E8A-4147-A177-3AD203B41FA5}">
                      <a16:colId xmlns:a16="http://schemas.microsoft.com/office/drawing/2014/main" val="1383009588"/>
                    </a:ext>
                  </a:extLst>
                </a:gridCol>
                <a:gridCol w="666242">
                  <a:extLst>
                    <a:ext uri="{9D8B030D-6E8A-4147-A177-3AD203B41FA5}">
                      <a16:colId xmlns:a16="http://schemas.microsoft.com/office/drawing/2014/main" val="2608933888"/>
                    </a:ext>
                  </a:extLst>
                </a:gridCol>
                <a:gridCol w="8142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4296">
                  <a:extLst>
                    <a:ext uri="{9D8B030D-6E8A-4147-A177-3AD203B41FA5}">
                      <a16:colId xmlns:a16="http://schemas.microsoft.com/office/drawing/2014/main" val="1700433960"/>
                    </a:ext>
                  </a:extLst>
                </a:gridCol>
                <a:gridCol w="888322">
                  <a:extLst>
                    <a:ext uri="{9D8B030D-6E8A-4147-A177-3AD203B41FA5}">
                      <a16:colId xmlns:a16="http://schemas.microsoft.com/office/drawing/2014/main" val="3718268666"/>
                    </a:ext>
                  </a:extLst>
                </a:gridCol>
              </a:tblGrid>
              <a:tr h="540004">
                <a:tc rowSpan="2">
                  <a:txBody>
                    <a:bodyPr/>
                    <a:lstStyle/>
                    <a:p>
                      <a:r>
                        <a:rPr lang="ru-RU" sz="1600" dirty="0" smtClean="0"/>
                        <a:t>Виды  методических материалов</a:t>
                      </a:r>
                      <a:endParaRPr lang="ru-RU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err="1" smtClean="0"/>
                        <a:t>Бакалавриат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Магистратура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 smtClean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600" dirty="0" smtClean="0"/>
                        <a:t>Аспирантура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Всего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519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План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Факт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План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Факт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Факт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План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Факт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598644"/>
                  </a:ext>
                </a:extLst>
              </a:tr>
              <a:tr h="1140709"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</a:pPr>
                      <a:endParaRPr lang="ru-RU" sz="17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>
                        <a:lnSpc>
                          <a:spcPct val="70000"/>
                        </a:lnSpc>
                      </a:pPr>
                      <a:endParaRPr lang="ru-RU" sz="17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>
                        <a:lnSpc>
                          <a:spcPct val="70000"/>
                        </a:lnSpc>
                      </a:pPr>
                      <a:r>
                        <a:rPr lang="ru-RU" sz="1700" b="1" dirty="0" smtClean="0">
                          <a:solidFill>
                            <a:srgbClr val="002060"/>
                          </a:solidFill>
                        </a:rPr>
                        <a:t>Подготовка и запись видео лекций</a:t>
                      </a:r>
                    </a:p>
                    <a:p>
                      <a:pPr>
                        <a:lnSpc>
                          <a:spcPct val="70000"/>
                        </a:lnSpc>
                      </a:pPr>
                      <a:endParaRPr lang="ru-RU" sz="1700" b="1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97</a:t>
                      </a:r>
                    </a:p>
                    <a:p>
                      <a:pPr algn="ctr"/>
                      <a:endParaRPr lang="ru-RU" sz="1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85</a:t>
                      </a:r>
                      <a:endParaRPr lang="ru-RU" sz="1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21</a:t>
                      </a:r>
                      <a:endParaRPr lang="ru-RU" sz="1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21</a:t>
                      </a:r>
                      <a:endParaRPr lang="ru-RU" sz="1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-</a:t>
                      </a:r>
                      <a:endParaRPr lang="ru-RU" sz="1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118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106</a:t>
                      </a:r>
                    </a:p>
                    <a:p>
                      <a:pPr algn="ctr"/>
                      <a:endParaRPr lang="ru-RU" sz="18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FF0000"/>
                          </a:solidFill>
                        </a:rPr>
                        <a:t>90%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3632"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</a:pPr>
                      <a:r>
                        <a:rPr lang="ru-RU" sz="1700" b="1" dirty="0" smtClean="0">
                          <a:solidFill>
                            <a:srgbClr val="002060"/>
                          </a:solidFill>
                        </a:rPr>
                        <a:t>Разработка методического обеспечения  для НИС и семинаров: сценариев деловых и иных игр, тренингов, мастер-классов, круглых столов, дискуссий, ситуационных заданий, компьютерных программ</a:t>
                      </a:r>
                    </a:p>
                    <a:p>
                      <a:pPr>
                        <a:lnSpc>
                          <a:spcPct val="70000"/>
                        </a:lnSpc>
                      </a:pPr>
                      <a:endParaRPr lang="ru-RU" sz="1700" b="1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157</a:t>
                      </a:r>
                      <a:endParaRPr lang="ru-RU" sz="1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135</a:t>
                      </a:r>
                      <a:endParaRPr lang="ru-RU" sz="1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98</a:t>
                      </a:r>
                      <a:endParaRPr lang="ru-RU" sz="1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79</a:t>
                      </a:r>
                      <a:endParaRPr lang="ru-RU" sz="1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13</a:t>
                      </a:r>
                      <a:endParaRPr lang="ru-RU" sz="1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268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226</a:t>
                      </a:r>
                    </a:p>
                    <a:p>
                      <a:pPr algn="ctr"/>
                      <a:endParaRPr lang="ru-RU" sz="18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FF0000"/>
                          </a:solidFill>
                        </a:rPr>
                        <a:t>84%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4039540"/>
                  </a:ext>
                </a:extLst>
              </a:tr>
              <a:tr h="534038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Итого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254</a:t>
                      </a:r>
                      <a:endParaRPr lang="ru-RU" sz="1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220</a:t>
                      </a:r>
                      <a:endParaRPr lang="ru-RU" sz="1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119</a:t>
                      </a:r>
                      <a:endParaRPr lang="ru-RU" sz="1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100</a:t>
                      </a:r>
                      <a:endParaRPr lang="ru-RU" sz="1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13</a:t>
                      </a:r>
                      <a:endParaRPr lang="ru-RU" sz="1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12</a:t>
                      </a:r>
                      <a:endParaRPr lang="ru-RU" sz="1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386</a:t>
                      </a:r>
                      <a:endParaRPr lang="ru-RU" sz="1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332</a:t>
                      </a: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FF0000"/>
                          </a:solidFill>
                        </a:rPr>
                        <a:t>86%</a:t>
                      </a:r>
                      <a:endParaRPr lang="ru-RU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9B3B-88E9-4F4B-9885-F7E76BA232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90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77809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Методическое </a:t>
            </a:r>
            <a:r>
              <a:rPr lang="ru-RU" sz="2000" b="1" dirty="0">
                <a:solidFill>
                  <a:srgbClr val="FF0000"/>
                </a:solidFill>
              </a:rPr>
              <a:t>обеспечение </a:t>
            </a:r>
            <a:r>
              <a:rPr lang="ru-RU" sz="2000" b="1" dirty="0" smtClean="0">
                <a:solidFill>
                  <a:srgbClr val="FF0000"/>
                </a:solidFill>
              </a:rPr>
              <a:t>самостоятельной работы, текущего контроля и промежуточной аттестации, остаточных знаний, вступительных испытаний</a:t>
            </a:r>
            <a:endParaRPr lang="ru-RU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0184910"/>
              </p:ext>
            </p:extLst>
          </p:nvPr>
        </p:nvGraphicFramePr>
        <p:xfrm>
          <a:off x="467544" y="1196751"/>
          <a:ext cx="7776862" cy="4727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0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90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98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7567">
                  <a:extLst>
                    <a:ext uri="{9D8B030D-6E8A-4147-A177-3AD203B41FA5}">
                      <a16:colId xmlns:a16="http://schemas.microsoft.com/office/drawing/2014/main" val="2016119635"/>
                    </a:ext>
                  </a:extLst>
                </a:gridCol>
                <a:gridCol w="729082">
                  <a:extLst>
                    <a:ext uri="{9D8B030D-6E8A-4147-A177-3AD203B41FA5}">
                      <a16:colId xmlns:a16="http://schemas.microsoft.com/office/drawing/2014/main" val="1383009588"/>
                    </a:ext>
                  </a:extLst>
                </a:gridCol>
                <a:gridCol w="668325">
                  <a:extLst>
                    <a:ext uri="{9D8B030D-6E8A-4147-A177-3AD203B41FA5}">
                      <a16:colId xmlns:a16="http://schemas.microsoft.com/office/drawing/2014/main" val="2608933888"/>
                    </a:ext>
                  </a:extLst>
                </a:gridCol>
                <a:gridCol w="6075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7566">
                  <a:extLst>
                    <a:ext uri="{9D8B030D-6E8A-4147-A177-3AD203B41FA5}">
                      <a16:colId xmlns:a16="http://schemas.microsoft.com/office/drawing/2014/main" val="486305197"/>
                    </a:ext>
                  </a:extLst>
                </a:gridCol>
                <a:gridCol w="607566">
                  <a:extLst>
                    <a:ext uri="{9D8B030D-6E8A-4147-A177-3AD203B41FA5}">
                      <a16:colId xmlns:a16="http://schemas.microsoft.com/office/drawing/2014/main" val="2426460697"/>
                    </a:ext>
                  </a:extLst>
                </a:gridCol>
              </a:tblGrid>
              <a:tr h="663619">
                <a:tc rowSpan="2">
                  <a:txBody>
                    <a:bodyPr/>
                    <a:lstStyle/>
                    <a:p>
                      <a:r>
                        <a:rPr lang="ru-RU" sz="1400" dirty="0" smtClean="0"/>
                        <a:t>Виды  методических материалов</a:t>
                      </a: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Бакалавриат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Магистратура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 smtClean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/>
                        <a:t>Аспирантура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/>
                        <a:t>Всего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502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План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Факт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План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Факт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Факт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План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Факт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598644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Подготовка сборников заданий, упражнений, практикумов для самостоятельной работы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278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257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119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104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17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414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377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91%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Подготовка/актуализация банков тестовых заданий (БТЗ) для самоподготовки, текущего и промежуточного контроля, проверки остаточных знаний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293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179</a:t>
                      </a:r>
                    </a:p>
                    <a:p>
                      <a:pPr algn="ctr"/>
                      <a:endParaRPr lang="ru-RU" sz="1600" b="1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-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-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-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-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293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179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61%</a:t>
                      </a:r>
                    </a:p>
                    <a:p>
                      <a:pPr algn="ctr"/>
                      <a:endParaRPr lang="ru-RU" sz="1600" b="1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4397575"/>
                  </a:ext>
                </a:extLst>
              </a:tr>
              <a:tr h="548358"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Разработка ситуационных заданий, кейсов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213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188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113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93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8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334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289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87%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4039540"/>
                  </a:ext>
                </a:extLst>
              </a:tr>
              <a:tr h="496942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Итого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784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624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232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197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24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1041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845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81%</a:t>
                      </a:r>
                      <a:endParaRPr lang="ru-RU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9B3B-88E9-4F4B-9885-F7E76BA232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99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Основные задачи Плана учебно-методической работы  </a:t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на 2018-2019 учебный год</a:t>
            </a:r>
            <a:endParaRPr lang="ru-RU" sz="2400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1. Повышение </a:t>
            </a:r>
            <a:r>
              <a:rPr lang="ru-RU" sz="2400" b="1" dirty="0">
                <a:solidFill>
                  <a:srgbClr val="002060"/>
                </a:solidFill>
              </a:rPr>
              <a:t>качества подготовки выпускников средствами </a:t>
            </a:r>
            <a:r>
              <a:rPr lang="ru-RU" sz="2400" b="1" dirty="0">
                <a:solidFill>
                  <a:srgbClr val="FF0000"/>
                </a:solidFill>
              </a:rPr>
              <a:t>методического обеспечения и сопровождения </a:t>
            </a:r>
            <a:r>
              <a:rPr lang="ru-RU" sz="2400" b="1" dirty="0">
                <a:solidFill>
                  <a:srgbClr val="002060"/>
                </a:solidFill>
              </a:rPr>
              <a:t>образовательных </a:t>
            </a:r>
            <a:r>
              <a:rPr lang="ru-RU" sz="2400" b="1" dirty="0" smtClean="0">
                <a:solidFill>
                  <a:srgbClr val="002060"/>
                </a:solidFill>
              </a:rPr>
              <a:t>программ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2. Методическое сопровождение:</a:t>
            </a:r>
          </a:p>
          <a:p>
            <a:pPr algn="just"/>
            <a:r>
              <a:rPr lang="ru-RU" sz="2400" b="1" dirty="0" smtClean="0">
                <a:solidFill>
                  <a:srgbClr val="002060"/>
                </a:solidFill>
              </a:rPr>
              <a:t>международной аккредитации - 4 ОП ВО </a:t>
            </a:r>
          </a:p>
          <a:p>
            <a:pPr algn="just"/>
            <a:r>
              <a:rPr lang="ru-RU" sz="2400" b="1" dirty="0" smtClean="0">
                <a:solidFill>
                  <a:srgbClr val="002060"/>
                </a:solidFill>
              </a:rPr>
              <a:t>профессионально-общественной аккредитации - 4 ОП ВО</a:t>
            </a:r>
          </a:p>
          <a:p>
            <a:pPr algn="just"/>
            <a:r>
              <a:rPr lang="ru-RU" sz="2400" b="1" dirty="0" smtClean="0">
                <a:solidFill>
                  <a:srgbClr val="002060"/>
                </a:solidFill>
              </a:rPr>
              <a:t>государственной аккредитации - 2 ОП ВО</a:t>
            </a:r>
          </a:p>
          <a:p>
            <a:pPr algn="just"/>
            <a:r>
              <a:rPr lang="ru-RU" sz="2400" b="1" dirty="0" smtClean="0">
                <a:solidFill>
                  <a:srgbClr val="002060"/>
                </a:solidFill>
              </a:rPr>
              <a:t>лицензирования - 1 ОП СПО 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3. </a:t>
            </a:r>
            <a:r>
              <a:rPr lang="ru-RU" sz="2400" b="1" dirty="0">
                <a:solidFill>
                  <a:srgbClr val="002060"/>
                </a:solidFill>
              </a:rPr>
              <a:t>Проведение третьего конкурса методического мастерства </a:t>
            </a:r>
            <a:r>
              <a:rPr lang="ru-RU" sz="2400" b="1" dirty="0">
                <a:solidFill>
                  <a:srgbClr val="FF0000"/>
                </a:solidFill>
              </a:rPr>
              <a:t>«Методический олимп»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4. Разработка </a:t>
            </a:r>
            <a:r>
              <a:rPr lang="ru-RU" sz="2400" b="1" dirty="0" smtClean="0">
                <a:solidFill>
                  <a:srgbClr val="FF0000"/>
                </a:solidFill>
              </a:rPr>
              <a:t>образовательных стандартов </a:t>
            </a:r>
            <a:r>
              <a:rPr lang="ru-RU" sz="2400" b="1" dirty="0" err="1">
                <a:solidFill>
                  <a:srgbClr val="002060"/>
                </a:solidFill>
              </a:rPr>
              <a:t>Финуниверситета</a:t>
            </a:r>
            <a:r>
              <a:rPr lang="ru-RU" sz="2400" b="1" dirty="0">
                <a:solidFill>
                  <a:srgbClr val="002060"/>
                </a:solidFill>
              </a:rPr>
              <a:t> – </a:t>
            </a:r>
            <a:r>
              <a:rPr lang="ru-RU" sz="2400" b="1" dirty="0" smtClean="0">
                <a:solidFill>
                  <a:srgbClr val="002060"/>
                </a:solidFill>
              </a:rPr>
              <a:t>«</a:t>
            </a:r>
            <a:r>
              <a:rPr lang="ru-RU" sz="2400" b="1" dirty="0" err="1" smtClean="0">
                <a:solidFill>
                  <a:srgbClr val="002060"/>
                </a:solidFill>
              </a:rPr>
              <a:t>Бизнес-информатика</a:t>
            </a:r>
            <a:r>
              <a:rPr lang="ru-RU" sz="2400" b="1" dirty="0" smtClean="0">
                <a:solidFill>
                  <a:srgbClr val="002060"/>
                </a:solidFill>
              </a:rPr>
              <a:t>», «Социология»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9B3B-88E9-4F4B-9885-F7E76BA2325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55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147248" cy="908720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solidFill>
                  <a:srgbClr val="FF0000"/>
                </a:solidFill>
              </a:rPr>
              <a:t>Методическое обеспечение образовательных </a:t>
            </a:r>
            <a:r>
              <a:rPr lang="ru-RU" sz="2200" b="1" dirty="0">
                <a:solidFill>
                  <a:srgbClr val="FF0000"/>
                </a:solidFill>
              </a:rPr>
              <a:t>программ</a:t>
            </a:r>
            <a:endParaRPr lang="ru-RU" sz="2200" dirty="0">
              <a:solidFill>
                <a:srgbClr val="FF000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6911944"/>
              </p:ext>
            </p:extLst>
          </p:nvPr>
        </p:nvGraphicFramePr>
        <p:xfrm>
          <a:off x="251520" y="764704"/>
          <a:ext cx="8577400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2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5567">
                  <a:extLst>
                    <a:ext uri="{9D8B030D-6E8A-4147-A177-3AD203B41FA5}">
                      <a16:colId xmlns:a16="http://schemas.microsoft.com/office/drawing/2014/main" val="969941286"/>
                    </a:ext>
                  </a:extLst>
                </a:gridCol>
                <a:gridCol w="1071128">
                  <a:extLst>
                    <a:ext uri="{9D8B030D-6E8A-4147-A177-3AD203B41FA5}">
                      <a16:colId xmlns:a16="http://schemas.microsoft.com/office/drawing/2014/main" val="3639255825"/>
                    </a:ext>
                  </a:extLst>
                </a:gridCol>
                <a:gridCol w="1008097">
                  <a:extLst>
                    <a:ext uri="{9D8B030D-6E8A-4147-A177-3AD203B41FA5}">
                      <a16:colId xmlns:a16="http://schemas.microsoft.com/office/drawing/2014/main" val="3790595228"/>
                    </a:ext>
                  </a:extLst>
                </a:gridCol>
              </a:tblGrid>
              <a:tr h="29492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Виды работ: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Бакалав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Магистр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Всего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926">
                <a:tc gridSpan="4"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rgbClr val="FF0000"/>
                          </a:solidFill>
                        </a:rPr>
                        <a:t>Методическое обеспечение дисциплин :</a:t>
                      </a:r>
                      <a:endParaRPr lang="ru-RU" sz="1400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926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Подготовка рабочих программ дисциплин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301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203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504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926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Актуализация рабочих программ дисциплины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614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328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942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926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Подготовка программ НИР и НИС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-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293900"/>
                  </a:ext>
                </a:extLst>
              </a:tr>
              <a:tr h="294926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Подготовка  программ  практик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15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27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42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926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Подготовка учебников и учебных пособий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121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17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138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915260"/>
                  </a:ext>
                </a:extLst>
              </a:tr>
              <a:tr h="294926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Подготовка к записи </a:t>
                      </a:r>
                      <a:r>
                        <a:rPr lang="ru-RU" sz="1400" b="1" dirty="0" err="1" smtClean="0">
                          <a:solidFill>
                            <a:srgbClr val="002060"/>
                          </a:solidFill>
                        </a:rPr>
                        <a:t>видеолекций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170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240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4934994"/>
                  </a:ext>
                </a:extLst>
              </a:tr>
              <a:tr h="225896">
                <a:tc gridSpan="4"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rgbClr val="FF0000"/>
                          </a:solidFill>
                        </a:rPr>
                        <a:t>Методическое обеспечение проведения занятий по дисциплине: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2866925"/>
                  </a:ext>
                </a:extLst>
              </a:tr>
              <a:tr h="7131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Разработка сценариев деловых, ролевых, имитационных и других игр, тренингов, мастер классов, круглых столов, тематических дискуссий, разбора ситуационных заданий и т.п.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102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21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123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851321"/>
                  </a:ext>
                </a:extLst>
              </a:tr>
              <a:tr h="294926">
                <a:tc gridSpan="4"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rgbClr val="FF0000"/>
                          </a:solidFill>
                        </a:rPr>
                        <a:t>Методическое обеспечение самостоятельной работы студентов по дисциплине:</a:t>
                      </a:r>
                      <a:endParaRPr lang="ru-RU" sz="1400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6440016"/>
                  </a:ext>
                </a:extLst>
              </a:tr>
              <a:tr h="707823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Подготовка и актуализация тестов для самоподготовки, текущего, промежуточного контроля, проверки остаточных знаний, вступительных испытаний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113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-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113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0000322"/>
                  </a:ext>
                </a:extLst>
              </a:tr>
              <a:tr h="501375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Подготовка сборников заданий, упражнений, практикумов и т.п. для самостоятельной работы студентов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153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16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169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9150152"/>
                  </a:ext>
                </a:extLst>
              </a:tr>
              <a:tr h="294926">
                <a:tc gridSpan="4"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rgbClr val="FF0000"/>
                          </a:solidFill>
                        </a:rPr>
                        <a:t>Методическое обеспечение ГИА:</a:t>
                      </a:r>
                      <a:endParaRPr lang="ru-RU" sz="1400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6675606"/>
                  </a:ext>
                </a:extLst>
              </a:tr>
              <a:tr h="294926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Подготовка программ ГИА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7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19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26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926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По всем видам работ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1596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704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2300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280994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99B3B-88E9-4F4B-9885-F7E76BA23253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014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10278</TotalTime>
  <Words>1385</Words>
  <Application>Microsoft Office PowerPoint</Application>
  <PresentationFormat>Экран (4:3)</PresentationFormat>
  <Paragraphs>531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Тема Office</vt:lpstr>
      <vt:lpstr>О выполнении плана учебно-методической работы  за 2017-2018 учебный год  и принятии плана УМР на 2018 - 2019 учебный год </vt:lpstr>
      <vt:lpstr>Нормативно - методическое обеспечение образовательного процесса: приказы Финуниверситета 2017 года:</vt:lpstr>
      <vt:lpstr>Методическое обеспечение образовательных программ</vt:lpstr>
      <vt:lpstr>Достижения 2017 года:</vt:lpstr>
      <vt:lpstr>Методическое обеспечение дисциплин, практик, НИР, НИС, государственных экзаменов  </vt:lpstr>
      <vt:lpstr>Методическое обеспечение проведения занятий</vt:lpstr>
      <vt:lpstr>Методическое обеспечение самостоятельной работы, текущего контроля и промежуточной аттестации, остаточных знаний, вступительных испытаний</vt:lpstr>
      <vt:lpstr>Основные задачи Плана учебно-методической работы   на 2018-2019 учебный год</vt:lpstr>
      <vt:lpstr>Методическое обеспечение образовательных программ</vt:lpstr>
      <vt:lpstr> При достижении первой задачи - повышение качества подготовки выпускников средствами методического обеспечения и сопровождения образовательных программ, особое внимание уделяется: </vt:lpstr>
      <vt:lpstr>Методическое обеспечение  проведения занятий и самостоятельной работы</vt:lpstr>
      <vt:lpstr>Методическое обеспечение  проведения занятий и самостоятельной работы</vt:lpstr>
      <vt:lpstr>Предлагается в решение: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 деятельности  УМО по разработке учебно-методической документации</dc:title>
  <dc:creator>Гунявина Наталья Леонидовна</dc:creator>
  <cp:lastModifiedBy>Звягинцева Вита Владимировна</cp:lastModifiedBy>
  <cp:revision>576</cp:revision>
  <cp:lastPrinted>2018-02-20T06:45:34Z</cp:lastPrinted>
  <dcterms:created xsi:type="dcterms:W3CDTF">2013-09-11T12:27:59Z</dcterms:created>
  <dcterms:modified xsi:type="dcterms:W3CDTF">2018-07-10T07:05:00Z</dcterms:modified>
</cp:coreProperties>
</file>