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35" r:id="rId3"/>
    <p:sldId id="340" r:id="rId4"/>
    <p:sldId id="350" r:id="rId5"/>
    <p:sldId id="348" r:id="rId6"/>
    <p:sldId id="353" r:id="rId7"/>
    <p:sldId id="349" r:id="rId8"/>
    <p:sldId id="347" r:id="rId9"/>
    <p:sldId id="351" r:id="rId10"/>
    <p:sldId id="352" r:id="rId11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F77"/>
    <a:srgbClr val="9A0000"/>
    <a:srgbClr val="205F66"/>
    <a:srgbClr val="173641"/>
    <a:srgbClr val="21655F"/>
    <a:srgbClr val="FFFFFF"/>
    <a:srgbClr val="D8E4BC"/>
    <a:srgbClr val="E1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8C36B-AD78-4737-8EE0-AFF916C48EC7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E08EA-E4EB-429D-9CE9-3968BD3233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01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338225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3904957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79148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2781025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3754518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3180834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1322129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0663" y="809625"/>
            <a:ext cx="7191376" cy="4046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Москва, 2017</a:t>
            </a:r>
          </a:p>
        </p:txBody>
      </p:sp>
    </p:spTree>
    <p:extLst>
      <p:ext uri="{BB962C8B-B14F-4D97-AF65-F5344CB8AC3E}">
        <p14:creationId xmlns:p14="http://schemas.microsoft.com/office/powerpoint/2010/main" val="390456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60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5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67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6051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19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41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19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81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6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946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1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77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15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41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6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43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27345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89000" y="1149350"/>
            <a:ext cx="10414000" cy="2324100"/>
          </a:xfrm>
          <a:prstGeom prst="rect">
            <a:avLst/>
          </a:prstGeom>
        </p:spPr>
        <p:txBody>
          <a:bodyPr lIns="25400" tIns="25400" rIns="25400" bIns="25400" anchor="b"/>
          <a:lstStyle>
            <a:lvl1pPr algn="ctr" defTabSz="412750">
              <a:lnSpc>
                <a:spcPct val="100000"/>
              </a:lnSpc>
              <a:defRPr sz="5600"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3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89000" y="3536950"/>
            <a:ext cx="10414000" cy="793750"/>
          </a:xfrm>
          <a:prstGeom prst="rect">
            <a:avLst/>
          </a:prstGeom>
        </p:spPr>
        <p:txBody>
          <a:bodyPr lIns="25400" tIns="25400" rIns="25400" bIns="25400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  <a:lvl2pPr marL="0" indent="228600" algn="ctr" defTabSz="41275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rgbClr val="FFFFFF"/>
                </a:solidFill>
              </a:defRPr>
            </a:lvl2pPr>
            <a:lvl3pPr marL="0" indent="457200" algn="ctr" defTabSz="41275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rgbClr val="FFFFFF"/>
                </a:solidFill>
              </a:defRPr>
            </a:lvl3pPr>
            <a:lvl4pPr marL="0" indent="685800" algn="ctr" defTabSz="41275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rgbClr val="FFFFFF"/>
                </a:solidFill>
              </a:defRPr>
            </a:lvl4pPr>
            <a:lvl5pPr marL="0" indent="914400" algn="ctr" defTabSz="41275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rgbClr val="FFFFFF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89066" y="6540500"/>
            <a:ext cx="207519" cy="198121"/>
          </a:xfrm>
          <a:prstGeom prst="rect">
            <a:avLst/>
          </a:prstGeom>
        </p:spPr>
        <p:txBody>
          <a:bodyPr lIns="25400" tIns="25400" rIns="25400" bIns="25400" anchor="t"/>
          <a:lstStyle>
            <a:lvl1pPr algn="ctr" defTabSz="412750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74500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4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8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85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6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55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20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37DF-C72A-4A55-AFC6-9ED0B30CEAE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1193-4323-46E3-A6B1-43C308DA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58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4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B822-A316-4843-9656-4D3433BF810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51827-7EB4-4D88-852D-67CEB884C4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4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#P116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fa.ru/org/div/uank/Documents/2019/70100_2018.pdf" TargetMode="External"/><Relationship Id="rId4" Type="http://schemas.openxmlformats.org/officeDocument/2006/relationships/hyperlink" Target="http://www.fa.ru/org/div/uank/Documents/%d0%93%d0%9e%d0%a1%d0%a2%20%d0%a0%207.0.11-20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93E9EA-9278-4738-9C9A-E46238180433}"/>
              </a:ext>
            </a:extLst>
          </p:cNvPr>
          <p:cNvSpPr/>
          <p:nvPr/>
        </p:nvSpPr>
        <p:spPr>
          <a:xfrm>
            <a:off x="245160" y="525026"/>
            <a:ext cx="4530826" cy="5943600"/>
          </a:xfrm>
          <a:prstGeom prst="rect">
            <a:avLst/>
          </a:prstGeom>
          <a:solidFill>
            <a:srgbClr val="205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9234" y="1085222"/>
            <a:ext cx="3881515" cy="5104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 сроках подготовки </a:t>
            </a: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и выдачи </a:t>
            </a: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заключения организации  (Финансового университета)</a:t>
            </a: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диссертации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0" marR="0" lvl="0" indent="0" algn="ctr" fontAlgn="auto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Москва, 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2020 </a:t>
            </a:r>
            <a:r>
              <a:rPr lang="ru-RU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54E80C1-2FD4-41B0-874B-FD6ACC85E4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51" t="20078" r="10616" b="46869"/>
          <a:stretch/>
        </p:blipFill>
        <p:spPr>
          <a:xfrm>
            <a:off x="5065902" y="1290181"/>
            <a:ext cx="7126098" cy="5311586"/>
          </a:xfrm>
          <a:prstGeom prst="rect">
            <a:avLst/>
          </a:prstGeom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B9A1D25-0A8C-4642-A6E1-8EBD6180FB28}"/>
              </a:ext>
            </a:extLst>
          </p:cNvPr>
          <p:cNvCxnSpPr/>
          <p:nvPr/>
        </p:nvCxnSpPr>
        <p:spPr>
          <a:xfrm>
            <a:off x="842642" y="4969804"/>
            <a:ext cx="3054698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7CBB486-6141-47CD-AFEF-8D250747480D}"/>
              </a:ext>
            </a:extLst>
          </p:cNvPr>
          <p:cNvSpPr/>
          <p:nvPr/>
        </p:nvSpPr>
        <p:spPr>
          <a:xfrm>
            <a:off x="148522" y="391886"/>
            <a:ext cx="4724103" cy="6209881"/>
          </a:xfrm>
          <a:prstGeom prst="rect">
            <a:avLst/>
          </a:prstGeom>
          <a:noFill/>
          <a:ln w="76200">
            <a:solidFill>
              <a:srgbClr val="205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266" y="120899"/>
            <a:ext cx="2981194" cy="10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167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1326517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Нормативные документы, 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определяющие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срок, порядок подготовки и выдачи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заключения организации (Финансового университета) по 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диссертации</a:t>
            </a:r>
            <a:endParaRPr lang="en-US" sz="26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50312" y="1613491"/>
            <a:ext cx="12041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Постановление Правительства Российской Федерации от 24.09.2013 № 842 </a:t>
            </a:r>
            <a:b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«О порядке присуждения ученых степеней»</a:t>
            </a:r>
            <a:endParaRPr lang="ru-RU" sz="20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0312" y="2506290"/>
            <a:ext cx="12037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Приказ </a:t>
            </a:r>
            <a:r>
              <a:rPr lang="ru-RU" sz="2000" i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Финуниверситета</a:t>
            </a: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от 26.10.2017 № 1877/о «Об утверждении регламента подготовки заключения организации (Финансового университета) по диссертации и выдачи его соискателю ученой степени»</a:t>
            </a:r>
            <a:endParaRPr lang="ru-RU" sz="16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312" y="3696479"/>
            <a:ext cx="12033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2060"/>
                </a:solidFill>
                <a:latin typeface="Georgia" panose="02040502050405020303" pitchFamily="18" charset="0"/>
              </a:rPr>
              <a:t>Приказ </a:t>
            </a:r>
            <a:r>
              <a:rPr lang="ru-RU" sz="2000" i="1" dirty="0" err="1">
                <a:solidFill>
                  <a:srgbClr val="002060"/>
                </a:solidFill>
                <a:latin typeface="Georgia" panose="02040502050405020303" pitchFamily="18" charset="0"/>
              </a:rPr>
              <a:t>Финуниверситета</a:t>
            </a:r>
            <a:r>
              <a:rPr lang="ru-RU" sz="2000" i="1" dirty="0">
                <a:solidFill>
                  <a:srgbClr val="002060"/>
                </a:solidFill>
                <a:latin typeface="Georgia" panose="02040502050405020303" pitchFamily="18" charset="0"/>
              </a:rPr>
              <a:t> от </a:t>
            </a: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19.12.2018 </a:t>
            </a:r>
            <a:r>
              <a:rPr lang="ru-RU" sz="2000" i="1" dirty="0">
                <a:solidFill>
                  <a:srgbClr val="002060"/>
                </a:solidFill>
                <a:latin typeface="Georgia" panose="02040502050405020303" pitchFamily="18" charset="0"/>
              </a:rPr>
              <a:t>№ </a:t>
            </a: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2442/о </a:t>
            </a:r>
            <a:r>
              <a:rPr lang="ru-RU" sz="2000" i="1" dirty="0">
                <a:solidFill>
                  <a:srgbClr val="002060"/>
                </a:solidFill>
                <a:latin typeface="Georgia" panose="02040502050405020303" pitchFamily="18" charset="0"/>
              </a:rPr>
              <a:t>«Об утверждении </a:t>
            </a: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Положения о докторантуре Финансового университета»</a:t>
            </a:r>
            <a:endParaRPr lang="ru-RU" sz="16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95" y="4578891"/>
            <a:ext cx="12033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Информационное письмо проректора по научной работе </a:t>
            </a:r>
            <a:r>
              <a:rPr lang="ru-RU" sz="2000" i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Финуниверситета</a:t>
            </a: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b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от 27.09.2019 № 153/0105-21 «О согласовании заключения организации </a:t>
            </a:r>
            <a:b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диссертации»</a:t>
            </a:r>
            <a:endParaRPr lang="ru-RU" sz="16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0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1046440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/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Пункт 16 постановления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Правительства Российской Федерации </a:t>
            </a:r>
          </a:p>
          <a:p>
            <a:pPr algn="r"/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от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24.09.2013 №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842 «О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порядке присуждения ученых степеней»</a:t>
            </a: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62838" y="1503039"/>
            <a:ext cx="119164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«…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выполнялась диссертация, дает заключение по диссертации, которое подписывается руководителем или по его поручению заместителем руководителя организации. В заключении отражаются личное участие соискателя ученой степени в получении результатов, изложенных в диссертации, степень достоверности результатов проведенных соискателем ученой степени исследований, их новизна и практическая значимость, ценность научных работ соискателя ученой степени, соответствие диссертации требованиям, установленным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пунктом 14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Положения, научная специальность (научные специальности) и отрасль науки, которым соответствует диссертация, полнота изложения материалов диссертации в работах, опубликованных соискателем ученой степени.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организации по диссертации выдается</a:t>
            </a:r>
            <a:r>
              <a:rPr lang="ru-RU" sz="2000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 месяцев со дня подачи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соискателем ученой степени на имя руководителя организации,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выполнялась диссертация,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о выдаче заключения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случае соискания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ученой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доктора наук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 месяцев со дня подачи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соискателем ученой степени на имя руководителя организации,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выполнялась диссертация,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о выдаче заключения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случае соискания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ученой степени кандидата наук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…».</a:t>
            </a:r>
          </a:p>
        </p:txBody>
      </p:sp>
    </p:spTree>
    <p:extLst>
      <p:ext uri="{BB962C8B-B14F-4D97-AF65-F5344CB8AC3E}">
        <p14:creationId xmlns:p14="http://schemas.microsoft.com/office/powerpoint/2010/main" val="7063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1243417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Приказ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Финуниверситета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от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26.10.2017 № 1877/о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«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Об утверждении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регламента подготовки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заключения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организации 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(Финансового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университета) по диссертации и выдачи его соискателю ученой степени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» </a:t>
            </a:r>
            <a:endParaRPr lang="en-US" sz="24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146058" y="1348413"/>
            <a:ext cx="11903826" cy="5413259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2.4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7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принятии диссертации к обсуждению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рекомендации к защите </a:t>
            </a:r>
            <a:r>
              <a:rPr lang="ru-RU" sz="17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принимается руководител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 профильного структурного подразделения при условии сдачи соискателем кандидатских экзаменов (для кандидатской диссертации), а также </a:t>
            </a:r>
            <a:r>
              <a:rPr lang="ru-RU" sz="17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оформленных в установленном порядке следующих документов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2.4.1. Полный текст диссертации.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2.4.2. Проект автореферата диссертации.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2.4.3. Список опубликованных работ (научных и учебно-методических трудов) по образцу (приложение № 1) и их оригиналы.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2.4.4. Аналитическая таблица, подтверждающая наличие у соискателя необходимого количества публикаций в рецензируемых научных изданиях по теме диссертации с отражением в них основных результатов научного исследования по образцу (приложение № 2).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2.4.5. Справка об апробации результатов исследования, подтверждающая участие автора диссертации в научных мероприятиях по образцу (приложение № 3).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2.4.6. Справка о связи темы исследования с НИР Финансового университета (при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наличии).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2.4.7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Справки о внедрении результатов исследования в практическую, научную, учебно-методическую деятельность по образцу (приложение № 4).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2.4.8. 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Письменный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научного руководителя (научного консультанта) по образцу (приложение № 5).</a:t>
            </a:r>
          </a:p>
          <a:p>
            <a:pPr algn="just"/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2.4.9. Отчеты о проверке представляемого текста диссертации и текста автореферата диссертации в системе «</a:t>
            </a:r>
            <a:r>
              <a:rPr lang="ru-RU" sz="17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Антиплагиат.ВУЗ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на предмет соблюдения этики заимствований, завизированные научным руководителем и руководителем структурного подразделения.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4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1243417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Приказ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Финуниверситета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от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19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.12.2018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№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2442/о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«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Об утверждении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Положения о докторантуре Финансового университета» </a:t>
            </a:r>
            <a:endParaRPr lang="en-US" sz="24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146058" y="1348413"/>
            <a:ext cx="11903826" cy="5413259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7.4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Докторант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завершивший работу над диссертацией в срок, установленный в индивидуальном плане,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положительного заключения структурного подразделения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базе которого выполнялась диссертация, по заключительному отчёту об исполнении индивидуального плана,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рукопись диссертации в Совет по научной деятельности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апробации и подготовки заключения Финансового университета по диссертации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…Совет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научной деятельности рассматривает диссертацию и выдаёт по ней заключение в срок, составляющий 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1 месяца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дня, в котором эта диссертация представлена в Совет по научной деятельности.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по диссертации подписывает председатель экспертной группы – руководитель структурного подразделения, где выполнялась диссертация. Заключение по диссертации утверждает ректор Финансового университета, либо должностное лицо по поручению ректора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966418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Сроки подготовки и выдачи 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заключения организации 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 кандидатской диссертации</a:t>
            </a:r>
            <a:endParaRPr lang="en-US" sz="26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27"/>
          <p:cNvSpPr/>
          <p:nvPr/>
        </p:nvSpPr>
        <p:spPr>
          <a:xfrm>
            <a:off x="305572" y="3431988"/>
            <a:ext cx="1785473" cy="1089821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Заявление соискателя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 выдаче заключения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310592" y="3585174"/>
            <a:ext cx="2757015" cy="574190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Заключение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диссертации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8779" y="2566834"/>
            <a:ext cx="694476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Не более 2 месяцев 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(п.16 Положения о присуждении ученой степени, </a:t>
            </a:r>
            <a:b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утверждено постановлением Правительства </a:t>
            </a:r>
            <a:b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Российской Федерации от 24.09.2013 № 842)</a:t>
            </a:r>
            <a:endParaRPr lang="ru-RU" sz="16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2128779" y="3732427"/>
            <a:ext cx="7181813" cy="168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88412" y="4548628"/>
            <a:ext cx="4396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Подготовка проекта заключения департаментом/кафедрой Финансового университета</a:t>
            </a:r>
            <a:endParaRPr lang="ru-RU" sz="16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7652435" y="3974762"/>
            <a:ext cx="3592" cy="2016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Левая фигурная скобка 14"/>
          <p:cNvSpPr/>
          <p:nvPr/>
        </p:nvSpPr>
        <p:spPr>
          <a:xfrm rot="16200000">
            <a:off x="4717359" y="1657798"/>
            <a:ext cx="300625" cy="5427397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 rot="16200000">
            <a:off x="8284446" y="4016351"/>
            <a:ext cx="222333" cy="1479170"/>
          </a:xfrm>
          <a:prstGeom prst="leftBrace">
            <a:avLst>
              <a:gd name="adj1" fmla="val 8333"/>
              <a:gd name="adj2" fmla="val 431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7581370" y="4914001"/>
            <a:ext cx="1553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Согласование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Подписание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Утверждение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Регистрация</a:t>
            </a:r>
            <a:endParaRPr lang="ru-RU" sz="1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52435" y="3927935"/>
            <a:ext cx="1579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Не менее </a:t>
            </a:r>
            <a:r>
              <a:rPr lang="ru-RU" sz="16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15</a:t>
            </a:r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календарных дней</a:t>
            </a:r>
            <a:endParaRPr lang="ru-RU" sz="1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70104" y="3972451"/>
            <a:ext cx="5220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Не более </a:t>
            </a:r>
            <a:r>
              <a:rPr lang="ru-RU" sz="1600" b="1" dirty="0">
                <a:solidFill>
                  <a:srgbClr val="FF0000"/>
                </a:solidFill>
                <a:latin typeface="Georgia" panose="02040502050405020303" pitchFamily="18" charset="0"/>
              </a:rPr>
              <a:t>4</a:t>
            </a:r>
            <a:r>
              <a:rPr lang="ru-RU" sz="16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календарных дней</a:t>
            </a:r>
            <a:endParaRPr lang="ru-RU" sz="1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8481514" y="5160222"/>
            <a:ext cx="1579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Georgia" panose="02040502050405020303" pitchFamily="18" charset="0"/>
              </a:rPr>
              <a:t>п</a:t>
            </a:r>
            <a:r>
              <a:rPr lang="ru-RU" sz="16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роекта заключения</a:t>
            </a:r>
            <a:endParaRPr lang="ru-RU" sz="1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0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966418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Сроки подготовки и выдачи 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заключения организации </a:t>
            </a:r>
            <a:r>
              <a:rPr lang="ru-RU" sz="26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 докторской диссертации</a:t>
            </a:r>
            <a:endParaRPr lang="en-US" sz="26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Скругленный прямоугольник 27"/>
          <p:cNvSpPr/>
          <p:nvPr/>
        </p:nvSpPr>
        <p:spPr>
          <a:xfrm>
            <a:off x="116339" y="3138012"/>
            <a:ext cx="2095938" cy="1326944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Положительное заключение по диссертации департамента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/кафедры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330871" y="3585174"/>
            <a:ext cx="2736736" cy="574190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Заключение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диссертации</a:t>
            </a: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49697" y="2655208"/>
            <a:ext cx="6944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Не более </a:t>
            </a:r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1 месяца 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1600" i="1" dirty="0">
                <a:solidFill>
                  <a:srgbClr val="002060"/>
                </a:solidFill>
                <a:latin typeface="Georgia" panose="02040502050405020303" pitchFamily="18" charset="0"/>
              </a:rPr>
              <a:t>(</a:t>
            </a: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п. 7.4 и п. 7.5 </a:t>
            </a:r>
            <a:r>
              <a:rPr lang="ru-RU" sz="1600" i="1" dirty="0">
                <a:solidFill>
                  <a:srgbClr val="002060"/>
                </a:solidFill>
                <a:latin typeface="Georgia" panose="02040502050405020303" pitchFamily="18" charset="0"/>
              </a:rPr>
              <a:t>Положения о </a:t>
            </a: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докторантуре Финансового университета, утверждено приказом </a:t>
            </a:r>
            <a:r>
              <a:rPr lang="ru-RU" sz="1600" i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Финуниверситета</a:t>
            </a: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  <a:p>
            <a:pPr algn="ctr"/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от 19.12.2018 </a:t>
            </a:r>
            <a:r>
              <a:rPr lang="ru-RU" sz="1600" i="1" dirty="0">
                <a:solidFill>
                  <a:srgbClr val="002060"/>
                </a:solidFill>
                <a:latin typeface="Georgia" panose="02040502050405020303" pitchFamily="18" charset="0"/>
              </a:rPr>
              <a:t>№ </a:t>
            </a:r>
            <a:r>
              <a:rPr lang="ru-RU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2442</a:t>
            </a:r>
            <a:r>
              <a:rPr lang="ru-RU" sz="1600" i="1" dirty="0">
                <a:solidFill>
                  <a:srgbClr val="002060"/>
                </a:solidFill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2212277" y="3732426"/>
            <a:ext cx="7102463" cy="1381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28779" y="4060057"/>
            <a:ext cx="71656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Рассмотрение диссертации 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 расширенном заседании 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Совета по научной деятельности 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и п</a:t>
            </a:r>
            <a:r>
              <a:rPr lang="ru-RU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одготовка заключения </a:t>
            </a:r>
            <a:endParaRPr lang="ru-RU" sz="16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966418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Оформление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текста диссертации и текста автореферата диссертации</a:t>
            </a:r>
            <a:endParaRPr lang="en-US" sz="26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226" y="1762044"/>
            <a:ext cx="3144032" cy="47181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7" y="1782896"/>
            <a:ext cx="3204837" cy="47181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249" y="1782896"/>
            <a:ext cx="3181612" cy="471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E415C9-6E74-4BE0-9256-5364C52027EF}"/>
              </a:ext>
            </a:extLst>
          </p:cNvPr>
          <p:cNvSpPr/>
          <p:nvPr/>
        </p:nvSpPr>
        <p:spPr>
          <a:xfrm>
            <a:off x="0" y="0"/>
            <a:ext cx="12195943" cy="966418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  <a:spcBef>
                <a:spcPct val="0"/>
              </a:spcBef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Оформление</a:t>
            </a:r>
          </a:p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текста диссертации и текста автореферата диссертации</a:t>
            </a:r>
            <a:endParaRPr lang="en-US" sz="2600" b="1" i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Picture 2" descr="http://sch2099.mskobr.ru/images/cms/data/preview/logo_finuniver_1519889962.png">
            <a:extLst>
              <a:ext uri="{FF2B5EF4-FFF2-40B4-BE49-F238E27FC236}">
                <a16:creationId xmlns:a16="http://schemas.microsoft.com/office/drawing/2014/main" id="{E20AD584-C234-4385-960E-58963DC2E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630"/>
            <a:ext cx="2771696" cy="80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146058" y="1173308"/>
            <a:ext cx="11903826" cy="5413259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ГОСТ Р 7.0.11-2011. Диссертация и автореферат диссертации. Структура и правила оформления</a:t>
            </a:r>
            <a:r>
              <a:rPr lang="ru-RU" sz="20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(действует с 01.09.2012</a:t>
            </a:r>
            <a:r>
              <a:rPr lang="ru-RU" sz="2000" i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2000" i="1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ГОСТ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Р 7.0.100-2018. Библиографическая запись. Библиографическое описание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с 01.07.2019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14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«Оформление текста рукописи диссертации и автореферата диссертации» 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25.09.2019)</a:t>
            </a:r>
          </a:p>
          <a:p>
            <a:pPr algn="just"/>
            <a:endParaRPr lang="ru-RU" sz="2000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 К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«Информация»</a:t>
            </a: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«Управление аттестации научных кадров»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791221" y="5411244"/>
            <a:ext cx="463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050076" y="5423770"/>
            <a:ext cx="463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5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562</Words>
  <Application>Microsoft Office PowerPoint</Application>
  <PresentationFormat>Широкоэкранный</PresentationFormat>
  <Paragraphs>99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Georgia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Сухов Эдуард Владиславович</dc:creator>
  <cp:lastModifiedBy>Сухова Ирина Станиславовна</cp:lastModifiedBy>
  <cp:revision>288</cp:revision>
  <cp:lastPrinted>2020-01-10T08:34:16Z</cp:lastPrinted>
  <dcterms:created xsi:type="dcterms:W3CDTF">2018-09-25T05:35:10Z</dcterms:created>
  <dcterms:modified xsi:type="dcterms:W3CDTF">2020-01-14T12:55:19Z</dcterms:modified>
</cp:coreProperties>
</file>