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0" r:id="rId5"/>
    <p:sldId id="275" r:id="rId6"/>
    <p:sldId id="276" r:id="rId7"/>
    <p:sldId id="278" r:id="rId8"/>
    <p:sldId id="279" r:id="rId9"/>
    <p:sldId id="283" r:id="rId10"/>
    <p:sldId id="284" r:id="rId11"/>
    <p:sldId id="287" r:id="rId12"/>
    <p:sldId id="285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582"/>
    <a:srgbClr val="36B59F"/>
    <a:srgbClr val="49CAD1"/>
    <a:srgbClr val="3A8D64"/>
    <a:srgbClr val="256569"/>
    <a:srgbClr val="236E60"/>
    <a:srgbClr val="256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8525B-661B-2842-A83F-56357892B9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D222E-5228-4049-8B3F-52D951F73848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1. Повышение эффективности реализации государственной политики в области социально-экономического развития страны и обеспечения национальной (экономической) безопасности требует  разработки научно обоснованной и выверенной методологии стратегического управления</a:t>
          </a:r>
        </a:p>
      </dgm:t>
    </dgm:pt>
    <dgm:pt modelId="{AAB0AD9A-6A23-AA47-89F2-C148B298795E}" type="parTrans" cxnId="{BAA75A50-CB06-814A-9E89-9266A5CF394D}">
      <dgm:prSet/>
      <dgm:spPr/>
      <dgm:t>
        <a:bodyPr/>
        <a:lstStyle/>
        <a:p>
          <a:endParaRPr lang="ru-RU"/>
        </a:p>
      </dgm:t>
    </dgm:pt>
    <dgm:pt modelId="{A1DF8542-C49C-8A44-A481-418BC26105DD}" type="sibTrans" cxnId="{BAA75A50-CB06-814A-9E89-9266A5CF394D}">
      <dgm:prSet/>
      <dgm:spPr/>
      <dgm:t>
        <a:bodyPr/>
        <a:lstStyle/>
        <a:p>
          <a:endParaRPr lang="ru-RU"/>
        </a:p>
      </dgm:t>
    </dgm:pt>
    <dgm:pt modelId="{734BB395-8466-3A4D-85E1-3592AC778A35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3. Достижение национальных целей и стратегических задач в Российской Федерации реализуется через различного уровня декомпозиции национальные проекты</a:t>
          </a:r>
        </a:p>
      </dgm:t>
    </dgm:pt>
    <dgm:pt modelId="{EBB26231-302A-4241-A014-93C81FD80A10}" type="parTrans" cxnId="{CC3EEB85-0500-4F41-BF0A-A9EE973D4BF0}">
      <dgm:prSet/>
      <dgm:spPr/>
      <dgm:t>
        <a:bodyPr/>
        <a:lstStyle/>
        <a:p>
          <a:endParaRPr lang="ru-RU"/>
        </a:p>
      </dgm:t>
    </dgm:pt>
    <dgm:pt modelId="{F3906683-4D20-754E-9CDE-7DCB0E715D02}" type="sibTrans" cxnId="{CC3EEB85-0500-4F41-BF0A-A9EE973D4BF0}">
      <dgm:prSet/>
      <dgm:spPr/>
      <dgm:t>
        <a:bodyPr/>
        <a:lstStyle/>
        <a:p>
          <a:endParaRPr lang="ru-RU"/>
        </a:p>
      </dgm:t>
    </dgm:pt>
    <dgm:pt modelId="{0BE5EC3F-2AEF-824D-861A-E3685DD0F5F8}">
      <dgm:prSet custT="1"/>
      <dgm:spPr>
        <a:solidFill>
          <a:srgbClr val="236E60"/>
        </a:solidFill>
      </dgm:spPr>
      <dgm:t>
        <a:bodyPr/>
        <a:lstStyle/>
        <a:p>
          <a:pPr algn="just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4. Цели и принципы стратегического управления сфокусированы на качественное изменение системы стратегирования, повышение качества межведомственного взаимодействия и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импортонезависимости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национальной экономики</a:t>
          </a:r>
        </a:p>
      </dgm:t>
    </dgm:pt>
    <dgm:pt modelId="{BA6D8B88-1176-4F48-A5F3-7A1F6508A71B}" type="parTrans" cxnId="{FF581E1B-B2AE-C44F-BF07-56699FD22013}">
      <dgm:prSet/>
      <dgm:spPr/>
      <dgm:t>
        <a:bodyPr/>
        <a:lstStyle/>
        <a:p>
          <a:endParaRPr lang="ru-RU"/>
        </a:p>
      </dgm:t>
    </dgm:pt>
    <dgm:pt modelId="{A1E12A9F-ACA5-1F43-BA80-51622767C597}" type="sibTrans" cxnId="{FF581E1B-B2AE-C44F-BF07-56699FD22013}">
      <dgm:prSet/>
      <dgm:spPr/>
      <dgm:t>
        <a:bodyPr/>
        <a:lstStyle/>
        <a:p>
          <a:endParaRPr lang="ru-RU"/>
        </a:p>
      </dgm:t>
    </dgm:pt>
    <dgm:pt modelId="{67015D17-37F9-41DA-A7D2-940569A4332A}">
      <dgm:prSet custT="1"/>
      <dgm:spPr>
        <a:solidFill>
          <a:srgbClr val="236E60"/>
        </a:solidFill>
      </dgm:spPr>
      <dgm:t>
        <a:bodyPr/>
        <a:lstStyle/>
        <a:p>
          <a:pPr algn="just"/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Ретроспективные фазы развития теории и практики стратегического управления и их названия: парадигма специальной политики (до середины 1930-х годов); парадигма комплексного </a:t>
          </a:r>
          <a:r>
            <a:rPr lang="ru-RU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формулирования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политики (1930-1940-е годы); парадигма стратегического планирования (1940-1960-е годы); парадигма стратегического управления (с 1980-х годов по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н.в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gm:t>
    </dgm:pt>
    <dgm:pt modelId="{5C94C02F-C915-421A-AFD1-3CD4DED69F26}" type="parTrans" cxnId="{7C85EA8B-5AEE-4A3D-B8B5-856FD7EB8E77}">
      <dgm:prSet/>
      <dgm:spPr/>
      <dgm:t>
        <a:bodyPr/>
        <a:lstStyle/>
        <a:p>
          <a:endParaRPr lang="ru-RU"/>
        </a:p>
      </dgm:t>
    </dgm:pt>
    <dgm:pt modelId="{9306FA9C-BC8B-4D2C-9051-C4A21A035CB2}" type="sibTrans" cxnId="{7C85EA8B-5AEE-4A3D-B8B5-856FD7EB8E77}">
      <dgm:prSet/>
      <dgm:spPr/>
      <dgm:t>
        <a:bodyPr/>
        <a:lstStyle/>
        <a:p>
          <a:endParaRPr lang="ru-RU"/>
        </a:p>
      </dgm:t>
    </dgm:pt>
    <dgm:pt modelId="{AA0B1C89-F9C7-6B42-A2DB-F8838311C60E}" type="pres">
      <dgm:prSet presAssocID="{88C8525B-661B-2842-A83F-56357892B969}" presName="linear" presStyleCnt="0">
        <dgm:presLayoutVars>
          <dgm:animLvl val="lvl"/>
          <dgm:resizeHandles val="exact"/>
        </dgm:presLayoutVars>
      </dgm:prSet>
      <dgm:spPr/>
    </dgm:pt>
    <dgm:pt modelId="{20439816-0005-DC49-99F3-AE799D238E4A}" type="pres">
      <dgm:prSet presAssocID="{3F4D222E-5228-4049-8B3F-52D951F73848}" presName="parentText" presStyleLbl="node1" presStyleIdx="0" presStyleCnt="4" custAng="0" custScaleY="97822" custLinFactY="-17069" custLinFactNeighborX="-700" custLinFactNeighborY="-100000">
        <dgm:presLayoutVars>
          <dgm:chMax val="0"/>
          <dgm:bulletEnabled val="1"/>
        </dgm:presLayoutVars>
      </dgm:prSet>
      <dgm:spPr/>
    </dgm:pt>
    <dgm:pt modelId="{4374C378-B53A-0543-893E-C67CABBEB7ED}" type="pres">
      <dgm:prSet presAssocID="{A1DF8542-C49C-8A44-A481-418BC26105DD}" presName="spacer" presStyleCnt="0"/>
      <dgm:spPr/>
    </dgm:pt>
    <dgm:pt modelId="{7269901A-40FE-4CF8-89E4-B719775FEEED}" type="pres">
      <dgm:prSet presAssocID="{67015D17-37F9-41DA-A7D2-940569A4332A}" presName="parentText" presStyleLbl="node1" presStyleIdx="1" presStyleCnt="4" custLinFactY="-18552" custLinFactNeighborX="-700" custLinFactNeighborY="-100000">
        <dgm:presLayoutVars>
          <dgm:chMax val="0"/>
          <dgm:bulletEnabled val="1"/>
        </dgm:presLayoutVars>
      </dgm:prSet>
      <dgm:spPr/>
    </dgm:pt>
    <dgm:pt modelId="{6587152E-17D3-41A2-A877-709C45C89A99}" type="pres">
      <dgm:prSet presAssocID="{9306FA9C-BC8B-4D2C-9051-C4A21A035CB2}" presName="spacer" presStyleCnt="0"/>
      <dgm:spPr/>
    </dgm:pt>
    <dgm:pt modelId="{2F70A7E6-4F07-CA4B-B055-3AE8AB1CD882}" type="pres">
      <dgm:prSet presAssocID="{734BB395-8466-3A4D-85E1-3592AC778A35}" presName="parentText" presStyleLbl="node1" presStyleIdx="2" presStyleCnt="4" custScaleY="70087" custLinFactY="-12127" custLinFactNeighborX="-700" custLinFactNeighborY="-100000">
        <dgm:presLayoutVars>
          <dgm:chMax val="0"/>
          <dgm:bulletEnabled val="1"/>
        </dgm:presLayoutVars>
      </dgm:prSet>
      <dgm:spPr/>
    </dgm:pt>
    <dgm:pt modelId="{F5D05999-D18B-6647-9320-11D03A656542}" type="pres">
      <dgm:prSet presAssocID="{F3906683-4D20-754E-9CDE-7DCB0E715D02}" presName="spacer" presStyleCnt="0"/>
      <dgm:spPr/>
    </dgm:pt>
    <dgm:pt modelId="{883F8BF2-AF0B-6846-A597-ED3A499486D3}" type="pres">
      <dgm:prSet presAssocID="{0BE5EC3F-2AEF-824D-861A-E3685DD0F5F8}" presName="parentText" presStyleLbl="node1" presStyleIdx="3" presStyleCnt="4" custScaleY="81525" custLinFactY="-7478" custLinFactNeighborX="-606" custLinFactNeighborY="-100000">
        <dgm:presLayoutVars>
          <dgm:chMax val="0"/>
          <dgm:bulletEnabled val="1"/>
        </dgm:presLayoutVars>
      </dgm:prSet>
      <dgm:spPr/>
    </dgm:pt>
  </dgm:ptLst>
  <dgm:cxnLst>
    <dgm:cxn modelId="{FF581E1B-B2AE-C44F-BF07-56699FD22013}" srcId="{88C8525B-661B-2842-A83F-56357892B969}" destId="{0BE5EC3F-2AEF-824D-861A-E3685DD0F5F8}" srcOrd="3" destOrd="0" parTransId="{BA6D8B88-1176-4F48-A5F3-7A1F6508A71B}" sibTransId="{A1E12A9F-ACA5-1F43-BA80-51622767C597}"/>
    <dgm:cxn modelId="{2A9D2F25-180E-2444-AE97-A68FCD962DB6}" type="presOf" srcId="{0BE5EC3F-2AEF-824D-861A-E3685DD0F5F8}" destId="{883F8BF2-AF0B-6846-A597-ED3A499486D3}" srcOrd="0" destOrd="0" presId="urn:microsoft.com/office/officeart/2005/8/layout/vList2"/>
    <dgm:cxn modelId="{BAA75A50-CB06-814A-9E89-9266A5CF394D}" srcId="{88C8525B-661B-2842-A83F-56357892B969}" destId="{3F4D222E-5228-4049-8B3F-52D951F73848}" srcOrd="0" destOrd="0" parTransId="{AAB0AD9A-6A23-AA47-89F2-C148B298795E}" sibTransId="{A1DF8542-C49C-8A44-A481-418BC26105DD}"/>
    <dgm:cxn modelId="{F6B1FC61-75AE-405E-AFDC-FB635DB28F4F}" type="presOf" srcId="{67015D17-37F9-41DA-A7D2-940569A4332A}" destId="{7269901A-40FE-4CF8-89E4-B719775FEEED}" srcOrd="0" destOrd="0" presId="urn:microsoft.com/office/officeart/2005/8/layout/vList2"/>
    <dgm:cxn modelId="{CC3EEB85-0500-4F41-BF0A-A9EE973D4BF0}" srcId="{88C8525B-661B-2842-A83F-56357892B969}" destId="{734BB395-8466-3A4D-85E1-3592AC778A35}" srcOrd="2" destOrd="0" parTransId="{EBB26231-302A-4241-A014-93C81FD80A10}" sibTransId="{F3906683-4D20-754E-9CDE-7DCB0E715D02}"/>
    <dgm:cxn modelId="{7C85EA8B-5AEE-4A3D-B8B5-856FD7EB8E77}" srcId="{88C8525B-661B-2842-A83F-56357892B969}" destId="{67015D17-37F9-41DA-A7D2-940569A4332A}" srcOrd="1" destOrd="0" parTransId="{5C94C02F-C915-421A-AFD1-3CD4DED69F26}" sibTransId="{9306FA9C-BC8B-4D2C-9051-C4A21A035CB2}"/>
    <dgm:cxn modelId="{9A656F8F-9B62-394A-AFEF-241A37AAB694}" type="presOf" srcId="{88C8525B-661B-2842-A83F-56357892B969}" destId="{AA0B1C89-F9C7-6B42-A2DB-F8838311C60E}" srcOrd="0" destOrd="0" presId="urn:microsoft.com/office/officeart/2005/8/layout/vList2"/>
    <dgm:cxn modelId="{37476ECE-677F-C54B-B5E6-DEAC07970607}" type="presOf" srcId="{3F4D222E-5228-4049-8B3F-52D951F73848}" destId="{20439816-0005-DC49-99F3-AE799D238E4A}" srcOrd="0" destOrd="0" presId="urn:microsoft.com/office/officeart/2005/8/layout/vList2"/>
    <dgm:cxn modelId="{FD9422E7-F94D-7E40-A1B4-3CF9F3715D32}" type="presOf" srcId="{734BB395-8466-3A4D-85E1-3592AC778A35}" destId="{2F70A7E6-4F07-CA4B-B055-3AE8AB1CD882}" srcOrd="0" destOrd="0" presId="urn:microsoft.com/office/officeart/2005/8/layout/vList2"/>
    <dgm:cxn modelId="{FCF5E025-C936-2046-AD50-A4440E537A71}" type="presParOf" srcId="{AA0B1C89-F9C7-6B42-A2DB-F8838311C60E}" destId="{20439816-0005-DC49-99F3-AE799D238E4A}" srcOrd="0" destOrd="0" presId="urn:microsoft.com/office/officeart/2005/8/layout/vList2"/>
    <dgm:cxn modelId="{409BF0A4-9AD3-6F42-9B83-A60EEBAA0B63}" type="presParOf" srcId="{AA0B1C89-F9C7-6B42-A2DB-F8838311C60E}" destId="{4374C378-B53A-0543-893E-C67CABBEB7ED}" srcOrd="1" destOrd="0" presId="urn:microsoft.com/office/officeart/2005/8/layout/vList2"/>
    <dgm:cxn modelId="{B2E2B44B-8204-478D-8B80-4E3773DF9F4E}" type="presParOf" srcId="{AA0B1C89-F9C7-6B42-A2DB-F8838311C60E}" destId="{7269901A-40FE-4CF8-89E4-B719775FEEED}" srcOrd="2" destOrd="0" presId="urn:microsoft.com/office/officeart/2005/8/layout/vList2"/>
    <dgm:cxn modelId="{AF916A3E-8300-45FC-A44B-2FB00F6F5383}" type="presParOf" srcId="{AA0B1C89-F9C7-6B42-A2DB-F8838311C60E}" destId="{6587152E-17D3-41A2-A877-709C45C89A99}" srcOrd="3" destOrd="0" presId="urn:microsoft.com/office/officeart/2005/8/layout/vList2"/>
    <dgm:cxn modelId="{E46E3BDF-38E8-0448-AF41-893212B93A91}" type="presParOf" srcId="{AA0B1C89-F9C7-6B42-A2DB-F8838311C60E}" destId="{2F70A7E6-4F07-CA4B-B055-3AE8AB1CD882}" srcOrd="4" destOrd="0" presId="urn:microsoft.com/office/officeart/2005/8/layout/vList2"/>
    <dgm:cxn modelId="{E42F3E2C-372E-8747-8C2B-D09794FFE051}" type="presParOf" srcId="{AA0B1C89-F9C7-6B42-A2DB-F8838311C60E}" destId="{F5D05999-D18B-6647-9320-11D03A656542}" srcOrd="5" destOrd="0" presId="urn:microsoft.com/office/officeart/2005/8/layout/vList2"/>
    <dgm:cxn modelId="{BF18B77F-A0A7-E842-89DF-F04425E828F1}" type="presParOf" srcId="{AA0B1C89-F9C7-6B42-A2DB-F8838311C60E}" destId="{883F8BF2-AF0B-6846-A597-ED3A499486D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C8525B-661B-2842-A83F-56357892B9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D222E-5228-4049-8B3F-52D951F73848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1. Парадигма стратегического управления базируется на существовании особой финансово-экономической (</a:t>
          </a:r>
          <a:r>
            <a:rPr lang="ru-RU" sz="13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) триады в виде совокупности элементов: стратегическое планирование, бюджетирование, стратегическое управление</a:t>
          </a:r>
        </a:p>
      </dgm:t>
    </dgm:pt>
    <dgm:pt modelId="{AAB0AD9A-6A23-AA47-89F2-C148B298795E}" type="parTrans" cxnId="{BAA75A50-CB06-814A-9E89-9266A5CF394D}">
      <dgm:prSet/>
      <dgm:spPr/>
      <dgm:t>
        <a:bodyPr/>
        <a:lstStyle/>
        <a:p>
          <a:endParaRPr lang="ru-RU"/>
        </a:p>
      </dgm:t>
    </dgm:pt>
    <dgm:pt modelId="{A1DF8542-C49C-8A44-A481-418BC26105DD}" type="sibTrans" cxnId="{BAA75A50-CB06-814A-9E89-9266A5CF394D}">
      <dgm:prSet/>
      <dgm:spPr/>
      <dgm:t>
        <a:bodyPr/>
        <a:lstStyle/>
        <a:p>
          <a:endParaRPr lang="ru-RU"/>
        </a:p>
      </dgm:t>
    </dgm:pt>
    <dgm:pt modelId="{95A69FF1-6260-BE4E-816C-F467F12542CE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2. Система стратегического планирования и управления США отличается наличием инструментов, основой которых являются работоспособные государственные (федеральные) программы (аккумуляция ФБ достигает 90% ); ключевая роль принадлежит Федеральной резервной системе ­– </a:t>
          </a:r>
          <a:r>
            <a:rPr lang="ru-RU" sz="13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квазигосударственной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 организации в роли и функциях Центрального банка</a:t>
          </a:r>
        </a:p>
      </dgm:t>
    </dgm:pt>
    <dgm:pt modelId="{39A83BFE-9361-574A-93E4-9890DCB2AF53}" type="parTrans" cxnId="{64350421-B59C-4343-AE1C-ABE66E5A9396}">
      <dgm:prSet/>
      <dgm:spPr/>
      <dgm:t>
        <a:bodyPr/>
        <a:lstStyle/>
        <a:p>
          <a:endParaRPr lang="ru-RU"/>
        </a:p>
      </dgm:t>
    </dgm:pt>
    <dgm:pt modelId="{74B412A5-4602-2048-A25A-692074D80F90}" type="sibTrans" cxnId="{64350421-B59C-4343-AE1C-ABE66E5A9396}">
      <dgm:prSet/>
      <dgm:spPr/>
      <dgm:t>
        <a:bodyPr/>
        <a:lstStyle/>
        <a:p>
          <a:endParaRPr lang="ru-RU"/>
        </a:p>
      </dgm:t>
    </dgm:pt>
    <dgm:pt modelId="{C20AEBBF-D347-C146-9164-30F808C6A152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3. Система стратегического планирования КНР представлена долгосрочными прогнозами, долгосрочной программой развития, долгосрочными программами межрегионального территориального развития; система бюджетирования -</a:t>
          </a:r>
        </a:p>
      </dgm:t>
    </dgm:pt>
    <dgm:pt modelId="{834B64BF-9965-184A-B81A-8AD4A627EB22}" type="parTrans" cxnId="{D055C605-1B85-304D-B0FB-918855DB5D97}">
      <dgm:prSet/>
      <dgm:spPr/>
      <dgm:t>
        <a:bodyPr/>
        <a:lstStyle/>
        <a:p>
          <a:endParaRPr lang="ru-RU"/>
        </a:p>
      </dgm:t>
    </dgm:pt>
    <dgm:pt modelId="{3358AB27-B0DB-CC43-AC8B-89A6EBBAF579}" type="sibTrans" cxnId="{D055C605-1B85-304D-B0FB-918855DB5D97}">
      <dgm:prSet/>
      <dgm:spPr/>
      <dgm:t>
        <a:bodyPr/>
        <a:lstStyle/>
        <a:p>
          <a:endParaRPr lang="ru-RU"/>
        </a:p>
      </dgm:t>
    </dgm:pt>
    <dgm:pt modelId="{AA0B1C89-F9C7-6B42-A2DB-F8838311C60E}" type="pres">
      <dgm:prSet presAssocID="{88C8525B-661B-2842-A83F-56357892B969}" presName="linear" presStyleCnt="0">
        <dgm:presLayoutVars>
          <dgm:animLvl val="lvl"/>
          <dgm:resizeHandles val="exact"/>
        </dgm:presLayoutVars>
      </dgm:prSet>
      <dgm:spPr/>
    </dgm:pt>
    <dgm:pt modelId="{20439816-0005-DC49-99F3-AE799D238E4A}" type="pres">
      <dgm:prSet presAssocID="{3F4D222E-5228-4049-8B3F-52D951F73848}" presName="parentText" presStyleLbl="node1" presStyleIdx="0" presStyleCnt="3" custScaleY="60197" custLinFactNeighborX="-458" custLinFactNeighborY="-9249">
        <dgm:presLayoutVars>
          <dgm:chMax val="0"/>
          <dgm:bulletEnabled val="1"/>
        </dgm:presLayoutVars>
      </dgm:prSet>
      <dgm:spPr/>
    </dgm:pt>
    <dgm:pt modelId="{4374C378-B53A-0543-893E-C67CABBEB7ED}" type="pres">
      <dgm:prSet presAssocID="{A1DF8542-C49C-8A44-A481-418BC26105DD}" presName="spacer" presStyleCnt="0"/>
      <dgm:spPr/>
    </dgm:pt>
    <dgm:pt modelId="{E779127D-0CEC-4C42-925B-832DE12CE4CA}" type="pres">
      <dgm:prSet presAssocID="{95A69FF1-6260-BE4E-816C-F467F12542CE}" presName="parentText" presStyleLbl="node1" presStyleIdx="1" presStyleCnt="3" custScaleY="107183">
        <dgm:presLayoutVars>
          <dgm:chMax val="0"/>
          <dgm:bulletEnabled val="1"/>
        </dgm:presLayoutVars>
      </dgm:prSet>
      <dgm:spPr/>
    </dgm:pt>
    <dgm:pt modelId="{50B74BBE-7BAE-0746-9289-4CD9E0E28829}" type="pres">
      <dgm:prSet presAssocID="{74B412A5-4602-2048-A25A-692074D80F90}" presName="spacer" presStyleCnt="0"/>
      <dgm:spPr/>
    </dgm:pt>
    <dgm:pt modelId="{80F5FD70-9A92-E54D-ACBC-219B98151181}" type="pres">
      <dgm:prSet presAssocID="{C20AEBBF-D347-C146-9164-30F808C6A15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055C605-1B85-304D-B0FB-918855DB5D97}" srcId="{88C8525B-661B-2842-A83F-56357892B969}" destId="{C20AEBBF-D347-C146-9164-30F808C6A152}" srcOrd="2" destOrd="0" parTransId="{834B64BF-9965-184A-B81A-8AD4A627EB22}" sibTransId="{3358AB27-B0DB-CC43-AC8B-89A6EBBAF579}"/>
    <dgm:cxn modelId="{2ED30612-9298-E943-BFD5-130DA967A565}" type="presOf" srcId="{C20AEBBF-D347-C146-9164-30F808C6A152}" destId="{80F5FD70-9A92-E54D-ACBC-219B98151181}" srcOrd="0" destOrd="0" presId="urn:microsoft.com/office/officeart/2005/8/layout/vList2"/>
    <dgm:cxn modelId="{64350421-B59C-4343-AE1C-ABE66E5A9396}" srcId="{88C8525B-661B-2842-A83F-56357892B969}" destId="{95A69FF1-6260-BE4E-816C-F467F12542CE}" srcOrd="1" destOrd="0" parTransId="{39A83BFE-9361-574A-93E4-9890DCB2AF53}" sibTransId="{74B412A5-4602-2048-A25A-692074D80F90}"/>
    <dgm:cxn modelId="{BAA75A50-CB06-814A-9E89-9266A5CF394D}" srcId="{88C8525B-661B-2842-A83F-56357892B969}" destId="{3F4D222E-5228-4049-8B3F-52D951F73848}" srcOrd="0" destOrd="0" parTransId="{AAB0AD9A-6A23-AA47-89F2-C148B298795E}" sibTransId="{A1DF8542-C49C-8A44-A481-418BC26105DD}"/>
    <dgm:cxn modelId="{9A656F8F-9B62-394A-AFEF-241A37AAB694}" type="presOf" srcId="{88C8525B-661B-2842-A83F-56357892B969}" destId="{AA0B1C89-F9C7-6B42-A2DB-F8838311C60E}" srcOrd="0" destOrd="0" presId="urn:microsoft.com/office/officeart/2005/8/layout/vList2"/>
    <dgm:cxn modelId="{37476ECE-677F-C54B-B5E6-DEAC07970607}" type="presOf" srcId="{3F4D222E-5228-4049-8B3F-52D951F73848}" destId="{20439816-0005-DC49-99F3-AE799D238E4A}" srcOrd="0" destOrd="0" presId="urn:microsoft.com/office/officeart/2005/8/layout/vList2"/>
    <dgm:cxn modelId="{1886E2F1-6028-7B48-8CD4-28A56BC058D9}" type="presOf" srcId="{95A69FF1-6260-BE4E-816C-F467F12542CE}" destId="{E779127D-0CEC-4C42-925B-832DE12CE4CA}" srcOrd="0" destOrd="0" presId="urn:microsoft.com/office/officeart/2005/8/layout/vList2"/>
    <dgm:cxn modelId="{FCF5E025-C936-2046-AD50-A4440E537A71}" type="presParOf" srcId="{AA0B1C89-F9C7-6B42-A2DB-F8838311C60E}" destId="{20439816-0005-DC49-99F3-AE799D238E4A}" srcOrd="0" destOrd="0" presId="urn:microsoft.com/office/officeart/2005/8/layout/vList2"/>
    <dgm:cxn modelId="{409BF0A4-9AD3-6F42-9B83-A60EEBAA0B63}" type="presParOf" srcId="{AA0B1C89-F9C7-6B42-A2DB-F8838311C60E}" destId="{4374C378-B53A-0543-893E-C67CABBEB7ED}" srcOrd="1" destOrd="0" presId="urn:microsoft.com/office/officeart/2005/8/layout/vList2"/>
    <dgm:cxn modelId="{8B1F0ABF-5B1F-3B42-B32B-6D42CD14B7B3}" type="presParOf" srcId="{AA0B1C89-F9C7-6B42-A2DB-F8838311C60E}" destId="{E779127D-0CEC-4C42-925B-832DE12CE4CA}" srcOrd="2" destOrd="0" presId="urn:microsoft.com/office/officeart/2005/8/layout/vList2"/>
    <dgm:cxn modelId="{202F7BCC-5D1F-F84B-89D4-1A257666A225}" type="presParOf" srcId="{AA0B1C89-F9C7-6B42-A2DB-F8838311C60E}" destId="{50B74BBE-7BAE-0746-9289-4CD9E0E28829}" srcOrd="3" destOrd="0" presId="urn:microsoft.com/office/officeart/2005/8/layout/vList2"/>
    <dgm:cxn modelId="{73707C7A-93A9-6D47-81B1-E84CE900F40E}" type="presParOf" srcId="{AA0B1C89-F9C7-6B42-A2DB-F8838311C60E}" destId="{80F5FD70-9A92-E54D-ACBC-219B981511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C8525B-661B-2842-A83F-56357892B9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D222E-5228-4049-8B3F-52D951F73848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1. Основу методологии исследования процессов стратегического управления СЭР Российской Федерации составляет объективная оценка степени федеративности и степени децентрализации государственной власти при осуществлении стратегического управления    </a:t>
          </a:r>
        </a:p>
      </dgm:t>
    </dgm:pt>
    <dgm:pt modelId="{AAB0AD9A-6A23-AA47-89F2-C148B298795E}" type="parTrans" cxnId="{BAA75A50-CB06-814A-9E89-9266A5CF394D}">
      <dgm:prSet/>
      <dgm:spPr/>
      <dgm:t>
        <a:bodyPr/>
        <a:lstStyle/>
        <a:p>
          <a:endParaRPr lang="ru-RU"/>
        </a:p>
      </dgm:t>
    </dgm:pt>
    <dgm:pt modelId="{A1DF8542-C49C-8A44-A481-418BC26105DD}" type="sibTrans" cxnId="{BAA75A50-CB06-814A-9E89-9266A5CF394D}">
      <dgm:prSet/>
      <dgm:spPr/>
      <dgm:t>
        <a:bodyPr/>
        <a:lstStyle/>
        <a:p>
          <a:endParaRPr lang="ru-RU"/>
        </a:p>
      </dgm:t>
    </dgm:pt>
    <dgm:pt modelId="{95A69FF1-6260-BE4E-816C-F467F12542CE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2. Основное содержание антикризисной подготовки, антикризисной готовности и антикризисной адаптации национальной системы стратегирования - комплекс мероприятий по поддержанию состояния защищённости национальной экономики, которое бы в полной мере отвечало консолидированным стратегическим интересам государства, гражданского общества и корпоративных структур в условиях  турбулентности и кризисных проявлений в экономике</a:t>
          </a:r>
        </a:p>
      </dgm:t>
    </dgm:pt>
    <dgm:pt modelId="{39A83BFE-9361-574A-93E4-9890DCB2AF53}" type="parTrans" cxnId="{64350421-B59C-4343-AE1C-ABE66E5A9396}">
      <dgm:prSet/>
      <dgm:spPr/>
      <dgm:t>
        <a:bodyPr/>
        <a:lstStyle/>
        <a:p>
          <a:endParaRPr lang="ru-RU"/>
        </a:p>
      </dgm:t>
    </dgm:pt>
    <dgm:pt modelId="{74B412A5-4602-2048-A25A-692074D80F90}" type="sibTrans" cxnId="{64350421-B59C-4343-AE1C-ABE66E5A9396}">
      <dgm:prSet/>
      <dgm:spPr/>
      <dgm:t>
        <a:bodyPr/>
        <a:lstStyle/>
        <a:p>
          <a:endParaRPr lang="ru-RU"/>
        </a:p>
      </dgm:t>
    </dgm:pt>
    <dgm:pt modelId="{C20AEBBF-D347-C146-9164-30F808C6A152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3. Целевая функция инструментов стратегирования (стратегического управления) - регуляторное усиление позитивных тенденций на траектории достижения стратегических ориентиров</a:t>
          </a:r>
        </a:p>
      </dgm:t>
    </dgm:pt>
    <dgm:pt modelId="{834B64BF-9965-184A-B81A-8AD4A627EB22}" type="parTrans" cxnId="{D055C605-1B85-304D-B0FB-918855DB5D97}">
      <dgm:prSet/>
      <dgm:spPr/>
      <dgm:t>
        <a:bodyPr/>
        <a:lstStyle/>
        <a:p>
          <a:endParaRPr lang="ru-RU"/>
        </a:p>
      </dgm:t>
    </dgm:pt>
    <dgm:pt modelId="{3358AB27-B0DB-CC43-AC8B-89A6EBBAF579}" type="sibTrans" cxnId="{D055C605-1B85-304D-B0FB-918855DB5D97}">
      <dgm:prSet/>
      <dgm:spPr/>
      <dgm:t>
        <a:bodyPr/>
        <a:lstStyle/>
        <a:p>
          <a:endParaRPr lang="ru-RU"/>
        </a:p>
      </dgm:t>
    </dgm:pt>
    <dgm:pt modelId="{AA0B1C89-F9C7-6B42-A2DB-F8838311C60E}" type="pres">
      <dgm:prSet presAssocID="{88C8525B-661B-2842-A83F-56357892B969}" presName="linear" presStyleCnt="0">
        <dgm:presLayoutVars>
          <dgm:animLvl val="lvl"/>
          <dgm:resizeHandles val="exact"/>
        </dgm:presLayoutVars>
      </dgm:prSet>
      <dgm:spPr/>
    </dgm:pt>
    <dgm:pt modelId="{20439816-0005-DC49-99F3-AE799D238E4A}" type="pres">
      <dgm:prSet presAssocID="{3F4D222E-5228-4049-8B3F-52D951F73848}" presName="parentText" presStyleLbl="node1" presStyleIdx="0" presStyleCnt="3" custScaleY="71847" custLinFactY="-39701" custLinFactNeighborX="6974" custLinFactNeighborY="-100000">
        <dgm:presLayoutVars>
          <dgm:chMax val="0"/>
          <dgm:bulletEnabled val="1"/>
        </dgm:presLayoutVars>
      </dgm:prSet>
      <dgm:spPr/>
    </dgm:pt>
    <dgm:pt modelId="{4374C378-B53A-0543-893E-C67CABBEB7ED}" type="pres">
      <dgm:prSet presAssocID="{A1DF8542-C49C-8A44-A481-418BC26105DD}" presName="spacer" presStyleCnt="0"/>
      <dgm:spPr/>
    </dgm:pt>
    <dgm:pt modelId="{E779127D-0CEC-4C42-925B-832DE12CE4CA}" type="pres">
      <dgm:prSet presAssocID="{95A69FF1-6260-BE4E-816C-F467F12542CE}" presName="parentText" presStyleLbl="node1" presStyleIdx="1" presStyleCnt="3" custScaleY="114414" custLinFactNeighborX="241" custLinFactNeighborY="-32425">
        <dgm:presLayoutVars>
          <dgm:chMax val="0"/>
          <dgm:bulletEnabled val="1"/>
        </dgm:presLayoutVars>
      </dgm:prSet>
      <dgm:spPr/>
    </dgm:pt>
    <dgm:pt modelId="{50B74BBE-7BAE-0746-9289-4CD9E0E28829}" type="pres">
      <dgm:prSet presAssocID="{74B412A5-4602-2048-A25A-692074D80F90}" presName="spacer" presStyleCnt="0"/>
      <dgm:spPr/>
    </dgm:pt>
    <dgm:pt modelId="{80F5FD70-9A92-E54D-ACBC-219B98151181}" type="pres">
      <dgm:prSet presAssocID="{C20AEBBF-D347-C146-9164-30F808C6A152}" presName="parentText" presStyleLbl="node1" presStyleIdx="2" presStyleCnt="3" custScaleY="77482" custLinFactY="40332" custLinFactNeighborX="-939" custLinFactNeighborY="100000">
        <dgm:presLayoutVars>
          <dgm:chMax val="0"/>
          <dgm:bulletEnabled val="1"/>
        </dgm:presLayoutVars>
      </dgm:prSet>
      <dgm:spPr/>
    </dgm:pt>
  </dgm:ptLst>
  <dgm:cxnLst>
    <dgm:cxn modelId="{D055C605-1B85-304D-B0FB-918855DB5D97}" srcId="{88C8525B-661B-2842-A83F-56357892B969}" destId="{C20AEBBF-D347-C146-9164-30F808C6A152}" srcOrd="2" destOrd="0" parTransId="{834B64BF-9965-184A-B81A-8AD4A627EB22}" sibTransId="{3358AB27-B0DB-CC43-AC8B-89A6EBBAF579}"/>
    <dgm:cxn modelId="{2ED30612-9298-E943-BFD5-130DA967A565}" type="presOf" srcId="{C20AEBBF-D347-C146-9164-30F808C6A152}" destId="{80F5FD70-9A92-E54D-ACBC-219B98151181}" srcOrd="0" destOrd="0" presId="urn:microsoft.com/office/officeart/2005/8/layout/vList2"/>
    <dgm:cxn modelId="{64350421-B59C-4343-AE1C-ABE66E5A9396}" srcId="{88C8525B-661B-2842-A83F-56357892B969}" destId="{95A69FF1-6260-BE4E-816C-F467F12542CE}" srcOrd="1" destOrd="0" parTransId="{39A83BFE-9361-574A-93E4-9890DCB2AF53}" sibTransId="{74B412A5-4602-2048-A25A-692074D80F90}"/>
    <dgm:cxn modelId="{BAA75A50-CB06-814A-9E89-9266A5CF394D}" srcId="{88C8525B-661B-2842-A83F-56357892B969}" destId="{3F4D222E-5228-4049-8B3F-52D951F73848}" srcOrd="0" destOrd="0" parTransId="{AAB0AD9A-6A23-AA47-89F2-C148B298795E}" sibTransId="{A1DF8542-C49C-8A44-A481-418BC26105DD}"/>
    <dgm:cxn modelId="{9A656F8F-9B62-394A-AFEF-241A37AAB694}" type="presOf" srcId="{88C8525B-661B-2842-A83F-56357892B969}" destId="{AA0B1C89-F9C7-6B42-A2DB-F8838311C60E}" srcOrd="0" destOrd="0" presId="urn:microsoft.com/office/officeart/2005/8/layout/vList2"/>
    <dgm:cxn modelId="{37476ECE-677F-C54B-B5E6-DEAC07970607}" type="presOf" srcId="{3F4D222E-5228-4049-8B3F-52D951F73848}" destId="{20439816-0005-DC49-99F3-AE799D238E4A}" srcOrd="0" destOrd="0" presId="urn:microsoft.com/office/officeart/2005/8/layout/vList2"/>
    <dgm:cxn modelId="{1886E2F1-6028-7B48-8CD4-28A56BC058D9}" type="presOf" srcId="{95A69FF1-6260-BE4E-816C-F467F12542CE}" destId="{E779127D-0CEC-4C42-925B-832DE12CE4CA}" srcOrd="0" destOrd="0" presId="urn:microsoft.com/office/officeart/2005/8/layout/vList2"/>
    <dgm:cxn modelId="{FCF5E025-C936-2046-AD50-A4440E537A71}" type="presParOf" srcId="{AA0B1C89-F9C7-6B42-A2DB-F8838311C60E}" destId="{20439816-0005-DC49-99F3-AE799D238E4A}" srcOrd="0" destOrd="0" presId="urn:microsoft.com/office/officeart/2005/8/layout/vList2"/>
    <dgm:cxn modelId="{409BF0A4-9AD3-6F42-9B83-A60EEBAA0B63}" type="presParOf" srcId="{AA0B1C89-F9C7-6B42-A2DB-F8838311C60E}" destId="{4374C378-B53A-0543-893E-C67CABBEB7ED}" srcOrd="1" destOrd="0" presId="urn:microsoft.com/office/officeart/2005/8/layout/vList2"/>
    <dgm:cxn modelId="{8B1F0ABF-5B1F-3B42-B32B-6D42CD14B7B3}" type="presParOf" srcId="{AA0B1C89-F9C7-6B42-A2DB-F8838311C60E}" destId="{E779127D-0CEC-4C42-925B-832DE12CE4CA}" srcOrd="2" destOrd="0" presId="urn:microsoft.com/office/officeart/2005/8/layout/vList2"/>
    <dgm:cxn modelId="{202F7BCC-5D1F-F84B-89D4-1A257666A225}" type="presParOf" srcId="{AA0B1C89-F9C7-6B42-A2DB-F8838311C60E}" destId="{50B74BBE-7BAE-0746-9289-4CD9E0E28829}" srcOrd="3" destOrd="0" presId="urn:microsoft.com/office/officeart/2005/8/layout/vList2"/>
    <dgm:cxn modelId="{73707C7A-93A9-6D47-81B1-E84CE900F40E}" type="presParOf" srcId="{AA0B1C89-F9C7-6B42-A2DB-F8838311C60E}" destId="{80F5FD70-9A92-E54D-ACBC-219B981511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C8525B-661B-2842-A83F-56357892B9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D222E-5228-4049-8B3F-52D951F73848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1. Бюджетный процесс является связующим звеном между элементами «стратегическое планирование» и «стратегическое управление» в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</a:t>
          </a:r>
        </a:p>
      </dgm:t>
    </dgm:pt>
    <dgm:pt modelId="{AAB0AD9A-6A23-AA47-89F2-C148B298795E}" type="parTrans" cxnId="{BAA75A50-CB06-814A-9E89-9266A5CF394D}">
      <dgm:prSet/>
      <dgm:spPr/>
      <dgm:t>
        <a:bodyPr/>
        <a:lstStyle/>
        <a:p>
          <a:endParaRPr lang="ru-RU"/>
        </a:p>
      </dgm:t>
    </dgm:pt>
    <dgm:pt modelId="{A1DF8542-C49C-8A44-A481-418BC26105DD}" type="sibTrans" cxnId="{BAA75A50-CB06-814A-9E89-9266A5CF394D}">
      <dgm:prSet/>
      <dgm:spPr/>
      <dgm:t>
        <a:bodyPr/>
        <a:lstStyle/>
        <a:p>
          <a:endParaRPr lang="ru-RU"/>
        </a:p>
      </dgm:t>
    </dgm:pt>
    <dgm:pt modelId="{31D2AFB2-2AC8-4E49-A241-CA777F8EB597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2. Взаимодействие элементов в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 - циклический поэтапный процесс: стратегический прогноз, стратегическое планирование, стратегическое управление, мониторинга оценки состояния и улучшения целевой среды</a:t>
          </a:r>
        </a:p>
      </dgm:t>
    </dgm:pt>
    <dgm:pt modelId="{AC275B1B-8591-4742-9CEE-2E46C3431BFB}" type="parTrans" cxnId="{6A696E5A-17E0-4940-953F-601258752034}">
      <dgm:prSet/>
      <dgm:spPr/>
      <dgm:t>
        <a:bodyPr/>
        <a:lstStyle/>
        <a:p>
          <a:endParaRPr lang="ru-RU"/>
        </a:p>
      </dgm:t>
    </dgm:pt>
    <dgm:pt modelId="{B5412494-780D-8A4C-912F-C7F0D529CEF2}" type="sibTrans" cxnId="{6A696E5A-17E0-4940-953F-601258752034}">
      <dgm:prSet/>
      <dgm:spPr/>
      <dgm:t>
        <a:bodyPr/>
        <a:lstStyle/>
        <a:p>
          <a:endParaRPr lang="ru-RU"/>
        </a:p>
      </dgm:t>
    </dgm:pt>
    <dgm:pt modelId="{417A7B90-AAD3-A348-B383-979AC4EF5E60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3. Повышение степени сопряжённости элементов в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 путём расширения практик стратегического аудита как на стадии стратегического планирования, так и стратегического управления с позиций  нормированного бюджетирования</a:t>
          </a:r>
        </a:p>
      </dgm:t>
    </dgm:pt>
    <dgm:pt modelId="{3477EA1F-0B11-974E-9DBE-DAF02B8F0FF5}" type="parTrans" cxnId="{47B1DCCD-7FFD-8E45-BA75-5847FB511D2B}">
      <dgm:prSet/>
      <dgm:spPr/>
      <dgm:t>
        <a:bodyPr/>
        <a:lstStyle/>
        <a:p>
          <a:endParaRPr lang="ru-RU"/>
        </a:p>
      </dgm:t>
    </dgm:pt>
    <dgm:pt modelId="{3B323A66-D826-5345-BEDF-E11C7E370C7D}" type="sibTrans" cxnId="{47B1DCCD-7FFD-8E45-BA75-5847FB511D2B}">
      <dgm:prSet/>
      <dgm:spPr/>
      <dgm:t>
        <a:bodyPr/>
        <a:lstStyle/>
        <a:p>
          <a:endParaRPr lang="ru-RU"/>
        </a:p>
      </dgm:t>
    </dgm:pt>
    <dgm:pt modelId="{AD80ED4F-83F3-424B-8D9C-153D7DBA1F63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4. Перспективным направлением повышения сопряжённости элементов в особой финансово-экономической триаде выступает применение соответствующих аналитических методов, в частности, оригинальных подход по использованию степенной зависимости при оптимизации параметров оценки состояния элементов триады</a:t>
          </a:r>
        </a:p>
      </dgm:t>
    </dgm:pt>
    <dgm:pt modelId="{B82FADD0-114B-3448-B050-0F31B43B1251}" type="parTrans" cxnId="{5C74A043-7B91-BF4F-ADC9-42BB209F0853}">
      <dgm:prSet/>
      <dgm:spPr/>
      <dgm:t>
        <a:bodyPr/>
        <a:lstStyle/>
        <a:p>
          <a:endParaRPr lang="ru-RU"/>
        </a:p>
      </dgm:t>
    </dgm:pt>
    <dgm:pt modelId="{EC14A7BE-AD79-EB42-9EFB-54E7ED1ADC77}" type="sibTrans" cxnId="{5C74A043-7B91-BF4F-ADC9-42BB209F0853}">
      <dgm:prSet/>
      <dgm:spPr/>
      <dgm:t>
        <a:bodyPr/>
        <a:lstStyle/>
        <a:p>
          <a:endParaRPr lang="ru-RU"/>
        </a:p>
      </dgm:t>
    </dgm:pt>
    <dgm:pt modelId="{AA0B1C89-F9C7-6B42-A2DB-F8838311C60E}" type="pres">
      <dgm:prSet presAssocID="{88C8525B-661B-2842-A83F-56357892B969}" presName="linear" presStyleCnt="0">
        <dgm:presLayoutVars>
          <dgm:animLvl val="lvl"/>
          <dgm:resizeHandles val="exact"/>
        </dgm:presLayoutVars>
      </dgm:prSet>
      <dgm:spPr/>
    </dgm:pt>
    <dgm:pt modelId="{20439816-0005-DC49-99F3-AE799D238E4A}" type="pres">
      <dgm:prSet presAssocID="{3F4D222E-5228-4049-8B3F-52D951F73848}" presName="parentText" presStyleLbl="node1" presStyleIdx="0" presStyleCnt="4" custScaleY="66073">
        <dgm:presLayoutVars>
          <dgm:chMax val="0"/>
          <dgm:bulletEnabled val="1"/>
        </dgm:presLayoutVars>
      </dgm:prSet>
      <dgm:spPr/>
    </dgm:pt>
    <dgm:pt modelId="{4374C378-B53A-0543-893E-C67CABBEB7ED}" type="pres">
      <dgm:prSet presAssocID="{A1DF8542-C49C-8A44-A481-418BC26105DD}" presName="spacer" presStyleCnt="0"/>
      <dgm:spPr/>
    </dgm:pt>
    <dgm:pt modelId="{4116C55F-3316-984A-852B-06EE8CF3CFD3}" type="pres">
      <dgm:prSet presAssocID="{31D2AFB2-2AC8-4E49-A241-CA777F8EB597}" presName="parentText" presStyleLbl="node1" presStyleIdx="1" presStyleCnt="4" custScaleY="94200">
        <dgm:presLayoutVars>
          <dgm:chMax val="0"/>
          <dgm:bulletEnabled val="1"/>
        </dgm:presLayoutVars>
      </dgm:prSet>
      <dgm:spPr/>
    </dgm:pt>
    <dgm:pt modelId="{9DE05770-206E-C747-BA9D-0E447E8478E2}" type="pres">
      <dgm:prSet presAssocID="{B5412494-780D-8A4C-912F-C7F0D529CEF2}" presName="spacer" presStyleCnt="0"/>
      <dgm:spPr/>
    </dgm:pt>
    <dgm:pt modelId="{CEDF974F-1D0C-B543-843E-F401860AB11C}" type="pres">
      <dgm:prSet presAssocID="{417A7B90-AAD3-A348-B383-979AC4EF5E60}" presName="parentText" presStyleLbl="node1" presStyleIdx="2" presStyleCnt="4" custScaleY="100373">
        <dgm:presLayoutVars>
          <dgm:chMax val="0"/>
          <dgm:bulletEnabled val="1"/>
        </dgm:presLayoutVars>
      </dgm:prSet>
      <dgm:spPr/>
    </dgm:pt>
    <dgm:pt modelId="{71C36B37-5D7A-464C-AC23-6F292BDAE182}" type="pres">
      <dgm:prSet presAssocID="{3B323A66-D826-5345-BEDF-E11C7E370C7D}" presName="spacer" presStyleCnt="0"/>
      <dgm:spPr/>
    </dgm:pt>
    <dgm:pt modelId="{5C788592-097F-FF44-BB22-62EC47BBED61}" type="pres">
      <dgm:prSet presAssocID="{AD80ED4F-83F3-424B-8D9C-153D7DBA1F63}" presName="parentText" presStyleLbl="node1" presStyleIdx="3" presStyleCnt="4" custScaleY="127216">
        <dgm:presLayoutVars>
          <dgm:chMax val="0"/>
          <dgm:bulletEnabled val="1"/>
        </dgm:presLayoutVars>
      </dgm:prSet>
      <dgm:spPr/>
    </dgm:pt>
  </dgm:ptLst>
  <dgm:cxnLst>
    <dgm:cxn modelId="{C24E5613-8904-4041-98F1-B8C22E26787E}" type="presOf" srcId="{417A7B90-AAD3-A348-B383-979AC4EF5E60}" destId="{CEDF974F-1D0C-B543-843E-F401860AB11C}" srcOrd="0" destOrd="0" presId="urn:microsoft.com/office/officeart/2005/8/layout/vList2"/>
    <dgm:cxn modelId="{5C74A043-7B91-BF4F-ADC9-42BB209F0853}" srcId="{88C8525B-661B-2842-A83F-56357892B969}" destId="{AD80ED4F-83F3-424B-8D9C-153D7DBA1F63}" srcOrd="3" destOrd="0" parTransId="{B82FADD0-114B-3448-B050-0F31B43B1251}" sibTransId="{EC14A7BE-AD79-EB42-9EFB-54E7ED1ADC77}"/>
    <dgm:cxn modelId="{E63B5247-E865-FC42-BEE1-4BF08EE75332}" type="presOf" srcId="{31D2AFB2-2AC8-4E49-A241-CA777F8EB597}" destId="{4116C55F-3316-984A-852B-06EE8CF3CFD3}" srcOrd="0" destOrd="0" presId="urn:microsoft.com/office/officeart/2005/8/layout/vList2"/>
    <dgm:cxn modelId="{BAA75A50-CB06-814A-9E89-9266A5CF394D}" srcId="{88C8525B-661B-2842-A83F-56357892B969}" destId="{3F4D222E-5228-4049-8B3F-52D951F73848}" srcOrd="0" destOrd="0" parTransId="{AAB0AD9A-6A23-AA47-89F2-C148B298795E}" sibTransId="{A1DF8542-C49C-8A44-A481-418BC26105DD}"/>
    <dgm:cxn modelId="{6A696E5A-17E0-4940-953F-601258752034}" srcId="{88C8525B-661B-2842-A83F-56357892B969}" destId="{31D2AFB2-2AC8-4E49-A241-CA777F8EB597}" srcOrd="1" destOrd="0" parTransId="{AC275B1B-8591-4742-9CEE-2E46C3431BFB}" sibTransId="{B5412494-780D-8A4C-912F-C7F0D529CEF2}"/>
    <dgm:cxn modelId="{9A656F8F-9B62-394A-AFEF-241A37AAB694}" type="presOf" srcId="{88C8525B-661B-2842-A83F-56357892B969}" destId="{AA0B1C89-F9C7-6B42-A2DB-F8838311C60E}" srcOrd="0" destOrd="0" presId="urn:microsoft.com/office/officeart/2005/8/layout/vList2"/>
    <dgm:cxn modelId="{3BDF39BC-B39E-7646-A29D-882230C6980C}" type="presOf" srcId="{AD80ED4F-83F3-424B-8D9C-153D7DBA1F63}" destId="{5C788592-097F-FF44-BB22-62EC47BBED61}" srcOrd="0" destOrd="0" presId="urn:microsoft.com/office/officeart/2005/8/layout/vList2"/>
    <dgm:cxn modelId="{47B1DCCD-7FFD-8E45-BA75-5847FB511D2B}" srcId="{88C8525B-661B-2842-A83F-56357892B969}" destId="{417A7B90-AAD3-A348-B383-979AC4EF5E60}" srcOrd="2" destOrd="0" parTransId="{3477EA1F-0B11-974E-9DBE-DAF02B8F0FF5}" sibTransId="{3B323A66-D826-5345-BEDF-E11C7E370C7D}"/>
    <dgm:cxn modelId="{37476ECE-677F-C54B-B5E6-DEAC07970607}" type="presOf" srcId="{3F4D222E-5228-4049-8B3F-52D951F73848}" destId="{20439816-0005-DC49-99F3-AE799D238E4A}" srcOrd="0" destOrd="0" presId="urn:microsoft.com/office/officeart/2005/8/layout/vList2"/>
    <dgm:cxn modelId="{FCF5E025-C936-2046-AD50-A4440E537A71}" type="presParOf" srcId="{AA0B1C89-F9C7-6B42-A2DB-F8838311C60E}" destId="{20439816-0005-DC49-99F3-AE799D238E4A}" srcOrd="0" destOrd="0" presId="urn:microsoft.com/office/officeart/2005/8/layout/vList2"/>
    <dgm:cxn modelId="{409BF0A4-9AD3-6F42-9B83-A60EEBAA0B63}" type="presParOf" srcId="{AA0B1C89-F9C7-6B42-A2DB-F8838311C60E}" destId="{4374C378-B53A-0543-893E-C67CABBEB7ED}" srcOrd="1" destOrd="0" presId="urn:microsoft.com/office/officeart/2005/8/layout/vList2"/>
    <dgm:cxn modelId="{58934AB8-E522-2E4F-A786-2A6EC78483A4}" type="presParOf" srcId="{AA0B1C89-F9C7-6B42-A2DB-F8838311C60E}" destId="{4116C55F-3316-984A-852B-06EE8CF3CFD3}" srcOrd="2" destOrd="0" presId="urn:microsoft.com/office/officeart/2005/8/layout/vList2"/>
    <dgm:cxn modelId="{6E333F36-0DA9-4A4B-A0EE-0C6F10C5B78D}" type="presParOf" srcId="{AA0B1C89-F9C7-6B42-A2DB-F8838311C60E}" destId="{9DE05770-206E-C747-BA9D-0E447E8478E2}" srcOrd="3" destOrd="0" presId="urn:microsoft.com/office/officeart/2005/8/layout/vList2"/>
    <dgm:cxn modelId="{DDB72CB1-5DAF-7441-93C0-2A6DB7DDDA73}" type="presParOf" srcId="{AA0B1C89-F9C7-6B42-A2DB-F8838311C60E}" destId="{CEDF974F-1D0C-B543-843E-F401860AB11C}" srcOrd="4" destOrd="0" presId="urn:microsoft.com/office/officeart/2005/8/layout/vList2"/>
    <dgm:cxn modelId="{671A12F3-4E26-1944-B3AD-85489CE18EAC}" type="presParOf" srcId="{AA0B1C89-F9C7-6B42-A2DB-F8838311C60E}" destId="{71C36B37-5D7A-464C-AC23-6F292BDAE182}" srcOrd="5" destOrd="0" presId="urn:microsoft.com/office/officeart/2005/8/layout/vList2"/>
    <dgm:cxn modelId="{5011C407-7442-C844-842F-49920C996264}" type="presParOf" srcId="{AA0B1C89-F9C7-6B42-A2DB-F8838311C60E}" destId="{5C788592-097F-FF44-BB22-62EC47BBED6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C8525B-661B-2842-A83F-56357892B96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D222E-5228-4049-8B3F-52D951F73848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1. Создание оригинальной типологии </a:t>
          </a:r>
          <a:r>
            <a:rPr lang="ru-RU" sz="140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документов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стратегирования и, в частности, стратегического управления, представляется новым и перспективным направлением научно-практического и методологического характера</a:t>
          </a:r>
        </a:p>
      </dgm:t>
    </dgm:pt>
    <dgm:pt modelId="{AAB0AD9A-6A23-AA47-89F2-C148B298795E}" type="parTrans" cxnId="{BAA75A50-CB06-814A-9E89-9266A5CF394D}">
      <dgm:prSet/>
      <dgm:spPr/>
      <dgm:t>
        <a:bodyPr/>
        <a:lstStyle/>
        <a:p>
          <a:endParaRPr lang="ru-RU"/>
        </a:p>
      </dgm:t>
    </dgm:pt>
    <dgm:pt modelId="{A1DF8542-C49C-8A44-A481-418BC26105DD}" type="sibTrans" cxnId="{BAA75A50-CB06-814A-9E89-9266A5CF394D}">
      <dgm:prSet/>
      <dgm:spPr/>
      <dgm:t>
        <a:bodyPr/>
        <a:lstStyle/>
        <a:p>
          <a:endParaRPr lang="ru-RU"/>
        </a:p>
      </dgm:t>
    </dgm:pt>
    <dgm:pt modelId="{95A69FF1-6260-BE4E-816C-F467F12542CE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2. Типология должна быть ориентирована на федеральный, региональный, отраслевой и корпоративный уровни, базироваться на строго специфических функциональных признаках</a:t>
          </a:r>
        </a:p>
      </dgm:t>
    </dgm:pt>
    <dgm:pt modelId="{39A83BFE-9361-574A-93E4-9890DCB2AF53}" type="parTrans" cxnId="{64350421-B59C-4343-AE1C-ABE66E5A9396}">
      <dgm:prSet/>
      <dgm:spPr/>
      <dgm:t>
        <a:bodyPr/>
        <a:lstStyle/>
        <a:p>
          <a:endParaRPr lang="ru-RU"/>
        </a:p>
      </dgm:t>
    </dgm:pt>
    <dgm:pt modelId="{74B412A5-4602-2048-A25A-692074D80F90}" type="sibTrans" cxnId="{64350421-B59C-4343-AE1C-ABE66E5A9396}">
      <dgm:prSet/>
      <dgm:spPr/>
      <dgm:t>
        <a:bodyPr/>
        <a:lstStyle/>
        <a:p>
          <a:endParaRPr lang="ru-RU"/>
        </a:p>
      </dgm:t>
    </dgm:pt>
    <dgm:pt modelId="{C20AEBBF-D347-C146-9164-30F808C6A152}">
      <dgm:prSet custT="1"/>
      <dgm:spPr>
        <a:solidFill>
          <a:srgbClr val="336E55"/>
        </a:solidFill>
      </dgm:spPr>
      <dgm:t>
        <a:bodyPr/>
        <a:lstStyle/>
        <a:p>
          <a:pPr algn="just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. Типология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 основа дальнейшей цифровизации системы стратегирования в виде соответствующей национальной цифровой эко-платформы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-триады</a:t>
          </a:r>
        </a:p>
      </dgm:t>
    </dgm:pt>
    <dgm:pt modelId="{834B64BF-9965-184A-B81A-8AD4A627EB22}" type="parTrans" cxnId="{D055C605-1B85-304D-B0FB-918855DB5D97}">
      <dgm:prSet/>
      <dgm:spPr/>
      <dgm:t>
        <a:bodyPr/>
        <a:lstStyle/>
        <a:p>
          <a:endParaRPr lang="ru-RU"/>
        </a:p>
      </dgm:t>
    </dgm:pt>
    <dgm:pt modelId="{3358AB27-B0DB-CC43-AC8B-89A6EBBAF579}" type="sibTrans" cxnId="{D055C605-1B85-304D-B0FB-918855DB5D97}">
      <dgm:prSet/>
      <dgm:spPr/>
      <dgm:t>
        <a:bodyPr/>
        <a:lstStyle/>
        <a:p>
          <a:endParaRPr lang="ru-RU"/>
        </a:p>
      </dgm:t>
    </dgm:pt>
    <dgm:pt modelId="{AA0B1C89-F9C7-6B42-A2DB-F8838311C60E}" type="pres">
      <dgm:prSet presAssocID="{88C8525B-661B-2842-A83F-56357892B969}" presName="linear" presStyleCnt="0">
        <dgm:presLayoutVars>
          <dgm:animLvl val="lvl"/>
          <dgm:resizeHandles val="exact"/>
        </dgm:presLayoutVars>
      </dgm:prSet>
      <dgm:spPr/>
    </dgm:pt>
    <dgm:pt modelId="{20439816-0005-DC49-99F3-AE799D238E4A}" type="pres">
      <dgm:prSet presAssocID="{3F4D222E-5228-4049-8B3F-52D951F73848}" presName="parentText" presStyleLbl="node1" presStyleIdx="0" presStyleCnt="3" custScaleY="87844" custLinFactNeighborX="207" custLinFactNeighborY="-24404">
        <dgm:presLayoutVars>
          <dgm:chMax val="0"/>
          <dgm:bulletEnabled val="1"/>
        </dgm:presLayoutVars>
      </dgm:prSet>
      <dgm:spPr/>
    </dgm:pt>
    <dgm:pt modelId="{4374C378-B53A-0543-893E-C67CABBEB7ED}" type="pres">
      <dgm:prSet presAssocID="{A1DF8542-C49C-8A44-A481-418BC26105DD}" presName="spacer" presStyleCnt="0"/>
      <dgm:spPr/>
    </dgm:pt>
    <dgm:pt modelId="{E779127D-0CEC-4C42-925B-832DE12CE4CA}" type="pres">
      <dgm:prSet presAssocID="{95A69FF1-6260-BE4E-816C-F467F12542C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0B74BBE-7BAE-0746-9289-4CD9E0E28829}" type="pres">
      <dgm:prSet presAssocID="{74B412A5-4602-2048-A25A-692074D80F90}" presName="spacer" presStyleCnt="0"/>
      <dgm:spPr/>
    </dgm:pt>
    <dgm:pt modelId="{80F5FD70-9A92-E54D-ACBC-219B98151181}" type="pres">
      <dgm:prSet presAssocID="{C20AEBBF-D347-C146-9164-30F808C6A15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055C605-1B85-304D-B0FB-918855DB5D97}" srcId="{88C8525B-661B-2842-A83F-56357892B969}" destId="{C20AEBBF-D347-C146-9164-30F808C6A152}" srcOrd="2" destOrd="0" parTransId="{834B64BF-9965-184A-B81A-8AD4A627EB22}" sibTransId="{3358AB27-B0DB-CC43-AC8B-89A6EBBAF579}"/>
    <dgm:cxn modelId="{2ED30612-9298-E943-BFD5-130DA967A565}" type="presOf" srcId="{C20AEBBF-D347-C146-9164-30F808C6A152}" destId="{80F5FD70-9A92-E54D-ACBC-219B98151181}" srcOrd="0" destOrd="0" presId="urn:microsoft.com/office/officeart/2005/8/layout/vList2"/>
    <dgm:cxn modelId="{64350421-B59C-4343-AE1C-ABE66E5A9396}" srcId="{88C8525B-661B-2842-A83F-56357892B969}" destId="{95A69FF1-6260-BE4E-816C-F467F12542CE}" srcOrd="1" destOrd="0" parTransId="{39A83BFE-9361-574A-93E4-9890DCB2AF53}" sibTransId="{74B412A5-4602-2048-A25A-692074D80F90}"/>
    <dgm:cxn modelId="{BAA75A50-CB06-814A-9E89-9266A5CF394D}" srcId="{88C8525B-661B-2842-A83F-56357892B969}" destId="{3F4D222E-5228-4049-8B3F-52D951F73848}" srcOrd="0" destOrd="0" parTransId="{AAB0AD9A-6A23-AA47-89F2-C148B298795E}" sibTransId="{A1DF8542-C49C-8A44-A481-418BC26105DD}"/>
    <dgm:cxn modelId="{9A656F8F-9B62-394A-AFEF-241A37AAB694}" type="presOf" srcId="{88C8525B-661B-2842-A83F-56357892B969}" destId="{AA0B1C89-F9C7-6B42-A2DB-F8838311C60E}" srcOrd="0" destOrd="0" presId="urn:microsoft.com/office/officeart/2005/8/layout/vList2"/>
    <dgm:cxn modelId="{37476ECE-677F-C54B-B5E6-DEAC07970607}" type="presOf" srcId="{3F4D222E-5228-4049-8B3F-52D951F73848}" destId="{20439816-0005-DC49-99F3-AE799D238E4A}" srcOrd="0" destOrd="0" presId="urn:microsoft.com/office/officeart/2005/8/layout/vList2"/>
    <dgm:cxn modelId="{1886E2F1-6028-7B48-8CD4-28A56BC058D9}" type="presOf" srcId="{95A69FF1-6260-BE4E-816C-F467F12542CE}" destId="{E779127D-0CEC-4C42-925B-832DE12CE4CA}" srcOrd="0" destOrd="0" presId="urn:microsoft.com/office/officeart/2005/8/layout/vList2"/>
    <dgm:cxn modelId="{FCF5E025-C936-2046-AD50-A4440E537A71}" type="presParOf" srcId="{AA0B1C89-F9C7-6B42-A2DB-F8838311C60E}" destId="{20439816-0005-DC49-99F3-AE799D238E4A}" srcOrd="0" destOrd="0" presId="urn:microsoft.com/office/officeart/2005/8/layout/vList2"/>
    <dgm:cxn modelId="{409BF0A4-9AD3-6F42-9B83-A60EEBAA0B63}" type="presParOf" srcId="{AA0B1C89-F9C7-6B42-A2DB-F8838311C60E}" destId="{4374C378-B53A-0543-893E-C67CABBEB7ED}" srcOrd="1" destOrd="0" presId="urn:microsoft.com/office/officeart/2005/8/layout/vList2"/>
    <dgm:cxn modelId="{8B1F0ABF-5B1F-3B42-B32B-6D42CD14B7B3}" type="presParOf" srcId="{AA0B1C89-F9C7-6B42-A2DB-F8838311C60E}" destId="{E779127D-0CEC-4C42-925B-832DE12CE4CA}" srcOrd="2" destOrd="0" presId="urn:microsoft.com/office/officeart/2005/8/layout/vList2"/>
    <dgm:cxn modelId="{202F7BCC-5D1F-F84B-89D4-1A257666A225}" type="presParOf" srcId="{AA0B1C89-F9C7-6B42-A2DB-F8838311C60E}" destId="{50B74BBE-7BAE-0746-9289-4CD9E0E28829}" srcOrd="3" destOrd="0" presId="urn:microsoft.com/office/officeart/2005/8/layout/vList2"/>
    <dgm:cxn modelId="{73707C7A-93A9-6D47-81B1-E84CE900F40E}" type="presParOf" srcId="{AA0B1C89-F9C7-6B42-A2DB-F8838311C60E}" destId="{80F5FD70-9A92-E54D-ACBC-219B981511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2B68A9-13C3-0E41-B30F-F38F4CA756F0}" type="doc">
      <dgm:prSet loTypeId="urn:microsoft.com/office/officeart/2005/8/layout/vProcess5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DCE3F93-0A72-5F48-A80A-C41CDB6E9DA1}">
      <dgm:prSet custT="1"/>
      <dgm:spPr>
        <a:solidFill>
          <a:srgbClr val="256569"/>
        </a:solidFill>
      </dgm:spPr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Материалы исследования содержат основные заделы для разработки положений теории и методологии формирования системы стратегического управления в Российской Федерации в условиях вызовов, стратегических рисков и угроз национальной (экономической) безопасности</a:t>
          </a:r>
        </a:p>
      </dgm:t>
    </dgm:pt>
    <dgm:pt modelId="{94279648-454E-364E-92BD-7E9F45A5D1AA}" type="parTrans" cxnId="{6160ABFB-3FBD-B64B-968F-A77A148178FE}">
      <dgm:prSet/>
      <dgm:spPr/>
      <dgm:t>
        <a:bodyPr/>
        <a:lstStyle/>
        <a:p>
          <a:endParaRPr lang="ru-RU"/>
        </a:p>
      </dgm:t>
    </dgm:pt>
    <dgm:pt modelId="{0FE9AF15-B972-0E45-A01D-DB0B99060F11}" type="sibTrans" cxnId="{6160ABFB-3FBD-B64B-968F-A77A148178FE}">
      <dgm:prSet/>
      <dgm:spPr>
        <a:solidFill>
          <a:srgbClr val="2E9582">
            <a:alpha val="90000"/>
          </a:srgbClr>
        </a:solidFill>
      </dgm:spPr>
      <dgm:t>
        <a:bodyPr/>
        <a:lstStyle/>
        <a:p>
          <a:endParaRPr lang="ru-RU"/>
        </a:p>
      </dgm:t>
    </dgm:pt>
    <dgm:pt modelId="{2E5CB2E8-3B85-BC43-B3E9-507920C568DE}">
      <dgm:prSet custT="1"/>
      <dgm:spPr>
        <a:solidFill>
          <a:srgbClr val="3A8D64"/>
        </a:solidFill>
      </dgm:spPr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усилия в рамках методологии стратегирования сосредотачиваются на исследовании базовой конструкции,  логики, архитектуры, порядка формирования и устойчивого функционирования особой финансово-экономической триады: «стратегическое планирование» – «бюджетирование» – «стратегическое управление» в условиях кризисных проявлений в  мировой экономике</a:t>
          </a:r>
        </a:p>
      </dgm:t>
    </dgm:pt>
    <dgm:pt modelId="{C8A4FB4E-7A7C-974C-8781-6C3459BE2AC7}" type="parTrans" cxnId="{62BBF27D-7C6A-AF49-904C-A5C9C2C968F9}">
      <dgm:prSet/>
      <dgm:spPr/>
      <dgm:t>
        <a:bodyPr/>
        <a:lstStyle/>
        <a:p>
          <a:endParaRPr lang="ru-RU"/>
        </a:p>
      </dgm:t>
    </dgm:pt>
    <dgm:pt modelId="{7DCB4825-512C-7A4B-B5BC-88CBC6A59C09}" type="sibTrans" cxnId="{62BBF27D-7C6A-AF49-904C-A5C9C2C968F9}">
      <dgm:prSet/>
      <dgm:spPr>
        <a:solidFill>
          <a:srgbClr val="2E9582">
            <a:alpha val="90000"/>
          </a:srgbClr>
        </a:solidFill>
      </dgm:spPr>
      <dgm:t>
        <a:bodyPr/>
        <a:lstStyle/>
        <a:p>
          <a:endParaRPr lang="ru-RU"/>
        </a:p>
      </dgm:t>
    </dgm:pt>
    <dgm:pt modelId="{21CB6BE2-04D1-4644-B1C7-DC430EEC3411}">
      <dgm:prSet custT="1"/>
      <dgm:spPr>
        <a:solidFill>
          <a:srgbClr val="36B59F"/>
        </a:solidFill>
      </dgm:spPr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сущностных характеристик национального стратегирования позволят на системном уровне продолжить работу по формулированию, обоснованию и исследованию основных параметров и концептуальный облик системы стратегического управления устойчивым социально-экономическим развитием Российской Федерации и укреплением национальной (экономической) безопасности в условиях глобальных рисков</a:t>
          </a:r>
        </a:p>
      </dgm:t>
    </dgm:pt>
    <dgm:pt modelId="{8B4BBED8-40BA-4B44-8BC8-9BCD3F8574F7}" type="parTrans" cxnId="{4FE01AC8-BE6E-2946-9B0B-F35F86E8E65E}">
      <dgm:prSet/>
      <dgm:spPr/>
      <dgm:t>
        <a:bodyPr/>
        <a:lstStyle/>
        <a:p>
          <a:endParaRPr lang="ru-RU"/>
        </a:p>
      </dgm:t>
    </dgm:pt>
    <dgm:pt modelId="{98DE0F77-AEE6-124D-99BF-72D1E8C02708}" type="sibTrans" cxnId="{4FE01AC8-BE6E-2946-9B0B-F35F86E8E65E}">
      <dgm:prSet/>
      <dgm:spPr/>
      <dgm:t>
        <a:bodyPr/>
        <a:lstStyle/>
        <a:p>
          <a:endParaRPr lang="ru-RU"/>
        </a:p>
      </dgm:t>
    </dgm:pt>
    <dgm:pt modelId="{E0EE850D-CB36-8F4E-BAC1-7C8CF0DA15FA}" type="pres">
      <dgm:prSet presAssocID="{DA2B68A9-13C3-0E41-B30F-F38F4CA756F0}" presName="outerComposite" presStyleCnt="0">
        <dgm:presLayoutVars>
          <dgm:chMax val="5"/>
          <dgm:dir/>
          <dgm:resizeHandles val="exact"/>
        </dgm:presLayoutVars>
      </dgm:prSet>
      <dgm:spPr/>
    </dgm:pt>
    <dgm:pt modelId="{258E6BC6-442D-2042-ADB8-32CB7458B4AB}" type="pres">
      <dgm:prSet presAssocID="{DA2B68A9-13C3-0E41-B30F-F38F4CA756F0}" presName="dummyMaxCanvas" presStyleCnt="0">
        <dgm:presLayoutVars/>
      </dgm:prSet>
      <dgm:spPr/>
    </dgm:pt>
    <dgm:pt modelId="{059EAB3C-92C3-4941-A86B-F5A42E9EFB06}" type="pres">
      <dgm:prSet presAssocID="{DA2B68A9-13C3-0E41-B30F-F38F4CA756F0}" presName="ThreeNodes_1" presStyleLbl="node1" presStyleIdx="0" presStyleCnt="3" custScaleX="89639" custScaleY="92998">
        <dgm:presLayoutVars>
          <dgm:bulletEnabled val="1"/>
        </dgm:presLayoutVars>
      </dgm:prSet>
      <dgm:spPr/>
    </dgm:pt>
    <dgm:pt modelId="{F2C3670B-810B-6F40-8198-17C48C9F1A3A}" type="pres">
      <dgm:prSet presAssocID="{DA2B68A9-13C3-0E41-B30F-F38F4CA756F0}" presName="ThreeNodes_2" presStyleLbl="node1" presStyleIdx="1" presStyleCnt="3" custScaleX="93531">
        <dgm:presLayoutVars>
          <dgm:bulletEnabled val="1"/>
        </dgm:presLayoutVars>
      </dgm:prSet>
      <dgm:spPr/>
    </dgm:pt>
    <dgm:pt modelId="{72C9C02F-F2D9-C247-8F59-8FA23D42904E}" type="pres">
      <dgm:prSet presAssocID="{DA2B68A9-13C3-0E41-B30F-F38F4CA756F0}" presName="ThreeNodes_3" presStyleLbl="node1" presStyleIdx="2" presStyleCnt="3" custScaleX="101291" custScaleY="110779">
        <dgm:presLayoutVars>
          <dgm:bulletEnabled val="1"/>
        </dgm:presLayoutVars>
      </dgm:prSet>
      <dgm:spPr/>
    </dgm:pt>
    <dgm:pt modelId="{66F6A515-A9C8-2C44-BE56-E529BC18A579}" type="pres">
      <dgm:prSet presAssocID="{DA2B68A9-13C3-0E41-B30F-F38F4CA756F0}" presName="ThreeConn_1-2" presStyleLbl="fgAccFollowNode1" presStyleIdx="0" presStyleCnt="2" custScaleY="100000">
        <dgm:presLayoutVars>
          <dgm:bulletEnabled val="1"/>
        </dgm:presLayoutVars>
      </dgm:prSet>
      <dgm:spPr/>
    </dgm:pt>
    <dgm:pt modelId="{0D331384-4DCA-124E-8821-287ACC0B9153}" type="pres">
      <dgm:prSet presAssocID="{DA2B68A9-13C3-0E41-B30F-F38F4CA756F0}" presName="ThreeConn_2-3" presStyleLbl="fgAccFollowNode1" presStyleIdx="1" presStyleCnt="2" custScaleY="100000">
        <dgm:presLayoutVars>
          <dgm:bulletEnabled val="1"/>
        </dgm:presLayoutVars>
      </dgm:prSet>
      <dgm:spPr/>
    </dgm:pt>
    <dgm:pt modelId="{0FE31F56-7CCE-1B46-8989-C08C64D55CDD}" type="pres">
      <dgm:prSet presAssocID="{DA2B68A9-13C3-0E41-B30F-F38F4CA756F0}" presName="ThreeNodes_1_text" presStyleLbl="node1" presStyleIdx="2" presStyleCnt="3">
        <dgm:presLayoutVars>
          <dgm:bulletEnabled val="1"/>
        </dgm:presLayoutVars>
      </dgm:prSet>
      <dgm:spPr/>
    </dgm:pt>
    <dgm:pt modelId="{3258FF44-DCFC-3C46-8815-5A215DAB39AD}" type="pres">
      <dgm:prSet presAssocID="{DA2B68A9-13C3-0E41-B30F-F38F4CA756F0}" presName="ThreeNodes_2_text" presStyleLbl="node1" presStyleIdx="2" presStyleCnt="3">
        <dgm:presLayoutVars>
          <dgm:bulletEnabled val="1"/>
        </dgm:presLayoutVars>
      </dgm:prSet>
      <dgm:spPr/>
    </dgm:pt>
    <dgm:pt modelId="{ACAB043B-1C9E-E746-BA70-BB757DD8E9B5}" type="pres">
      <dgm:prSet presAssocID="{DA2B68A9-13C3-0E41-B30F-F38F4CA756F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210870B-92BF-5E44-8124-648677F1AB6F}" type="presOf" srcId="{21CB6BE2-04D1-4644-B1C7-DC430EEC3411}" destId="{ACAB043B-1C9E-E746-BA70-BB757DD8E9B5}" srcOrd="1" destOrd="0" presId="urn:microsoft.com/office/officeart/2005/8/layout/vProcess5"/>
    <dgm:cxn modelId="{E44F175F-792D-FF4A-A0EE-52E79E02B622}" type="presOf" srcId="{3DCE3F93-0A72-5F48-A80A-C41CDB6E9DA1}" destId="{0FE31F56-7CCE-1B46-8989-C08C64D55CDD}" srcOrd="1" destOrd="0" presId="urn:microsoft.com/office/officeart/2005/8/layout/vProcess5"/>
    <dgm:cxn modelId="{62BBF27D-7C6A-AF49-904C-A5C9C2C968F9}" srcId="{DA2B68A9-13C3-0E41-B30F-F38F4CA756F0}" destId="{2E5CB2E8-3B85-BC43-B3E9-507920C568DE}" srcOrd="1" destOrd="0" parTransId="{C8A4FB4E-7A7C-974C-8781-6C3459BE2AC7}" sibTransId="{7DCB4825-512C-7A4B-B5BC-88CBC6A59C09}"/>
    <dgm:cxn modelId="{D44D6D97-5517-DD46-8190-EA8014AF0151}" type="presOf" srcId="{21CB6BE2-04D1-4644-B1C7-DC430EEC3411}" destId="{72C9C02F-F2D9-C247-8F59-8FA23D42904E}" srcOrd="0" destOrd="0" presId="urn:microsoft.com/office/officeart/2005/8/layout/vProcess5"/>
    <dgm:cxn modelId="{F6D1B7A9-FD61-B046-8297-F157CB492153}" type="presOf" srcId="{7DCB4825-512C-7A4B-B5BC-88CBC6A59C09}" destId="{0D331384-4DCA-124E-8821-287ACC0B9153}" srcOrd="0" destOrd="0" presId="urn:microsoft.com/office/officeart/2005/8/layout/vProcess5"/>
    <dgm:cxn modelId="{750478BB-3C30-494E-A604-11F8F017A454}" type="presOf" srcId="{2E5CB2E8-3B85-BC43-B3E9-507920C568DE}" destId="{3258FF44-DCFC-3C46-8815-5A215DAB39AD}" srcOrd="1" destOrd="0" presId="urn:microsoft.com/office/officeart/2005/8/layout/vProcess5"/>
    <dgm:cxn modelId="{DBF182C3-EFD8-2849-9375-5D40E59E27E8}" type="presOf" srcId="{3DCE3F93-0A72-5F48-A80A-C41CDB6E9DA1}" destId="{059EAB3C-92C3-4941-A86B-F5A42E9EFB06}" srcOrd="0" destOrd="0" presId="urn:microsoft.com/office/officeart/2005/8/layout/vProcess5"/>
    <dgm:cxn modelId="{4FE01AC8-BE6E-2946-9B0B-F35F86E8E65E}" srcId="{DA2B68A9-13C3-0E41-B30F-F38F4CA756F0}" destId="{21CB6BE2-04D1-4644-B1C7-DC430EEC3411}" srcOrd="2" destOrd="0" parTransId="{8B4BBED8-40BA-4B44-8BC8-9BCD3F8574F7}" sibTransId="{98DE0F77-AEE6-124D-99BF-72D1E8C02708}"/>
    <dgm:cxn modelId="{1CEE40D8-B9F1-8E4E-BAC4-51152A7DF7F4}" type="presOf" srcId="{0FE9AF15-B972-0E45-A01D-DB0B99060F11}" destId="{66F6A515-A9C8-2C44-BE56-E529BC18A579}" srcOrd="0" destOrd="0" presId="urn:microsoft.com/office/officeart/2005/8/layout/vProcess5"/>
    <dgm:cxn modelId="{D97A45DB-1205-E843-A9B6-D1F2F4412E82}" type="presOf" srcId="{DA2B68A9-13C3-0E41-B30F-F38F4CA756F0}" destId="{E0EE850D-CB36-8F4E-BAC1-7C8CF0DA15FA}" srcOrd="0" destOrd="0" presId="urn:microsoft.com/office/officeart/2005/8/layout/vProcess5"/>
    <dgm:cxn modelId="{88FADEF3-F976-AF4C-91E5-CAF075FFAE8B}" type="presOf" srcId="{2E5CB2E8-3B85-BC43-B3E9-507920C568DE}" destId="{F2C3670B-810B-6F40-8198-17C48C9F1A3A}" srcOrd="0" destOrd="0" presId="urn:microsoft.com/office/officeart/2005/8/layout/vProcess5"/>
    <dgm:cxn modelId="{6160ABFB-3FBD-B64B-968F-A77A148178FE}" srcId="{DA2B68A9-13C3-0E41-B30F-F38F4CA756F0}" destId="{3DCE3F93-0A72-5F48-A80A-C41CDB6E9DA1}" srcOrd="0" destOrd="0" parTransId="{94279648-454E-364E-92BD-7E9F45A5D1AA}" sibTransId="{0FE9AF15-B972-0E45-A01D-DB0B99060F11}"/>
    <dgm:cxn modelId="{12FA1801-A279-204A-932F-78CA587ED6E8}" type="presParOf" srcId="{E0EE850D-CB36-8F4E-BAC1-7C8CF0DA15FA}" destId="{258E6BC6-442D-2042-ADB8-32CB7458B4AB}" srcOrd="0" destOrd="0" presId="urn:microsoft.com/office/officeart/2005/8/layout/vProcess5"/>
    <dgm:cxn modelId="{CE802D58-056A-5145-B8E2-A1F0BD9BBEE9}" type="presParOf" srcId="{E0EE850D-CB36-8F4E-BAC1-7C8CF0DA15FA}" destId="{059EAB3C-92C3-4941-A86B-F5A42E9EFB06}" srcOrd="1" destOrd="0" presId="urn:microsoft.com/office/officeart/2005/8/layout/vProcess5"/>
    <dgm:cxn modelId="{710E774E-C297-3C48-BA6D-BC8FDF87D28D}" type="presParOf" srcId="{E0EE850D-CB36-8F4E-BAC1-7C8CF0DA15FA}" destId="{F2C3670B-810B-6F40-8198-17C48C9F1A3A}" srcOrd="2" destOrd="0" presId="urn:microsoft.com/office/officeart/2005/8/layout/vProcess5"/>
    <dgm:cxn modelId="{7C2F0F5F-D03D-9946-80E6-6FED982EAEE4}" type="presParOf" srcId="{E0EE850D-CB36-8F4E-BAC1-7C8CF0DA15FA}" destId="{72C9C02F-F2D9-C247-8F59-8FA23D42904E}" srcOrd="3" destOrd="0" presId="urn:microsoft.com/office/officeart/2005/8/layout/vProcess5"/>
    <dgm:cxn modelId="{9A83916B-D11B-F845-83B4-2020CEFBC538}" type="presParOf" srcId="{E0EE850D-CB36-8F4E-BAC1-7C8CF0DA15FA}" destId="{66F6A515-A9C8-2C44-BE56-E529BC18A579}" srcOrd="4" destOrd="0" presId="urn:microsoft.com/office/officeart/2005/8/layout/vProcess5"/>
    <dgm:cxn modelId="{766F630F-F0AF-634B-ABB0-7CAA73A32619}" type="presParOf" srcId="{E0EE850D-CB36-8F4E-BAC1-7C8CF0DA15FA}" destId="{0D331384-4DCA-124E-8821-287ACC0B9153}" srcOrd="5" destOrd="0" presId="urn:microsoft.com/office/officeart/2005/8/layout/vProcess5"/>
    <dgm:cxn modelId="{25DB0A9A-D085-6143-9DA4-02C974844645}" type="presParOf" srcId="{E0EE850D-CB36-8F4E-BAC1-7C8CF0DA15FA}" destId="{0FE31F56-7CCE-1B46-8989-C08C64D55CDD}" srcOrd="6" destOrd="0" presId="urn:microsoft.com/office/officeart/2005/8/layout/vProcess5"/>
    <dgm:cxn modelId="{02094CC4-0347-AF49-AD2D-9B3E28D70922}" type="presParOf" srcId="{E0EE850D-CB36-8F4E-BAC1-7C8CF0DA15FA}" destId="{3258FF44-DCFC-3C46-8815-5A215DAB39AD}" srcOrd="7" destOrd="0" presId="urn:microsoft.com/office/officeart/2005/8/layout/vProcess5"/>
    <dgm:cxn modelId="{B7B3CC16-2484-0343-BC1F-722FEAA03CA2}" type="presParOf" srcId="{E0EE850D-CB36-8F4E-BAC1-7C8CF0DA15FA}" destId="{ACAB043B-1C9E-E746-BA70-BB757DD8E9B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39816-0005-DC49-99F3-AE799D238E4A}">
      <dsp:nvSpPr>
        <dsp:cNvPr id="0" name=""/>
        <dsp:cNvSpPr/>
      </dsp:nvSpPr>
      <dsp:spPr>
        <a:xfrm>
          <a:off x="0" y="241477"/>
          <a:ext cx="4642351" cy="1190298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 Повышение эффективности реализации государственной политики в области социально-экономического развития страны и обеспечения национальной (экономической) безопасности требует  разработки научно обоснованной и выверенной методологии стратегического управления</a:t>
          </a:r>
        </a:p>
      </dsp:txBody>
      <dsp:txXfrm>
        <a:off x="58106" y="299583"/>
        <a:ext cx="4526139" cy="1074086"/>
      </dsp:txXfrm>
    </dsp:sp>
    <dsp:sp modelId="{7269901A-40FE-4CF8-89E4-B719775FEEED}">
      <dsp:nvSpPr>
        <dsp:cNvPr id="0" name=""/>
        <dsp:cNvSpPr/>
      </dsp:nvSpPr>
      <dsp:spPr>
        <a:xfrm>
          <a:off x="0" y="1600930"/>
          <a:ext cx="4642351" cy="1216800"/>
        </a:xfrm>
        <a:prstGeom prst="roundRect">
          <a:avLst/>
        </a:prstGeom>
        <a:solidFill>
          <a:srgbClr val="236E6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Ретроспективные фазы развития теории и практики стратегического управления и их названия: парадигма специальной политики (до середины 1930-х годов); парадигма комплексного </a:t>
          </a:r>
          <a:r>
            <a:rPr lang="ru-RU" sz="12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формулирования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политики (1930-1940-е годы); парадигма стратегического планирования (1940-1960-е годы); парадигма стратегического управления (с 1980-х годов по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н.в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sp:txBody>
      <dsp:txXfrm>
        <a:off x="59399" y="1660329"/>
        <a:ext cx="4523553" cy="1098002"/>
      </dsp:txXfrm>
    </dsp:sp>
    <dsp:sp modelId="{2F70A7E6-4F07-CA4B-B055-3AE8AB1CD882}">
      <dsp:nvSpPr>
        <dsp:cNvPr id="0" name=""/>
        <dsp:cNvSpPr/>
      </dsp:nvSpPr>
      <dsp:spPr>
        <a:xfrm>
          <a:off x="0" y="3083109"/>
          <a:ext cx="4642351" cy="852818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Достижение национальных целей и стратегических задач в Российской Федерации реализуется через различного уровня декомпозиции национальные проекты</a:t>
          </a:r>
        </a:p>
      </dsp:txBody>
      <dsp:txXfrm>
        <a:off x="41631" y="3124740"/>
        <a:ext cx="4559089" cy="769556"/>
      </dsp:txXfrm>
    </dsp:sp>
    <dsp:sp modelId="{883F8BF2-AF0B-6846-A597-ED3A499486D3}">
      <dsp:nvSpPr>
        <dsp:cNvPr id="0" name=""/>
        <dsp:cNvSpPr/>
      </dsp:nvSpPr>
      <dsp:spPr>
        <a:xfrm>
          <a:off x="0" y="4179697"/>
          <a:ext cx="4642351" cy="991996"/>
        </a:xfrm>
        <a:prstGeom prst="roundRect">
          <a:avLst/>
        </a:prstGeom>
        <a:solidFill>
          <a:srgbClr val="236E6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Цели и принципы стратегического управления сфокусированы на качественное изменение системы стратегирования, повышение качества межведомственного взаимодействия и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импортонезависимости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национальной экономики</a:t>
          </a:r>
        </a:p>
      </dsp:txBody>
      <dsp:txXfrm>
        <a:off x="48425" y="4228122"/>
        <a:ext cx="4545501" cy="8951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39816-0005-DC49-99F3-AE799D238E4A}">
      <dsp:nvSpPr>
        <dsp:cNvPr id="0" name=""/>
        <dsp:cNvSpPr/>
      </dsp:nvSpPr>
      <dsp:spPr>
        <a:xfrm>
          <a:off x="0" y="472826"/>
          <a:ext cx="4706820" cy="856434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Парадигма стратегического управления базируется на существовании особой финансово-экономической (</a:t>
          </a:r>
          <a:r>
            <a:rPr lang="ru-RU" sz="1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триады в виде совокупности элементов: стратегическое планирование, бюджетирование, стратегическое управление</a:t>
          </a:r>
        </a:p>
      </dsp:txBody>
      <dsp:txXfrm>
        <a:off x="41808" y="514634"/>
        <a:ext cx="4623204" cy="772818"/>
      </dsp:txXfrm>
    </dsp:sp>
    <dsp:sp modelId="{E779127D-0CEC-4C42-925B-832DE12CE4CA}">
      <dsp:nvSpPr>
        <dsp:cNvPr id="0" name=""/>
        <dsp:cNvSpPr/>
      </dsp:nvSpPr>
      <dsp:spPr>
        <a:xfrm>
          <a:off x="0" y="1530628"/>
          <a:ext cx="4706820" cy="1524913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 Система стратегического планирования и управления США отличается наличием инструментов, основой которых являются работоспособные государственные (федеральные) программы (аккумуляция ФБ достигает 90% ); ключевая роль принадлежит Федеральной резервной системе ­– </a:t>
          </a:r>
          <a:r>
            <a:rPr lang="ru-RU" sz="1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квазигосударственной</a:t>
          </a: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организации в роли и функциях Центрального банка</a:t>
          </a:r>
        </a:p>
      </dsp:txBody>
      <dsp:txXfrm>
        <a:off x="74440" y="1605068"/>
        <a:ext cx="4557940" cy="1376033"/>
      </dsp:txXfrm>
    </dsp:sp>
    <dsp:sp modelId="{80F5FD70-9A92-E54D-ACBC-219B98151181}">
      <dsp:nvSpPr>
        <dsp:cNvPr id="0" name=""/>
        <dsp:cNvSpPr/>
      </dsp:nvSpPr>
      <dsp:spPr>
        <a:xfrm>
          <a:off x="0" y="3239862"/>
          <a:ext cx="4706820" cy="1422719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 Система стратегического планирования КНР представлена долгосрочными прогнозами, долгосрочной программой развития, долгосрочными программами межрегионального территориального развития; система бюджетирования -</a:t>
          </a:r>
        </a:p>
      </dsp:txBody>
      <dsp:txXfrm>
        <a:off x="69451" y="3309313"/>
        <a:ext cx="4567918" cy="1283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39816-0005-DC49-99F3-AE799D238E4A}">
      <dsp:nvSpPr>
        <dsp:cNvPr id="0" name=""/>
        <dsp:cNvSpPr/>
      </dsp:nvSpPr>
      <dsp:spPr>
        <a:xfrm>
          <a:off x="0" y="0"/>
          <a:ext cx="4706820" cy="1246393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Основу методологии исследования процессов стратегического управления СЭР Российской Федерации составляет объективная оценка степени федеративности и степени децентрализации государственной власти при осуществлении стратегического управления    </a:t>
          </a:r>
        </a:p>
      </dsp:txBody>
      <dsp:txXfrm>
        <a:off x="60844" y="60844"/>
        <a:ext cx="4585132" cy="1124705"/>
      </dsp:txXfrm>
    </dsp:sp>
    <dsp:sp modelId="{E779127D-0CEC-4C42-925B-832DE12CE4CA}">
      <dsp:nvSpPr>
        <dsp:cNvPr id="0" name=""/>
        <dsp:cNvSpPr/>
      </dsp:nvSpPr>
      <dsp:spPr>
        <a:xfrm>
          <a:off x="0" y="1256529"/>
          <a:ext cx="4706820" cy="1984840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Основное содержание антикризисной подготовки, антикризисной готовности и антикризисной адаптации национальной системы стратегирования - комплекс мероприятий по поддержанию состояния защищённости национальной экономики, которое бы в полной мере отвечало консолидированным стратегическим интересам государства, гражданского общества и корпоративных структур в условиях  турбулентности и кризисных проявлений в экономике</a:t>
          </a:r>
        </a:p>
      </dsp:txBody>
      <dsp:txXfrm>
        <a:off x="96892" y="1353421"/>
        <a:ext cx="4513036" cy="1791056"/>
      </dsp:txXfrm>
    </dsp:sp>
    <dsp:sp modelId="{80F5FD70-9A92-E54D-ACBC-219B98151181}">
      <dsp:nvSpPr>
        <dsp:cNvPr id="0" name=""/>
        <dsp:cNvSpPr/>
      </dsp:nvSpPr>
      <dsp:spPr>
        <a:xfrm>
          <a:off x="0" y="3259083"/>
          <a:ext cx="4706820" cy="1344148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Целевая функция инструментов стратегирования (стратегического управления) - регуляторное усиление позитивных тенденций на траектории достижения стратегических ориентиров</a:t>
          </a:r>
        </a:p>
      </dsp:txBody>
      <dsp:txXfrm>
        <a:off x="65616" y="3324699"/>
        <a:ext cx="4575588" cy="12129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39816-0005-DC49-99F3-AE799D238E4A}">
      <dsp:nvSpPr>
        <dsp:cNvPr id="0" name=""/>
        <dsp:cNvSpPr/>
      </dsp:nvSpPr>
      <dsp:spPr>
        <a:xfrm>
          <a:off x="0" y="44811"/>
          <a:ext cx="4686039" cy="791607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Бюджетный процесс является связующим звеном между элементами «стратегическое планирование» и «стратегическое управление» в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</a:t>
          </a:r>
        </a:p>
      </dsp:txBody>
      <dsp:txXfrm>
        <a:off x="38643" y="83454"/>
        <a:ext cx="4608753" cy="714321"/>
      </dsp:txXfrm>
    </dsp:sp>
    <dsp:sp modelId="{4116C55F-3316-984A-852B-06EE8CF3CFD3}">
      <dsp:nvSpPr>
        <dsp:cNvPr id="0" name=""/>
        <dsp:cNvSpPr/>
      </dsp:nvSpPr>
      <dsp:spPr>
        <a:xfrm>
          <a:off x="0" y="1020739"/>
          <a:ext cx="4686039" cy="1128591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Взаимодействие элементов в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 - циклический поэтапный процесс: стратегический прогноз, стратегическое планирование, стратегическое управление, мониторинга оценки состояния и улучшения целевой среды</a:t>
          </a:r>
        </a:p>
      </dsp:txBody>
      <dsp:txXfrm>
        <a:off x="55093" y="1075832"/>
        <a:ext cx="4575853" cy="1018405"/>
      </dsp:txXfrm>
    </dsp:sp>
    <dsp:sp modelId="{CEDF974F-1D0C-B543-843E-F401860AB11C}">
      <dsp:nvSpPr>
        <dsp:cNvPr id="0" name=""/>
        <dsp:cNvSpPr/>
      </dsp:nvSpPr>
      <dsp:spPr>
        <a:xfrm>
          <a:off x="0" y="2333650"/>
          <a:ext cx="4686039" cy="1202548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Повышение степени сопряжённости элементов в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-триаде путём расширения практик стратегического аудита как на стадии стратегического планирования, так и стратегического управления с позиций  нормированного бюджетирования</a:t>
          </a:r>
        </a:p>
      </dsp:txBody>
      <dsp:txXfrm>
        <a:off x="58704" y="2392354"/>
        <a:ext cx="4568631" cy="1085140"/>
      </dsp:txXfrm>
    </dsp:sp>
    <dsp:sp modelId="{5C788592-097F-FF44-BB22-62EC47BBED61}">
      <dsp:nvSpPr>
        <dsp:cNvPr id="0" name=""/>
        <dsp:cNvSpPr/>
      </dsp:nvSpPr>
      <dsp:spPr>
        <a:xfrm>
          <a:off x="0" y="3720519"/>
          <a:ext cx="4686039" cy="1524149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Перспективным направлением повышения сопряжённости элементов в особой финансово-экономической триаде выступает применение соответствующих аналитических методов, в частности, оригинальных подход по использованию степенной зависимости при оптимизации параметров оценки состояния элементов триады</a:t>
          </a:r>
        </a:p>
      </dsp:txBody>
      <dsp:txXfrm>
        <a:off x="74403" y="3794922"/>
        <a:ext cx="4537233" cy="13753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39816-0005-DC49-99F3-AE799D238E4A}">
      <dsp:nvSpPr>
        <dsp:cNvPr id="0" name=""/>
        <dsp:cNvSpPr/>
      </dsp:nvSpPr>
      <dsp:spPr>
        <a:xfrm>
          <a:off x="0" y="451907"/>
          <a:ext cx="4703240" cy="1102288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Создание оригинальной типологии </a:t>
          </a:r>
          <a:r>
            <a:rPr lang="ru-RU" sz="140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документов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стратегирования и, в частности, стратегического управления, представляется новым и перспективным направлением научно-практического и методологического характера</a:t>
          </a:r>
        </a:p>
      </dsp:txBody>
      <dsp:txXfrm>
        <a:off x="53809" y="505716"/>
        <a:ext cx="4595622" cy="994670"/>
      </dsp:txXfrm>
    </dsp:sp>
    <dsp:sp modelId="{E779127D-0CEC-4C42-925B-832DE12CE4CA}">
      <dsp:nvSpPr>
        <dsp:cNvPr id="0" name=""/>
        <dsp:cNvSpPr/>
      </dsp:nvSpPr>
      <dsp:spPr>
        <a:xfrm>
          <a:off x="0" y="1787080"/>
          <a:ext cx="4703240" cy="1254825"/>
        </a:xfrm>
        <a:prstGeom prst="roundRect">
          <a:avLst/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Типология должна быть ориентирована на федеральный, региональный, отраслевой и корпоративный уровни, базироваться на строго специфических функциональных признаках</a:t>
          </a:r>
        </a:p>
      </dsp:txBody>
      <dsp:txXfrm>
        <a:off x="61256" y="1848336"/>
        <a:ext cx="4580728" cy="1132313"/>
      </dsp:txXfrm>
    </dsp:sp>
    <dsp:sp modelId="{80F5FD70-9A92-E54D-ACBC-219B98151181}">
      <dsp:nvSpPr>
        <dsp:cNvPr id="0" name=""/>
        <dsp:cNvSpPr/>
      </dsp:nvSpPr>
      <dsp:spPr>
        <a:xfrm>
          <a:off x="0" y="3229105"/>
          <a:ext cx="4703240" cy="1254825"/>
        </a:xfrm>
        <a:prstGeom prst="roundRect">
          <a:avLst/>
        </a:prstGeom>
        <a:solidFill>
          <a:srgbClr val="336E5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. Типология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основа дальнейшей цифровизации системы стратегирования в виде соответствующей национальной цифровой эко-платформы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ОФЭ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-триады</a:t>
          </a:r>
        </a:p>
      </dsp:txBody>
      <dsp:txXfrm>
        <a:off x="61256" y="3290361"/>
        <a:ext cx="4580728" cy="11323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EAB3C-92C3-4941-A86B-F5A42E9EFB06}">
      <dsp:nvSpPr>
        <dsp:cNvPr id="0" name=""/>
        <dsp:cNvSpPr/>
      </dsp:nvSpPr>
      <dsp:spPr>
        <a:xfrm>
          <a:off x="364874" y="13193"/>
          <a:ext cx="6732953" cy="1521773"/>
        </a:xfrm>
        <a:prstGeom prst="roundRect">
          <a:avLst>
            <a:gd name="adj" fmla="val 10000"/>
          </a:avLst>
        </a:prstGeom>
        <a:solidFill>
          <a:srgbClr val="256569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Материалы исследования содержат основные заделы для разработки положений теории и методологии формирования системы стратегического управления в Российской Федерации в условиях вызовов, стратегических рисков и угроз национальной (экономической) безопасности</a:t>
          </a:r>
        </a:p>
      </dsp:txBody>
      <dsp:txXfrm>
        <a:off x="409445" y="57764"/>
        <a:ext cx="5146933" cy="1432631"/>
      </dsp:txXfrm>
    </dsp:sp>
    <dsp:sp modelId="{F2C3670B-810B-6F40-8198-17C48C9F1A3A}">
      <dsp:nvSpPr>
        <dsp:cNvPr id="0" name=""/>
        <dsp:cNvSpPr/>
      </dsp:nvSpPr>
      <dsp:spPr>
        <a:xfrm>
          <a:off x="881458" y="1864980"/>
          <a:ext cx="7025288" cy="1636350"/>
        </a:xfrm>
        <a:prstGeom prst="roundRect">
          <a:avLst>
            <a:gd name="adj" fmla="val 10000"/>
          </a:avLst>
        </a:prstGeom>
        <a:solidFill>
          <a:srgbClr val="3A8D6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усилия в рамках методологии стратегирования сосредотачиваются на исследовании базовой конструкции,  логики, архитектуры, порядка формирования и устойчивого функционирования особой финансово-экономической триады: «стратегическое планирование» – «бюджетирование» – «стратегическое управление» в условиях кризисных проявлений в  мировой экономике</a:t>
          </a:r>
        </a:p>
      </dsp:txBody>
      <dsp:txXfrm>
        <a:off x="929385" y="1912907"/>
        <a:ext cx="5314734" cy="1540496"/>
      </dsp:txXfrm>
    </dsp:sp>
    <dsp:sp modelId="{72C9C02F-F2D9-C247-8F59-8FA23D42904E}">
      <dsp:nvSpPr>
        <dsp:cNvPr id="0" name=""/>
        <dsp:cNvSpPr/>
      </dsp:nvSpPr>
      <dsp:spPr>
        <a:xfrm>
          <a:off x="1252776" y="3685865"/>
          <a:ext cx="7608156" cy="1812733"/>
        </a:xfrm>
        <a:prstGeom prst="roundRect">
          <a:avLst>
            <a:gd name="adj" fmla="val 10000"/>
          </a:avLst>
        </a:prstGeom>
        <a:solidFill>
          <a:srgbClr val="36B59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сущностных характеристик национального стратегирования позволят на системном уровне продолжить работу по формулированию, обоснованию и исследованию основных параметров и концептуальный облик системы стратегического управления устойчивым социально-экономическим развитием Российской Федерации и укреплением национальной (экономической) безопасности в условиях глобальных рисков</a:t>
          </a:r>
        </a:p>
      </dsp:txBody>
      <dsp:txXfrm>
        <a:off x="1305869" y="3738958"/>
        <a:ext cx="5753303" cy="1706547"/>
      </dsp:txXfrm>
    </dsp:sp>
    <dsp:sp modelId="{66F6A515-A9C8-2C44-BE56-E529BC18A579}">
      <dsp:nvSpPr>
        <dsp:cNvPr id="0" name=""/>
        <dsp:cNvSpPr/>
      </dsp:nvSpPr>
      <dsp:spPr>
        <a:xfrm>
          <a:off x="6423316" y="1196803"/>
          <a:ext cx="1063628" cy="1063628"/>
        </a:xfrm>
        <a:prstGeom prst="downArrow">
          <a:avLst>
            <a:gd name="adj1" fmla="val 55000"/>
            <a:gd name="adj2" fmla="val 45000"/>
          </a:avLst>
        </a:prstGeom>
        <a:solidFill>
          <a:srgbClr val="2E9582">
            <a:alpha val="90000"/>
          </a:srgb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6662632" y="1196803"/>
        <a:ext cx="584996" cy="800380"/>
      </dsp:txXfrm>
    </dsp:sp>
    <dsp:sp modelId="{0D331384-4DCA-124E-8821-287ACC0B9153}">
      <dsp:nvSpPr>
        <dsp:cNvPr id="0" name=""/>
        <dsp:cNvSpPr/>
      </dsp:nvSpPr>
      <dsp:spPr>
        <a:xfrm>
          <a:off x="7086068" y="3094970"/>
          <a:ext cx="1063628" cy="1063628"/>
        </a:xfrm>
        <a:prstGeom prst="downArrow">
          <a:avLst>
            <a:gd name="adj1" fmla="val 55000"/>
            <a:gd name="adj2" fmla="val 45000"/>
          </a:avLst>
        </a:prstGeom>
        <a:solidFill>
          <a:srgbClr val="2E9582">
            <a:alpha val="90000"/>
          </a:srgb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7325384" y="3094970"/>
        <a:ext cx="584996" cy="800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403127" y="380165"/>
            <a:ext cx="3131127" cy="10880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612" y="1215483"/>
            <a:ext cx="5380388" cy="564251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06557" y="4159673"/>
            <a:ext cx="6301005" cy="60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213423-AB75-284F-A5A5-697B356E3FCD}"/>
              </a:ext>
            </a:extLst>
          </p:cNvPr>
          <p:cNvSpPr txBox="1"/>
          <p:nvPr/>
        </p:nvSpPr>
        <p:spPr>
          <a:xfrm>
            <a:off x="-9660" y="4496799"/>
            <a:ext cx="465706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НИР,</a:t>
            </a:r>
          </a:p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Института экономической политики </a:t>
            </a:r>
          </a:p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проблем экономической безопасности, </a:t>
            </a:r>
          </a:p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д-р эконом. наук, профессор,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С.Н. Сильвестров</a:t>
            </a:r>
          </a:p>
          <a:p>
            <a:endParaRPr lang="ru-RU" sz="1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A9B599B-E84B-3340-BEF3-3EC42A84D3F8}"/>
              </a:ext>
            </a:extLst>
          </p:cNvPr>
          <p:cNvSpPr/>
          <p:nvPr/>
        </p:nvSpPr>
        <p:spPr>
          <a:xfrm>
            <a:off x="3253957" y="491127"/>
            <a:ext cx="61703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образовательное бюджетное учреждение высшего образования</a:t>
            </a:r>
            <a:b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«Финансовый университет при Правительстве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Федерации»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842C41D-FE88-5F4C-BFB8-99A606EC920F}"/>
              </a:ext>
            </a:extLst>
          </p:cNvPr>
          <p:cNvSpPr/>
          <p:nvPr/>
        </p:nvSpPr>
        <p:spPr>
          <a:xfrm>
            <a:off x="1046892" y="1844943"/>
            <a:ext cx="6960811" cy="232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научно-исследовательской работы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теме: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«СТРАТЕГИЧЕСКОЕ УПРАВЛЕНИЕ 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СОЦИАЛЬНО-ЭКОНОМИЧЕСКИМ РАЗВИТИЕМ И ОБЕСПЕЧЕНИЕ НАЦИОНАЛЬНОЙ БЕЗОПАСНОСТИ В УСЛОВИЯХ ГЛОБАЛЬНЫХ РИСКОВ»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A388AA4-DA53-434B-B35C-66CB47EEDBE6}"/>
              </a:ext>
            </a:extLst>
          </p:cNvPr>
          <p:cNvSpPr/>
          <p:nvPr/>
        </p:nvSpPr>
        <p:spPr>
          <a:xfrm>
            <a:off x="4145837" y="6673029"/>
            <a:ext cx="22664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2565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  <a:r>
              <a:rPr lang="en-US" sz="1200" b="1" dirty="0">
                <a:solidFill>
                  <a:srgbClr val="2565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</a:t>
            </a:r>
            <a:r>
              <a:rPr lang="ru-RU" sz="1200" b="1" dirty="0">
                <a:solidFill>
                  <a:srgbClr val="2565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4360175-C78E-8A46-B012-AD92851DF102}"/>
              </a:ext>
            </a:extLst>
          </p:cNvPr>
          <p:cNvSpPr/>
          <p:nvPr/>
        </p:nvSpPr>
        <p:spPr>
          <a:xfrm>
            <a:off x="0" y="5650560"/>
            <a:ext cx="4880345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Отв. исполнитель,</a:t>
            </a:r>
          </a:p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лабораторией научно-исследовательской лаборатории Института экономической политики и проблем экономической безопасности,</a:t>
            </a:r>
          </a:p>
          <a:p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д-р </a:t>
            </a:r>
            <a:r>
              <a:rPr lang="ru-RU" sz="1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</a:t>
            </a:r>
            <a:r>
              <a:rPr lang="ru-R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профессор,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И.И. Беляев</a:t>
            </a:r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4A5E7E-D04A-BADB-4629-B91B211DA49D}"/>
              </a:ext>
            </a:extLst>
          </p:cNvPr>
          <p:cNvSpPr txBox="1"/>
          <p:nvPr/>
        </p:nvSpPr>
        <p:spPr>
          <a:xfrm>
            <a:off x="2158896" y="4189223"/>
            <a:ext cx="47368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(этап 1)</a:t>
            </a:r>
          </a:p>
        </p:txBody>
      </p:sp>
    </p:spTree>
    <p:extLst>
      <p:ext uri="{BB962C8B-B14F-4D97-AF65-F5344CB8AC3E}">
        <p14:creationId xmlns:p14="http://schemas.microsoft.com/office/powerpoint/2010/main" val="137485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2688" y="427844"/>
            <a:ext cx="5158214" cy="524073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95001" y="567196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9EA482A-C00F-3E48-B277-9E7D418FEEDD}"/>
              </a:ext>
            </a:extLst>
          </p:cNvPr>
          <p:cNvSpPr/>
          <p:nvPr/>
        </p:nvSpPr>
        <p:spPr>
          <a:xfrm>
            <a:off x="1059730" y="2741704"/>
            <a:ext cx="7113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rgbClr val="2565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cap="none" spc="0" dirty="0">
              <a:ln/>
              <a:solidFill>
                <a:srgbClr val="25656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1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464634"/>
            <a:ext cx="747468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3149" y="557059"/>
            <a:ext cx="7580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МЕТОДОЛОГИЧЕСКАЯ ОСНОВА, ЦЕЛЬ И ЗАДАЧИ ИССЛЕДОВАНИЯ </a:t>
            </a:r>
          </a:p>
        </p:txBody>
      </p:sp>
      <p:sp>
        <p:nvSpPr>
          <p:cNvPr id="2" name="Надпись 1">
            <a:extLst>
              <a:ext uri="{FF2B5EF4-FFF2-40B4-BE49-F238E27FC236}">
                <a16:creationId xmlns:a16="http://schemas.microsoft.com/office/drawing/2014/main" id="{2E7FD524-AD6E-BF4D-AE11-451B9579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" y="5994380"/>
            <a:ext cx="9090025" cy="789333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Методическая основа исследования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комплексное применение теорий, методических подходов и методов разрешения проблемы совершенствования системы стратегирования в Российской Федерации, в частности, общенаучные методы, структурно-функциональный метод, методы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эконометрического анализа,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прикладные методы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макросистемный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метод, метод структурного анализа и синтеза)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адпись 3">
            <a:extLst>
              <a:ext uri="{FF2B5EF4-FFF2-40B4-BE49-F238E27FC236}">
                <a16:creationId xmlns:a16="http://schemas.microsoft.com/office/drawing/2014/main" id="{B29DC29C-A293-5144-9697-58F58E020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080" y="1286292"/>
            <a:ext cx="3952186" cy="1147596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1" i="0" u="sng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исследования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обоснование научно-теоретических </a:t>
            </a:r>
            <a:r>
              <a:rPr lang="ru-RU" alt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положений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методологических основ стратегического управления социально-экономическим развитием и обеспечением национальной (экономической) безопасности в условиях глобальных рисков</a:t>
            </a:r>
          </a:p>
        </p:txBody>
      </p:sp>
      <p:sp>
        <p:nvSpPr>
          <p:cNvPr id="8" name="Надпись 4">
            <a:extLst>
              <a:ext uri="{FF2B5EF4-FFF2-40B4-BE49-F238E27FC236}">
                <a16:creationId xmlns:a16="http://schemas.microsoft.com/office/drawing/2014/main" id="{B7BB9E82-DD5F-2E45-9797-66555CA98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4" y="2954341"/>
            <a:ext cx="3352361" cy="62377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 исследования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стратегирования в Российской Федерации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адпись 5">
            <a:extLst>
              <a:ext uri="{FF2B5EF4-FFF2-40B4-BE49-F238E27FC236}">
                <a16:creationId xmlns:a16="http://schemas.microsoft.com/office/drawing/2014/main" id="{32487151-9D94-4C49-87C4-F97041CA8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8539" y="2744695"/>
            <a:ext cx="3571727" cy="9747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Субъект исследования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процессы стратегического управления социально-экономическим развитием и обеспечением национальной (экономической) безопасности в условиях глобальных рисков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адпись 6">
            <a:extLst>
              <a:ext uri="{FF2B5EF4-FFF2-40B4-BE49-F238E27FC236}">
                <a16:creationId xmlns:a16="http://schemas.microsoft.com/office/drawing/2014/main" id="{24EBE754-0DB9-114F-B664-34C7147EB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9" y="1106592"/>
            <a:ext cx="4025687" cy="157690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altLang="ru-RU" sz="1200" b="1" dirty="0">
                <a:solidFill>
                  <a:srgbClr val="25656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лючевые термины и понятия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стратегирование, стратегическое целеполагание, стратегические национальные приоритеты, стратегическое планирование, стратегическое управление, бюджетирование, экономическая (национальная) безопасность, стратегический риск, угроза национальной безопасности, антикризисная адаптация национальной системы стратегирования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: влево-вправо 8">
            <a:extLst>
              <a:ext uri="{FF2B5EF4-FFF2-40B4-BE49-F238E27FC236}">
                <a16:creationId xmlns:a16="http://schemas.microsoft.com/office/drawing/2014/main" id="{0FE0C2FE-271D-B543-816C-A496F39DA180}"/>
              </a:ext>
            </a:extLst>
          </p:cNvPr>
          <p:cNvSpPr/>
          <p:nvPr/>
        </p:nvSpPr>
        <p:spPr>
          <a:xfrm>
            <a:off x="4081286" y="1837555"/>
            <a:ext cx="1017270" cy="315662"/>
          </a:xfrm>
          <a:prstGeom prst="leftRightArrow">
            <a:avLst/>
          </a:prstGeom>
          <a:solidFill>
            <a:srgbClr val="327074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Надпись 9">
            <a:extLst>
              <a:ext uri="{FF2B5EF4-FFF2-40B4-BE49-F238E27FC236}">
                <a16:creationId xmlns:a16="http://schemas.microsoft.com/office/drawing/2014/main" id="{BEAD92B8-CACC-BB40-8715-B9FD10EB1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9" y="4098571"/>
            <a:ext cx="9050507" cy="151666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kumimoji="0" lang="ru-RU" altLang="ru-RU" sz="1200" b="1" i="0" u="sng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задачи исследования</a:t>
            </a:r>
            <a:r>
              <a:rPr kumimoji="0" lang="ru-RU" altLang="ru-RU" sz="1200" b="1" i="0" strike="noStrike" cap="none" normalizeH="0" baseline="0" dirty="0">
                <a:ln>
                  <a:noFill/>
                </a:ln>
                <a:solidFill>
                  <a:srgbClr val="25656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обобщить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теоретико-методологических подходы к исследованию стратегического управления в качестве целостной системы управления взаимосвязанными процессами социально-экономического - развития и обеспечения национальной (экономической) безопасности в условиях глобальных рисков;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международного и национального опыта в сфере стратегического управления;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методологию исследования процессов стратегического управления социально-экономическим развитием и обеспечением национальной (экономической) безопасности в условиях глобальных рисков;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основы взаимодействия элементов системообразующей финансово-экономической триады – </a:t>
            </a:r>
            <a:r>
              <a:rPr lang="ru-RU" sz="1200" b="1" i="1" dirty="0">
                <a:solidFill>
                  <a:srgbClr val="25656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планирования, бюджетного процесса и стратегического управления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типологию стратегического управления в федеративных государственных системах.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: вверх-вниз 10">
            <a:extLst>
              <a:ext uri="{FF2B5EF4-FFF2-40B4-BE49-F238E27FC236}">
                <a16:creationId xmlns:a16="http://schemas.microsoft.com/office/drawing/2014/main" id="{847B15A9-A2FF-C749-AF07-DF1EE0929BBF}"/>
              </a:ext>
            </a:extLst>
          </p:cNvPr>
          <p:cNvSpPr/>
          <p:nvPr/>
        </p:nvSpPr>
        <p:spPr>
          <a:xfrm>
            <a:off x="4381432" y="2127289"/>
            <a:ext cx="359712" cy="1952150"/>
          </a:xfrm>
          <a:prstGeom prst="upDownArrow">
            <a:avLst/>
          </a:prstGeom>
          <a:solidFill>
            <a:srgbClr val="327074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: влево-вправо 11">
            <a:extLst>
              <a:ext uri="{FF2B5EF4-FFF2-40B4-BE49-F238E27FC236}">
                <a16:creationId xmlns:a16="http://schemas.microsoft.com/office/drawing/2014/main" id="{CDC237E5-A686-D440-848A-D7411E1578D0}"/>
              </a:ext>
            </a:extLst>
          </p:cNvPr>
          <p:cNvSpPr/>
          <p:nvPr/>
        </p:nvSpPr>
        <p:spPr>
          <a:xfrm>
            <a:off x="3487162" y="3105678"/>
            <a:ext cx="884375" cy="315662"/>
          </a:xfrm>
          <a:prstGeom prst="leftRightArrow">
            <a:avLst/>
          </a:prstGeom>
          <a:solidFill>
            <a:srgbClr val="327074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: влево-вправо 13">
            <a:extLst>
              <a:ext uri="{FF2B5EF4-FFF2-40B4-BE49-F238E27FC236}">
                <a16:creationId xmlns:a16="http://schemas.microsoft.com/office/drawing/2014/main" id="{E48591DA-2718-084B-A9E2-8A7419E861E0}"/>
              </a:ext>
            </a:extLst>
          </p:cNvPr>
          <p:cNvSpPr/>
          <p:nvPr/>
        </p:nvSpPr>
        <p:spPr>
          <a:xfrm>
            <a:off x="4683378" y="3111119"/>
            <a:ext cx="787503" cy="315662"/>
          </a:xfrm>
          <a:prstGeom prst="leftRightArrow">
            <a:avLst/>
          </a:prstGeom>
          <a:solidFill>
            <a:srgbClr val="327074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: вверх 15">
            <a:extLst>
              <a:ext uri="{FF2B5EF4-FFF2-40B4-BE49-F238E27FC236}">
                <a16:creationId xmlns:a16="http://schemas.microsoft.com/office/drawing/2014/main" id="{C9767EC1-889D-2248-B113-7C77F713ADC3}"/>
              </a:ext>
            </a:extLst>
          </p:cNvPr>
          <p:cNvSpPr/>
          <p:nvPr/>
        </p:nvSpPr>
        <p:spPr>
          <a:xfrm>
            <a:off x="4381432" y="5622715"/>
            <a:ext cx="383446" cy="371665"/>
          </a:xfrm>
          <a:prstGeom prst="upArrow">
            <a:avLst/>
          </a:prstGeom>
          <a:solidFill>
            <a:srgbClr val="327074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1EDF46AD-7792-6647-BC07-25C1A3C21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87676A70-A16E-184D-99B9-ABD2F07DB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88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C839D-F2BE-2045-9A86-CACED7A864DB}"/>
              </a:ext>
            </a:extLst>
          </p:cNvPr>
          <p:cNvSpPr txBox="1"/>
          <p:nvPr/>
        </p:nvSpPr>
        <p:spPr>
          <a:xfrm>
            <a:off x="8648790" y="6550223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516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адпись 6">
            <a:extLst>
              <a:ext uri="{FF2B5EF4-FFF2-40B4-BE49-F238E27FC236}">
                <a16:creationId xmlns:a16="http://schemas.microsoft.com/office/drawing/2014/main" id="{B9BD75BB-40BE-2349-A687-0ADC12BF630C}"/>
              </a:ext>
            </a:extLst>
          </p:cNvPr>
          <p:cNvSpPr txBox="1"/>
          <p:nvPr/>
        </p:nvSpPr>
        <p:spPr>
          <a:xfrm>
            <a:off x="4488344" y="1259961"/>
            <a:ext cx="4586535" cy="68257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предпосылки и выводы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рамках решения частной задачи установлено: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34948548-82CD-1543-ADB6-3C46F918E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7882671"/>
              </p:ext>
            </p:extLst>
          </p:nvPr>
        </p:nvGraphicFramePr>
        <p:xfrm>
          <a:off x="4432528" y="1552683"/>
          <a:ext cx="4642351" cy="6086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-1" y="138710"/>
            <a:ext cx="7527667" cy="96456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47049" y="98706"/>
            <a:ext cx="7527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существующих теоретико-методологических подходов к исследованию стратегического управления в качестве целостной системы управления взаимосвязанными процессами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адпись 1">
            <a:extLst>
              <a:ext uri="{FF2B5EF4-FFF2-40B4-BE49-F238E27FC236}">
                <a16:creationId xmlns:a16="http://schemas.microsoft.com/office/drawing/2014/main" id="{F4402CEC-C684-F74A-BF7E-37A260C632B9}"/>
              </a:ext>
            </a:extLst>
          </p:cNvPr>
          <p:cNvSpPr txBox="1"/>
          <p:nvPr/>
        </p:nvSpPr>
        <p:spPr>
          <a:xfrm>
            <a:off x="124937" y="1466123"/>
            <a:ext cx="3380280" cy="1752809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i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Частная задача исследования </a:t>
            </a: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обобщить существующие теоретико-методологических подходы к исследованию стратегического управления в качестве целостной системы управления взаимосвязанными процессами социально-экономического развития и обеспечения национальной экономической безопасности в условиях глобальных рисков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Надпись 2">
            <a:extLst>
              <a:ext uri="{FF2B5EF4-FFF2-40B4-BE49-F238E27FC236}">
                <a16:creationId xmlns:a16="http://schemas.microsoft.com/office/drawing/2014/main" id="{63801E86-CE26-3844-B274-664AE9B8035A}"/>
              </a:ext>
            </a:extLst>
          </p:cNvPr>
          <p:cNvSpPr txBox="1"/>
          <p:nvPr/>
        </p:nvSpPr>
        <p:spPr>
          <a:xfrm>
            <a:off x="148570" y="3766366"/>
            <a:ext cx="3389162" cy="1312933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Эволюция методологических основ к исследованию сущности стратегического управления демонстрирует, что зарождение методологических основ стратегического управления произошло прежде всего в корпоративной среде </a:t>
            </a:r>
          </a:p>
        </p:txBody>
      </p:sp>
      <p:sp>
        <p:nvSpPr>
          <p:cNvPr id="30" name="Стрелка: вниз 9">
            <a:extLst>
              <a:ext uri="{FF2B5EF4-FFF2-40B4-BE49-F238E27FC236}">
                <a16:creationId xmlns:a16="http://schemas.microsoft.com/office/drawing/2014/main" id="{E6426A42-FB33-5E4D-938D-8D244CC8A379}"/>
              </a:ext>
            </a:extLst>
          </p:cNvPr>
          <p:cNvSpPr/>
          <p:nvPr/>
        </p:nvSpPr>
        <p:spPr>
          <a:xfrm rot="16200000">
            <a:off x="3713239" y="1878871"/>
            <a:ext cx="511268" cy="927312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36" name="Стрелка: вниз 9">
            <a:extLst>
              <a:ext uri="{FF2B5EF4-FFF2-40B4-BE49-F238E27FC236}">
                <a16:creationId xmlns:a16="http://schemas.microsoft.com/office/drawing/2014/main" id="{6577EE7B-5EC4-534A-B742-9E1D3B69DE3C}"/>
              </a:ext>
            </a:extLst>
          </p:cNvPr>
          <p:cNvSpPr/>
          <p:nvPr/>
        </p:nvSpPr>
        <p:spPr>
          <a:xfrm>
            <a:off x="1488476" y="3218932"/>
            <a:ext cx="457282" cy="509183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264C64-8FEF-7F44-BC20-1BCDA11097A5}"/>
              </a:ext>
            </a:extLst>
          </p:cNvPr>
          <p:cNvSpPr txBox="1"/>
          <p:nvPr/>
        </p:nvSpPr>
        <p:spPr>
          <a:xfrm>
            <a:off x="148570" y="5352463"/>
            <a:ext cx="3389162" cy="12926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теоретических подходов к определению сущности стратегического управления показал, что стратегическое управление на государственном и корпоративном уровне имеет принципиальные отличия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526354" y="6493465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8530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адпись 6">
            <a:extLst>
              <a:ext uri="{FF2B5EF4-FFF2-40B4-BE49-F238E27FC236}">
                <a16:creationId xmlns:a16="http://schemas.microsoft.com/office/drawing/2014/main" id="{B9BD75BB-40BE-2349-A687-0ADC12BF630C}"/>
              </a:ext>
            </a:extLst>
          </p:cNvPr>
          <p:cNvSpPr txBox="1"/>
          <p:nvPr/>
        </p:nvSpPr>
        <p:spPr>
          <a:xfrm>
            <a:off x="4437180" y="1544762"/>
            <a:ext cx="4586535" cy="54574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предпосылки и выводы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рамках решения частной задачи установлено: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34948548-82CD-1543-ADB6-3C46F918E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2847310"/>
              </p:ext>
            </p:extLst>
          </p:nvPr>
        </p:nvGraphicFramePr>
        <p:xfrm>
          <a:off x="4437180" y="1705544"/>
          <a:ext cx="4706820" cy="5152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1" y="427844"/>
            <a:ext cx="7447308" cy="67098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5780" y="463622"/>
            <a:ext cx="7447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международного и национального опыта в сфере стратегического управления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адпись 1">
            <a:extLst>
              <a:ext uri="{FF2B5EF4-FFF2-40B4-BE49-F238E27FC236}">
                <a16:creationId xmlns:a16="http://schemas.microsoft.com/office/drawing/2014/main" id="{F4402CEC-C684-F74A-BF7E-37A260C632B9}"/>
              </a:ext>
            </a:extLst>
          </p:cNvPr>
          <p:cNvSpPr txBox="1"/>
          <p:nvPr/>
        </p:nvSpPr>
        <p:spPr>
          <a:xfrm>
            <a:off x="75540" y="1425219"/>
            <a:ext cx="3471924" cy="933689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i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Частная задача исследования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выполнить сравнительный анализ международного и национального опыта в сфере стратегического управления 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Надпись 2">
            <a:extLst>
              <a:ext uri="{FF2B5EF4-FFF2-40B4-BE49-F238E27FC236}">
                <a16:creationId xmlns:a16="http://schemas.microsoft.com/office/drawing/2014/main" id="{63801E86-CE26-3844-B274-664AE9B8035A}"/>
              </a:ext>
            </a:extLst>
          </p:cNvPr>
          <p:cNvSpPr txBox="1"/>
          <p:nvPr/>
        </p:nvSpPr>
        <p:spPr>
          <a:xfrm>
            <a:off x="66038" y="4552676"/>
            <a:ext cx="3457186" cy="1064772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Наибольший интерес вызывает опыт двух основных геополитических соперников Российской Федерации: Соединённых Штатов Америки и Китайской Народной Республики</a:t>
            </a:r>
          </a:p>
          <a:p>
            <a:pPr algn="just">
              <a:tabLst>
                <a:tab pos="5934075" algn="r"/>
              </a:tabLst>
            </a:pP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30" name="Стрелка: вниз 9">
            <a:extLst>
              <a:ext uri="{FF2B5EF4-FFF2-40B4-BE49-F238E27FC236}">
                <a16:creationId xmlns:a16="http://schemas.microsoft.com/office/drawing/2014/main" id="{E6426A42-FB33-5E4D-938D-8D244CC8A379}"/>
              </a:ext>
            </a:extLst>
          </p:cNvPr>
          <p:cNvSpPr/>
          <p:nvPr/>
        </p:nvSpPr>
        <p:spPr>
          <a:xfrm rot="16200000">
            <a:off x="3719452" y="1447204"/>
            <a:ext cx="545742" cy="889717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473191" y="6506573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Надпись 2">
            <a:extLst>
              <a:ext uri="{FF2B5EF4-FFF2-40B4-BE49-F238E27FC236}">
                <a16:creationId xmlns:a16="http://schemas.microsoft.com/office/drawing/2014/main" id="{4E613E39-A75F-0441-9439-A39F9FA71215}"/>
              </a:ext>
            </a:extLst>
          </p:cNvPr>
          <p:cNvSpPr txBox="1"/>
          <p:nvPr/>
        </p:nvSpPr>
        <p:spPr>
          <a:xfrm>
            <a:off x="66038" y="3116439"/>
            <a:ext cx="3453316" cy="919513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Общесистемный анализ сущности процессов стратегического управления в исследуемом ареале стран мирового сообщества </a:t>
            </a: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4" name="Стрелка: вниз 9">
            <a:extLst>
              <a:ext uri="{FF2B5EF4-FFF2-40B4-BE49-F238E27FC236}">
                <a16:creationId xmlns:a16="http://schemas.microsoft.com/office/drawing/2014/main" id="{C7D05B53-9788-3961-87FB-73B53035E6C7}"/>
              </a:ext>
            </a:extLst>
          </p:cNvPr>
          <p:cNvSpPr/>
          <p:nvPr/>
        </p:nvSpPr>
        <p:spPr>
          <a:xfrm>
            <a:off x="1431583" y="2358908"/>
            <a:ext cx="514175" cy="753767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51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адпись 6">
            <a:extLst>
              <a:ext uri="{FF2B5EF4-FFF2-40B4-BE49-F238E27FC236}">
                <a16:creationId xmlns:a16="http://schemas.microsoft.com/office/drawing/2014/main" id="{B9BD75BB-40BE-2349-A687-0ADC12BF630C}"/>
              </a:ext>
            </a:extLst>
          </p:cNvPr>
          <p:cNvSpPr txBox="1"/>
          <p:nvPr/>
        </p:nvSpPr>
        <p:spPr>
          <a:xfrm>
            <a:off x="4463241" y="1604837"/>
            <a:ext cx="4586535" cy="54574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предпосылки и выводы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рамках решения частной задачи установлено: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34948548-82CD-1543-ADB6-3C46F918E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6116797"/>
              </p:ext>
            </p:extLst>
          </p:nvPr>
        </p:nvGraphicFramePr>
        <p:xfrm>
          <a:off x="4431264" y="2150581"/>
          <a:ext cx="4706820" cy="4603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-5171" y="157009"/>
            <a:ext cx="7447308" cy="100638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171" y="121590"/>
            <a:ext cx="7447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методологии исследования процессов стратегического управления социально-экономическим развитием и стратегического управления обеспечением национальной (экономической) безопасности</a:t>
            </a:r>
          </a:p>
        </p:txBody>
      </p:sp>
      <p:sp>
        <p:nvSpPr>
          <p:cNvPr id="21" name="Надпись 1">
            <a:extLst>
              <a:ext uri="{FF2B5EF4-FFF2-40B4-BE49-F238E27FC236}">
                <a16:creationId xmlns:a16="http://schemas.microsoft.com/office/drawing/2014/main" id="{F4402CEC-C684-F74A-BF7E-37A260C632B9}"/>
              </a:ext>
            </a:extLst>
          </p:cNvPr>
          <p:cNvSpPr txBox="1"/>
          <p:nvPr/>
        </p:nvSpPr>
        <p:spPr>
          <a:xfrm>
            <a:off x="86914" y="1331759"/>
            <a:ext cx="3471924" cy="1345421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i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Частная задача исследования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разработать методологию исследования процессов стратегического управления социально-экономическим развитием и обеспечением национальной (экономической) безопасности в условиях глобальных рисков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0" name="Стрелка: вниз 9">
            <a:extLst>
              <a:ext uri="{FF2B5EF4-FFF2-40B4-BE49-F238E27FC236}">
                <a16:creationId xmlns:a16="http://schemas.microsoft.com/office/drawing/2014/main" id="{E6426A42-FB33-5E4D-938D-8D244CC8A379}"/>
              </a:ext>
            </a:extLst>
          </p:cNvPr>
          <p:cNvSpPr/>
          <p:nvPr/>
        </p:nvSpPr>
        <p:spPr>
          <a:xfrm rot="16200000">
            <a:off x="3728381" y="1524969"/>
            <a:ext cx="565317" cy="888164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473191" y="6506573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Надпись 2">
            <a:extLst>
              <a:ext uri="{FF2B5EF4-FFF2-40B4-BE49-F238E27FC236}">
                <a16:creationId xmlns:a16="http://schemas.microsoft.com/office/drawing/2014/main" id="{4E613E39-A75F-0441-9439-A39F9FA71215}"/>
              </a:ext>
            </a:extLst>
          </p:cNvPr>
          <p:cNvSpPr txBox="1"/>
          <p:nvPr/>
        </p:nvSpPr>
        <p:spPr>
          <a:xfrm>
            <a:off x="86914" y="3429000"/>
            <a:ext cx="3453316" cy="2157046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Одним из подходов к исследованию процессов стратегического управления социально-экономическим развитием и обеспечения национальной экономической безопасности в условиях глобальных вызовов и угроз является подход, основанный на сравнении критериев и принципов обобщения существующих теоретико-методологических подходов к исследованию данных процессов</a:t>
            </a:r>
            <a:endParaRPr lang="ru-RU" sz="1200" b="1" kern="1600" dirty="0">
              <a:solidFill>
                <a:srgbClr val="327074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Стрелка: вниз 9">
            <a:extLst>
              <a:ext uri="{FF2B5EF4-FFF2-40B4-BE49-F238E27FC236}">
                <a16:creationId xmlns:a16="http://schemas.microsoft.com/office/drawing/2014/main" id="{3F07C064-04B9-61B1-6FD5-942681E34BFD}"/>
              </a:ext>
            </a:extLst>
          </p:cNvPr>
          <p:cNvSpPr/>
          <p:nvPr/>
        </p:nvSpPr>
        <p:spPr>
          <a:xfrm>
            <a:off x="1409562" y="2668355"/>
            <a:ext cx="568093" cy="760645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88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адпись 6">
            <a:extLst>
              <a:ext uri="{FF2B5EF4-FFF2-40B4-BE49-F238E27FC236}">
                <a16:creationId xmlns:a16="http://schemas.microsoft.com/office/drawing/2014/main" id="{B9BD75BB-40BE-2349-A687-0ADC12BF630C}"/>
              </a:ext>
            </a:extLst>
          </p:cNvPr>
          <p:cNvSpPr txBox="1"/>
          <p:nvPr/>
        </p:nvSpPr>
        <p:spPr>
          <a:xfrm>
            <a:off x="4420382" y="1096465"/>
            <a:ext cx="4586535" cy="54574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предпосылки и выводы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рамках решения частной задачи установлено: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34948548-82CD-1543-ADB6-3C46F918E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8563020"/>
              </p:ext>
            </p:extLst>
          </p:nvPr>
        </p:nvGraphicFramePr>
        <p:xfrm>
          <a:off x="4420382" y="1555905"/>
          <a:ext cx="4686039" cy="528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-1" y="138710"/>
            <a:ext cx="7527667" cy="96456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47048" y="98706"/>
            <a:ext cx="7447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методологических основ взаимодействия элементов системообразующей триады - стратегического планирования, бюджетного процесса и стратегического управления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адпись 1">
            <a:extLst>
              <a:ext uri="{FF2B5EF4-FFF2-40B4-BE49-F238E27FC236}">
                <a16:creationId xmlns:a16="http://schemas.microsoft.com/office/drawing/2014/main" id="{F4402CEC-C684-F74A-BF7E-37A260C632B9}"/>
              </a:ext>
            </a:extLst>
          </p:cNvPr>
          <p:cNvSpPr txBox="1"/>
          <p:nvPr/>
        </p:nvSpPr>
        <p:spPr>
          <a:xfrm>
            <a:off x="26943" y="1398457"/>
            <a:ext cx="3849235" cy="1347270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i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Частная задача исследования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сформировать методологические основы взаимодействия элементов системообразующей финансово-экономической триады - стратегического планирования, бюджетного процесса и стратегического управления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Надпись 2">
            <a:extLst>
              <a:ext uri="{FF2B5EF4-FFF2-40B4-BE49-F238E27FC236}">
                <a16:creationId xmlns:a16="http://schemas.microsoft.com/office/drawing/2014/main" id="{63801E86-CE26-3844-B274-664AE9B8035A}"/>
              </a:ext>
            </a:extLst>
          </p:cNvPr>
          <p:cNvSpPr txBox="1"/>
          <p:nvPr/>
        </p:nvSpPr>
        <p:spPr>
          <a:xfrm>
            <a:off x="65808" y="4455032"/>
            <a:ext cx="3849234" cy="659500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Оценка параметров внутренней сопряжённости ключевых элементов особой финансово-экономической триады </a:t>
            </a: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30" name="Стрелка: вниз 9">
            <a:extLst>
              <a:ext uri="{FF2B5EF4-FFF2-40B4-BE49-F238E27FC236}">
                <a16:creationId xmlns:a16="http://schemas.microsoft.com/office/drawing/2014/main" id="{E6426A42-FB33-5E4D-938D-8D244CC8A379}"/>
              </a:ext>
            </a:extLst>
          </p:cNvPr>
          <p:cNvSpPr/>
          <p:nvPr/>
        </p:nvSpPr>
        <p:spPr>
          <a:xfrm rot="16200000">
            <a:off x="3930657" y="1785638"/>
            <a:ext cx="435250" cy="544205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264C64-8FEF-7F44-BC20-1BCDA11097A5}"/>
              </a:ext>
            </a:extLst>
          </p:cNvPr>
          <p:cNvSpPr txBox="1"/>
          <p:nvPr/>
        </p:nvSpPr>
        <p:spPr>
          <a:xfrm>
            <a:off x="65808" y="5459543"/>
            <a:ext cx="3849234" cy="8925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подход к оптимизации параметров триады «стратегическое планирование, бюджетный процесс, стратегическое управление»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536987" y="6568387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Надпись 2">
            <a:extLst>
              <a:ext uri="{FF2B5EF4-FFF2-40B4-BE49-F238E27FC236}">
                <a16:creationId xmlns:a16="http://schemas.microsoft.com/office/drawing/2014/main" id="{4E613E39-A75F-0441-9439-A39F9FA71215}"/>
              </a:ext>
            </a:extLst>
          </p:cNvPr>
          <p:cNvSpPr txBox="1"/>
          <p:nvPr/>
        </p:nvSpPr>
        <p:spPr>
          <a:xfrm>
            <a:off x="65807" y="3459310"/>
            <a:ext cx="3849235" cy="659500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Обобщённый анализ предпосылок состояния ключевых элементов особой финансово-экономической триады </a:t>
            </a: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7" name="Стрелка: вниз 9">
            <a:extLst>
              <a:ext uri="{FF2B5EF4-FFF2-40B4-BE49-F238E27FC236}">
                <a16:creationId xmlns:a16="http://schemas.microsoft.com/office/drawing/2014/main" id="{7BBC0E27-319F-41F8-2D26-278F74650AF1}"/>
              </a:ext>
            </a:extLst>
          </p:cNvPr>
          <p:cNvSpPr/>
          <p:nvPr/>
        </p:nvSpPr>
        <p:spPr>
          <a:xfrm>
            <a:off x="1707884" y="2745726"/>
            <a:ext cx="503687" cy="713583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58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адпись 6">
            <a:extLst>
              <a:ext uri="{FF2B5EF4-FFF2-40B4-BE49-F238E27FC236}">
                <a16:creationId xmlns:a16="http://schemas.microsoft.com/office/drawing/2014/main" id="{B9BD75BB-40BE-2349-A687-0ADC12BF630C}"/>
              </a:ext>
            </a:extLst>
          </p:cNvPr>
          <p:cNvSpPr txBox="1"/>
          <p:nvPr/>
        </p:nvSpPr>
        <p:spPr>
          <a:xfrm>
            <a:off x="4431018" y="1580241"/>
            <a:ext cx="4586535" cy="545744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предпосылки и выводы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 рамках решения частной задачи установлено: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34948548-82CD-1543-ADB6-3C46F918EB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2149852"/>
              </p:ext>
            </p:extLst>
          </p:nvPr>
        </p:nvGraphicFramePr>
        <p:xfrm>
          <a:off x="4431018" y="1691514"/>
          <a:ext cx="4703241" cy="498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1" y="427844"/>
            <a:ext cx="7447308" cy="67098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5780" y="463622"/>
            <a:ext cx="7447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типологии стратегического управления в федеративных государственных системах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адпись 1">
            <a:extLst>
              <a:ext uri="{FF2B5EF4-FFF2-40B4-BE49-F238E27FC236}">
                <a16:creationId xmlns:a16="http://schemas.microsoft.com/office/drawing/2014/main" id="{F4402CEC-C684-F74A-BF7E-37A260C632B9}"/>
              </a:ext>
            </a:extLst>
          </p:cNvPr>
          <p:cNvSpPr txBox="1"/>
          <p:nvPr/>
        </p:nvSpPr>
        <p:spPr>
          <a:xfrm>
            <a:off x="68560" y="1431167"/>
            <a:ext cx="3471924" cy="762842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300" b="1" i="1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Частная задача исследования </a:t>
            </a:r>
            <a:r>
              <a:rPr lang="ru-RU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разработать типологию стратегического управления в федеративных государственных системах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" name="Надпись 2">
            <a:extLst>
              <a:ext uri="{FF2B5EF4-FFF2-40B4-BE49-F238E27FC236}">
                <a16:creationId xmlns:a16="http://schemas.microsoft.com/office/drawing/2014/main" id="{63801E86-CE26-3844-B274-664AE9B8035A}"/>
              </a:ext>
            </a:extLst>
          </p:cNvPr>
          <p:cNvSpPr txBox="1"/>
          <p:nvPr/>
        </p:nvSpPr>
        <p:spPr>
          <a:xfrm>
            <a:off x="95593" y="4579960"/>
            <a:ext cx="3457186" cy="1064772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Ключевой принцип разработки типологии стратегического управления – группировка элементов стратегического управления, схожих по заданным  признакам </a:t>
            </a: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30" name="Стрелка: вниз 9">
            <a:extLst>
              <a:ext uri="{FF2B5EF4-FFF2-40B4-BE49-F238E27FC236}">
                <a16:creationId xmlns:a16="http://schemas.microsoft.com/office/drawing/2014/main" id="{E6426A42-FB33-5E4D-938D-8D244CC8A379}"/>
              </a:ext>
            </a:extLst>
          </p:cNvPr>
          <p:cNvSpPr/>
          <p:nvPr/>
        </p:nvSpPr>
        <p:spPr>
          <a:xfrm rot="16200000">
            <a:off x="3755818" y="1420359"/>
            <a:ext cx="468291" cy="882109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473191" y="6506573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5" name="Надпись 2">
            <a:extLst>
              <a:ext uri="{FF2B5EF4-FFF2-40B4-BE49-F238E27FC236}">
                <a16:creationId xmlns:a16="http://schemas.microsoft.com/office/drawing/2014/main" id="{4E613E39-A75F-0441-9439-A39F9FA71215}"/>
              </a:ext>
            </a:extLst>
          </p:cNvPr>
          <p:cNvSpPr txBox="1"/>
          <p:nvPr/>
        </p:nvSpPr>
        <p:spPr>
          <a:xfrm>
            <a:off x="95593" y="2853542"/>
            <a:ext cx="3453316" cy="1421321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5934075" algn="r"/>
              </a:tabLst>
            </a:pPr>
            <a:r>
              <a:rPr lang="ru-RU" sz="13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Разработка типологии стратегического управления предполагает создание классификатора составных частей элемента «стратегическое управление» на федеральном, региональном, отраслевом и корпоративном уровнях</a:t>
            </a:r>
          </a:p>
          <a:p>
            <a:pPr algn="just">
              <a:tabLst>
                <a:tab pos="5934075" algn="r"/>
              </a:tabLst>
            </a:pPr>
            <a:r>
              <a:rPr lang="ru-RU" sz="1200" b="1" kern="1600" dirty="0">
                <a:solidFill>
                  <a:srgbClr val="327074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8" name="Стрелка: вниз 9">
            <a:extLst>
              <a:ext uri="{FF2B5EF4-FFF2-40B4-BE49-F238E27FC236}">
                <a16:creationId xmlns:a16="http://schemas.microsoft.com/office/drawing/2014/main" id="{41F355B8-BE91-2723-93D5-16B2C0192234}"/>
              </a:ext>
            </a:extLst>
          </p:cNvPr>
          <p:cNvSpPr/>
          <p:nvPr/>
        </p:nvSpPr>
        <p:spPr>
          <a:xfrm>
            <a:off x="1561558" y="2189150"/>
            <a:ext cx="501158" cy="636098"/>
          </a:xfrm>
          <a:prstGeom prst="downArrow">
            <a:avLst/>
          </a:prstGeom>
          <a:solidFill>
            <a:srgbClr val="256569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31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внобедренный треугольник 52">
            <a:extLst>
              <a:ext uri="{FF2B5EF4-FFF2-40B4-BE49-F238E27FC236}">
                <a16:creationId xmlns:a16="http://schemas.microsoft.com/office/drawing/2014/main" id="{F14BE9D7-3A1F-6796-F381-B42494B87482}"/>
              </a:ext>
            </a:extLst>
          </p:cNvPr>
          <p:cNvSpPr/>
          <p:nvPr/>
        </p:nvSpPr>
        <p:spPr>
          <a:xfrm rot="10800000">
            <a:off x="1543427" y="2131265"/>
            <a:ext cx="6057146" cy="4301506"/>
          </a:xfrm>
          <a:prstGeom prst="triangle">
            <a:avLst>
              <a:gd name="adj" fmla="val 52092"/>
            </a:avLst>
          </a:prstGeom>
          <a:noFill/>
          <a:ln w="38100">
            <a:solidFill>
              <a:srgbClr val="25676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1" y="427844"/>
            <a:ext cx="7447308" cy="67098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41257"/>
            <a:ext cx="7447308" cy="601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И ОСНОВНОЕ СОДЕРЖАНИЕ ЭЛЕМЕНТОВ ОСОБОЙ ФИНАНСОВО-ЭКОНОМИЧЕСКОЙ ТРИАДЫ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F78D41-1786-0C49-A9CB-75AEE95BF519}"/>
              </a:ext>
            </a:extLst>
          </p:cNvPr>
          <p:cNvSpPr txBox="1"/>
          <p:nvPr/>
        </p:nvSpPr>
        <p:spPr>
          <a:xfrm>
            <a:off x="8473191" y="6506573"/>
            <a:ext cx="283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" name="Надпись 2">
            <a:extLst>
              <a:ext uri="{FF2B5EF4-FFF2-40B4-BE49-F238E27FC236}">
                <a16:creationId xmlns:a16="http://schemas.microsoft.com/office/drawing/2014/main" id="{8403BB1D-5BA1-DFA6-1247-A17CCEF8D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20" y="1212581"/>
            <a:ext cx="3701068" cy="1991477"/>
          </a:xfrm>
          <a:prstGeom prst="rect">
            <a:avLst/>
          </a:prstGeom>
          <a:solidFill>
            <a:srgbClr val="36B59F"/>
          </a:solidFill>
          <a:ln w="6350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ПЛАНИРОВАНИЕ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планирование – деятельность заинтересованных участников разработки стратегического целеполагания, анализа, прогнозирования, а также планирования социально-экономического развития Российской Федерации, субъектов Российской Федерации и муниципальных образований, отраслей экономики и сфер государственного и муниципального управления, направленная на решение задач устойчивого социально-экономического развития и обеспечение национальной безопасности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69EA7FB-8218-B128-D234-43537A64D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972" y="5088760"/>
            <a:ext cx="5306126" cy="1694812"/>
          </a:xfrm>
          <a:prstGeom prst="rect">
            <a:avLst/>
          </a:prstGeom>
          <a:solidFill>
            <a:srgbClr val="3A8D64"/>
          </a:solidFill>
          <a:ln w="19050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БЮДЖЕТИРОВАНИЕ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Бюджетирование – деятельность заинтересованных участников бюджетного процесса по разработке проектов бюджетов, последующему их утверждению, исполнению, а также контролю над исполнением, направленная на сбалансированное и рациональное ресурсное обеспечение реализации результатов (установок) стратегического планирования в сфере социально-экономического развития Российской Федерации, субъектов Российской Федерации и муниципальных образований, отраслей экономики и сфер государственного и муниципального управления в рамках программно-целевых и проектных документов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5E04EBB-FC60-54AE-BD7D-EE37C9527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4140" y="1200417"/>
            <a:ext cx="4083839" cy="1991477"/>
          </a:xfrm>
          <a:prstGeom prst="rect">
            <a:avLst/>
          </a:prstGeom>
          <a:solidFill>
            <a:srgbClr val="49CAD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УПРАВЛЕНИЕ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Стратегическое управление – обусловленная бюджетными назначениями целенаправленная деятельность заинтересованных участников процесса по реализации результатов (установок) стратегического планирования в сфере устойчивого социально-экономического развития Российской Федерации, субъектов Российской Федерации и муниципальных образований, отраслей экономики и корпоративного сектора, а также укрепления национальной безопасности, направленная на достижение в рамках программно-целевых и проектных документов назначенных стратегических целей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F53A6AC-C375-4E74-9666-43EEF253F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7451" y="1218342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7397B4E9-453F-5140-257E-9211FF662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7451" y="1675542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2EEB1FC-6CF8-B0A0-674F-FCE532F44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7451" y="1755717"/>
            <a:ext cx="184731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8C1179-1910-B32F-70B0-FBBA96BC1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7451" y="2207455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9F9B16A-4770-B3E4-452D-FD93D15A5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7451" y="2361342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Горизонтальный свиток 19">
            <a:extLst>
              <a:ext uri="{FF2B5EF4-FFF2-40B4-BE49-F238E27FC236}">
                <a16:creationId xmlns:a16="http://schemas.microsoft.com/office/drawing/2014/main" id="{BCBF31D7-F78E-247E-16AA-ABDE32439F4C}"/>
              </a:ext>
            </a:extLst>
          </p:cNvPr>
          <p:cNvSpPr/>
          <p:nvPr/>
        </p:nvSpPr>
        <p:spPr>
          <a:xfrm>
            <a:off x="1634754" y="3219700"/>
            <a:ext cx="5874490" cy="1869060"/>
          </a:xfrm>
          <a:prstGeom prst="horizontalScroll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СТРАТЕГИРОВАНИЕ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Стратегирование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Российской Федерации – взаимосвязанная совокупность системы нормативно-правовых документов и мероприятий в этой области, а также регламентированная деятельности участников комплексного процесса, направленная на формирование стратегического целеполагания, проведение стратегического анализа, разработку стратегического прогноза, стратегическое планирование, программирование и бюджетирование устойчивого социально-экономического развития Российской Федерации и укрепление национальной безопасности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4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16806" y="345631"/>
            <a:ext cx="6598359" cy="55292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6806" y="313783"/>
            <a:ext cx="6396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 предпосылки, Выводы и направления дальнейшей разработки материалов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CC341F8B-25AA-3A40-A3C6-C74229C1A6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5023591"/>
              </p:ext>
            </p:extLst>
          </p:nvPr>
        </p:nvGraphicFramePr>
        <p:xfrm>
          <a:off x="86098" y="1089714"/>
          <a:ext cx="8836691" cy="5454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19EDD7A-2681-8E42-9C4C-571AB2204007}"/>
              </a:ext>
            </a:extLst>
          </p:cNvPr>
          <p:cNvSpPr/>
          <p:nvPr/>
        </p:nvSpPr>
        <p:spPr>
          <a:xfrm>
            <a:off x="8207149" y="6550223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4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DFFA0F97D3F71448AFC0D69EF7C96A2" ma:contentTypeVersion="0" ma:contentTypeDescription="Создание документа." ma:contentTypeScope="" ma:versionID="712f9fbf56bb1c316fc3c407a7b6cf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b6ee6868b3de15550ffcb219b05998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D33BF-7E2D-409A-A9B5-BE6E6D19FD19}"/>
</file>

<file path=customXml/itemProps2.xml><?xml version="1.0" encoding="utf-8"?>
<ds:datastoreItem xmlns:ds="http://schemas.openxmlformats.org/officeDocument/2006/customXml" ds:itemID="{77F78A8B-7EE1-459B-81DE-8E382C3F86C9}"/>
</file>

<file path=customXml/itemProps3.xml><?xml version="1.0" encoding="utf-8"?>
<ds:datastoreItem xmlns:ds="http://schemas.openxmlformats.org/officeDocument/2006/customXml" ds:itemID="{FE14FB3A-98B0-4541-A9B6-6A9A9A4E97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1611</Words>
  <Application>Microsoft Macintosh PowerPoint</Application>
  <PresentationFormat>Экран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Чернышева Татьяна Константиновна</cp:lastModifiedBy>
  <cp:revision>27</cp:revision>
  <dcterms:created xsi:type="dcterms:W3CDTF">2016-09-22T16:49:19Z</dcterms:created>
  <dcterms:modified xsi:type="dcterms:W3CDTF">2022-10-10T15:26:29Z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0x010100ADFFA0F97D3F71448AFC0D69EF7C96A2</vt:lpwstr>
  </property>
</Properties>
</file>