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1.xml" ContentType="application/vnd.ms-office.drawingml.diagramDrawing+xml"/>
  <Override PartName="/ppt/diagrams/colors5.xml" ContentType="application/vnd.openxmlformats-officedocument.drawingml.diagramColors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6.xml" ContentType="application/vnd.openxmlformats-officedocument.drawingml.diagramColors+xml"/>
  <Override PartName="/ppt/diagrams/drawing2.xml" ContentType="application/vnd.ms-office.drawingml.diagramDrawing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5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6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67" r:id="rId3"/>
    <p:sldId id="257" r:id="rId4"/>
    <p:sldId id="260" r:id="rId5"/>
    <p:sldId id="265" r:id="rId6"/>
    <p:sldId id="261" r:id="rId7"/>
    <p:sldId id="259" r:id="rId8"/>
    <p:sldId id="264" r:id="rId9"/>
    <p:sldId id="258" r:id="rId10"/>
    <p:sldId id="266" r:id="rId11"/>
    <p:sldId id="262" r:id="rId12"/>
    <p:sldId id="263" r:id="rId13"/>
    <p:sldId id="268" r:id="rId14"/>
    <p:sldId id="269" r:id="rId15"/>
    <p:sldId id="271" r:id="rId16"/>
    <p:sldId id="272" r:id="rId17"/>
    <p:sldId id="270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246" y="9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173B9-91E9-CC4D-9C54-2E903F6C54C4}" type="doc">
      <dgm:prSet loTypeId="urn:microsoft.com/office/officeart/2005/8/layout/pyramid2" loCatId="" qsTypeId="urn:microsoft.com/office/officeart/2005/8/quickstyle/simple5" qsCatId="simple" csTypeId="urn:microsoft.com/office/officeart/2005/8/colors/accent1_4" csCatId="accent1" phldr="1"/>
      <dgm:spPr/>
    </dgm:pt>
    <dgm:pt modelId="{BD1E68E5-E5FB-A341-B4F9-B5120ADFA4CB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000" b="1">
              <a:latin typeface="Times New Roman" panose="02020603050405020304" pitchFamily="18" charset="0"/>
              <a:cs typeface="Times New Roman" panose="02020603050405020304" pitchFamily="18" charset="0"/>
            </a:rPr>
            <a:t>Уровень 1: </a:t>
          </a:r>
          <a:br>
            <a:rPr lang="ru-RU" sz="1000" b="1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>
              <a:latin typeface="Times New Roman" panose="02020603050405020304" pitchFamily="18" charset="0"/>
              <a:cs typeface="Times New Roman" panose="02020603050405020304" pitchFamily="18" charset="0"/>
            </a:rPr>
            <a:t>содержит основополагающие принципы аудита.</a:t>
          </a:r>
        </a:p>
      </dgm:t>
    </dgm:pt>
    <dgm:pt modelId="{7FDAC653-1BA0-D541-ADBA-4C3416D297C6}" type="parTrans" cxnId="{2F39F0AE-56C7-6646-A5AE-75D56E38906C}">
      <dgm:prSet/>
      <dgm:spPr/>
      <dgm:t>
        <a:bodyPr/>
        <a:lstStyle/>
        <a:p>
          <a:endParaRPr lang="ru-RU"/>
        </a:p>
      </dgm:t>
    </dgm:pt>
    <dgm:pt modelId="{EEBAE073-CEDA-6E48-A2A9-E309EC5B05CD}" type="sibTrans" cxnId="{2F39F0AE-56C7-6646-A5AE-75D56E38906C}">
      <dgm:prSet/>
      <dgm:spPr/>
      <dgm:t>
        <a:bodyPr/>
        <a:lstStyle/>
        <a:p>
          <a:endParaRPr lang="ru-RU"/>
        </a:p>
      </dgm:t>
    </dgm:pt>
    <dgm:pt modelId="{1EDC9276-A812-B742-8A6F-124776A2014E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000" b="1">
              <a:latin typeface="Times New Roman" panose="02020603050405020304" pitchFamily="18" charset="0"/>
              <a:cs typeface="Times New Roman" panose="02020603050405020304" pitchFamily="18" charset="0"/>
            </a:rPr>
            <a:t>Уровень 2 (ISSA</a:t>
          </a:r>
          <a:r>
            <a:rPr lang="en-US" sz="1000" b="1">
              <a:latin typeface="Times New Roman" panose="02020603050405020304" pitchFamily="18" charset="0"/>
              <a:cs typeface="Times New Roman" panose="02020603050405020304" pitchFamily="18" charset="0"/>
            </a:rPr>
            <a:t>Is </a:t>
          </a:r>
          <a:r>
            <a:rPr lang="ru-RU" sz="1000" b="1">
              <a:latin typeface="Times New Roman" panose="02020603050405020304" pitchFamily="18" charset="0"/>
              <a:cs typeface="Times New Roman" panose="02020603050405020304" pitchFamily="18" charset="0"/>
            </a:rPr>
            <a:t>10-99): </a:t>
          </a:r>
          <a:r>
            <a:rPr lang="ru-RU" sz="10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0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>
              <a:latin typeface="Times New Roman" panose="02020603050405020304" pitchFamily="18" charset="0"/>
              <a:cs typeface="Times New Roman" panose="02020603050405020304" pitchFamily="18" charset="0"/>
            </a:rPr>
            <a:t>устанавливает необходимые требования для надлежащего функционирования ВОА, а именно независимость, прозрачность и подотчетность, этические нормы и контроль качества.</a:t>
          </a:r>
        </a:p>
      </dgm:t>
    </dgm:pt>
    <dgm:pt modelId="{41088D6D-8870-E946-A6B1-2F09DA41AE7A}" type="parTrans" cxnId="{934F67A6-69E0-9A49-B9BC-33691D0E0351}">
      <dgm:prSet/>
      <dgm:spPr/>
      <dgm:t>
        <a:bodyPr/>
        <a:lstStyle/>
        <a:p>
          <a:endParaRPr lang="ru-RU"/>
        </a:p>
      </dgm:t>
    </dgm:pt>
    <dgm:pt modelId="{B6A1962A-7CC1-9546-A629-F11C9E87468B}" type="sibTrans" cxnId="{934F67A6-69E0-9A49-B9BC-33691D0E0351}">
      <dgm:prSet/>
      <dgm:spPr/>
      <dgm:t>
        <a:bodyPr/>
        <a:lstStyle/>
        <a:p>
          <a:endParaRPr lang="ru-RU"/>
        </a:p>
      </dgm:t>
    </dgm:pt>
    <dgm:pt modelId="{33B42679-11A1-7049-8B60-6502293621FE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000" b="1">
              <a:latin typeface="Times New Roman" panose="02020603050405020304" pitchFamily="18" charset="0"/>
              <a:cs typeface="Times New Roman" panose="02020603050405020304" pitchFamily="18" charset="0"/>
            </a:rPr>
            <a:t>Уровни 3 </a:t>
          </a:r>
          <a:r>
            <a:rPr lang="en-US" sz="1000" b="1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" sz="1000" b="1">
              <a:latin typeface="Times New Roman" panose="02020603050405020304" pitchFamily="18" charset="0"/>
              <a:cs typeface="Times New Roman" panose="02020603050405020304" pitchFamily="18" charset="0"/>
            </a:rPr>
            <a:t>ISSAIs100–999) </a:t>
          </a:r>
          <a:r>
            <a:rPr lang="ru-RU" sz="1000" b="1">
              <a:latin typeface="Times New Roman" panose="02020603050405020304" pitchFamily="18" charset="0"/>
              <a:cs typeface="Times New Roman" panose="02020603050405020304" pitchFamily="18" charset="0"/>
            </a:rPr>
            <a:t>и 4</a:t>
          </a:r>
          <a:r>
            <a:rPr lang="en-US" sz="1000" b="1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" sz="1000" b="1">
              <a:latin typeface="Times New Roman" panose="02020603050405020304" pitchFamily="18" charset="0"/>
              <a:cs typeface="Times New Roman" panose="02020603050405020304" pitchFamily="18" charset="0"/>
            </a:rPr>
            <a:t>ISSAIs 1000–9999)</a:t>
          </a:r>
          <a:r>
            <a:rPr lang="ru-RU" sz="1000" b="1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0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>
              <a:latin typeface="Times New Roman" panose="02020603050405020304" pitchFamily="18" charset="0"/>
              <a:cs typeface="Times New Roman" panose="02020603050405020304" pitchFamily="18" charset="0"/>
            </a:rPr>
            <a:t>отвечают за проведение отдельных аудиторских проверок и включают общепринятые профессиональные принципы, являющиеся основой эффективного и независимого аудита государственных организаций.</a:t>
          </a:r>
        </a:p>
      </dgm:t>
    </dgm:pt>
    <dgm:pt modelId="{205A6DD5-0955-D24F-8F5D-E1D770E39A90}" type="parTrans" cxnId="{8908858C-1C37-AB40-82DD-E65B3E534EBC}">
      <dgm:prSet/>
      <dgm:spPr/>
      <dgm:t>
        <a:bodyPr/>
        <a:lstStyle/>
        <a:p>
          <a:endParaRPr lang="ru-RU"/>
        </a:p>
      </dgm:t>
    </dgm:pt>
    <dgm:pt modelId="{38A4F3FF-E0D9-1944-9B37-CE1803B18801}" type="sibTrans" cxnId="{8908858C-1C37-AB40-82DD-E65B3E534EBC}">
      <dgm:prSet/>
      <dgm:spPr/>
      <dgm:t>
        <a:bodyPr/>
        <a:lstStyle/>
        <a:p>
          <a:endParaRPr lang="ru-RU"/>
        </a:p>
      </dgm:t>
    </dgm:pt>
    <dgm:pt modelId="{AFB441FA-1782-6046-87C2-FE16CF47B501}" type="pres">
      <dgm:prSet presAssocID="{945173B9-91E9-CC4D-9C54-2E903F6C54C4}" presName="compositeShape" presStyleCnt="0">
        <dgm:presLayoutVars>
          <dgm:dir/>
          <dgm:resizeHandles/>
        </dgm:presLayoutVars>
      </dgm:prSet>
      <dgm:spPr/>
    </dgm:pt>
    <dgm:pt modelId="{D980E51D-3EE6-624B-8F0F-C9AC8E96EB20}" type="pres">
      <dgm:prSet presAssocID="{945173B9-91E9-CC4D-9C54-2E903F6C54C4}" presName="pyramid" presStyleLbl="node1" presStyleIdx="0" presStyleCnt="1"/>
      <dgm:spPr/>
    </dgm:pt>
    <dgm:pt modelId="{69BAAFB1-00AB-D642-A921-A4B669DDBD31}" type="pres">
      <dgm:prSet presAssocID="{945173B9-91E9-CC4D-9C54-2E903F6C54C4}" presName="theList" presStyleCnt="0"/>
      <dgm:spPr/>
    </dgm:pt>
    <dgm:pt modelId="{23CB36CF-D039-4948-BFC9-4F2C82152282}" type="pres">
      <dgm:prSet presAssocID="{BD1E68E5-E5FB-A341-B4F9-B5120ADFA4CB}" presName="aNode" presStyleLbl="fgAcc1" presStyleIdx="0" presStyleCnt="3" custScaleX="99363" custScaleY="58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7FA6C-DC18-CF44-B537-E612AAECB29C}" type="pres">
      <dgm:prSet presAssocID="{BD1E68E5-E5FB-A341-B4F9-B5120ADFA4CB}" presName="aSpace" presStyleCnt="0"/>
      <dgm:spPr/>
    </dgm:pt>
    <dgm:pt modelId="{8947AFF8-609C-7341-8F11-CAB587A15368}" type="pres">
      <dgm:prSet presAssocID="{1EDC9276-A812-B742-8A6F-124776A2014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FD94E-5494-2148-8724-854689D94D27}" type="pres">
      <dgm:prSet presAssocID="{1EDC9276-A812-B742-8A6F-124776A2014E}" presName="aSpace" presStyleCnt="0"/>
      <dgm:spPr/>
    </dgm:pt>
    <dgm:pt modelId="{DA0B2137-0E74-8E45-9FE0-A0C3505D1978}" type="pres">
      <dgm:prSet presAssocID="{33B42679-11A1-7049-8B60-6502293621FE}" presName="aNode" presStyleLbl="fgAcc1" presStyleIdx="2" presStyleCnt="3" custScaleX="100999" custScaleY="11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418E7-B918-164B-B5CF-479B5B20C34C}" type="pres">
      <dgm:prSet presAssocID="{33B42679-11A1-7049-8B60-6502293621FE}" presName="aSpace" presStyleCnt="0"/>
      <dgm:spPr/>
    </dgm:pt>
  </dgm:ptLst>
  <dgm:cxnLst>
    <dgm:cxn modelId="{2F39F0AE-56C7-6646-A5AE-75D56E38906C}" srcId="{945173B9-91E9-CC4D-9C54-2E903F6C54C4}" destId="{BD1E68E5-E5FB-A341-B4F9-B5120ADFA4CB}" srcOrd="0" destOrd="0" parTransId="{7FDAC653-1BA0-D541-ADBA-4C3416D297C6}" sibTransId="{EEBAE073-CEDA-6E48-A2A9-E309EC5B05CD}"/>
    <dgm:cxn modelId="{8908858C-1C37-AB40-82DD-E65B3E534EBC}" srcId="{945173B9-91E9-CC4D-9C54-2E903F6C54C4}" destId="{33B42679-11A1-7049-8B60-6502293621FE}" srcOrd="2" destOrd="0" parTransId="{205A6DD5-0955-D24F-8F5D-E1D770E39A90}" sibTransId="{38A4F3FF-E0D9-1944-9B37-CE1803B18801}"/>
    <dgm:cxn modelId="{934F67A6-69E0-9A49-B9BC-33691D0E0351}" srcId="{945173B9-91E9-CC4D-9C54-2E903F6C54C4}" destId="{1EDC9276-A812-B742-8A6F-124776A2014E}" srcOrd="1" destOrd="0" parTransId="{41088D6D-8870-E946-A6B1-2F09DA41AE7A}" sibTransId="{B6A1962A-7CC1-9546-A629-F11C9E87468B}"/>
    <dgm:cxn modelId="{5B2BF1B6-8A0A-F446-A767-A3C1D3F6E06C}" type="presOf" srcId="{1EDC9276-A812-B742-8A6F-124776A2014E}" destId="{8947AFF8-609C-7341-8F11-CAB587A15368}" srcOrd="0" destOrd="0" presId="urn:microsoft.com/office/officeart/2005/8/layout/pyramid2"/>
    <dgm:cxn modelId="{D1CFE134-27A5-B149-AF9B-2AEF7D4DB934}" type="presOf" srcId="{33B42679-11A1-7049-8B60-6502293621FE}" destId="{DA0B2137-0E74-8E45-9FE0-A0C3505D1978}" srcOrd="0" destOrd="0" presId="urn:microsoft.com/office/officeart/2005/8/layout/pyramid2"/>
    <dgm:cxn modelId="{FA6749E8-F4DA-074D-8669-42B49347F606}" type="presOf" srcId="{BD1E68E5-E5FB-A341-B4F9-B5120ADFA4CB}" destId="{23CB36CF-D039-4948-BFC9-4F2C82152282}" srcOrd="0" destOrd="0" presId="urn:microsoft.com/office/officeart/2005/8/layout/pyramid2"/>
    <dgm:cxn modelId="{1E032CF0-915E-2040-AA1D-E79BDD1E5664}" type="presOf" srcId="{945173B9-91E9-CC4D-9C54-2E903F6C54C4}" destId="{AFB441FA-1782-6046-87C2-FE16CF47B501}" srcOrd="0" destOrd="0" presId="urn:microsoft.com/office/officeart/2005/8/layout/pyramid2"/>
    <dgm:cxn modelId="{0586DF3F-85C2-3E40-A1A5-BE205EA8460C}" type="presParOf" srcId="{AFB441FA-1782-6046-87C2-FE16CF47B501}" destId="{D980E51D-3EE6-624B-8F0F-C9AC8E96EB20}" srcOrd="0" destOrd="0" presId="urn:microsoft.com/office/officeart/2005/8/layout/pyramid2"/>
    <dgm:cxn modelId="{2403ABF0-8C70-214F-9733-AA6FAFA7A0FA}" type="presParOf" srcId="{AFB441FA-1782-6046-87C2-FE16CF47B501}" destId="{69BAAFB1-00AB-D642-A921-A4B669DDBD31}" srcOrd="1" destOrd="0" presId="urn:microsoft.com/office/officeart/2005/8/layout/pyramid2"/>
    <dgm:cxn modelId="{6AFFB684-3BE7-2746-9977-2EE8D3E48744}" type="presParOf" srcId="{69BAAFB1-00AB-D642-A921-A4B669DDBD31}" destId="{23CB36CF-D039-4948-BFC9-4F2C82152282}" srcOrd="0" destOrd="0" presId="urn:microsoft.com/office/officeart/2005/8/layout/pyramid2"/>
    <dgm:cxn modelId="{DFA831D9-014D-F540-96F6-41262957B3B2}" type="presParOf" srcId="{69BAAFB1-00AB-D642-A921-A4B669DDBD31}" destId="{D3B7FA6C-DC18-CF44-B537-E612AAECB29C}" srcOrd="1" destOrd="0" presId="urn:microsoft.com/office/officeart/2005/8/layout/pyramid2"/>
    <dgm:cxn modelId="{727D2E85-5C84-8C48-8F90-3FDC44A45967}" type="presParOf" srcId="{69BAAFB1-00AB-D642-A921-A4B669DDBD31}" destId="{8947AFF8-609C-7341-8F11-CAB587A15368}" srcOrd="2" destOrd="0" presId="urn:microsoft.com/office/officeart/2005/8/layout/pyramid2"/>
    <dgm:cxn modelId="{633566D4-0BB3-9140-A2CD-D38B57FDD3CC}" type="presParOf" srcId="{69BAAFB1-00AB-D642-A921-A4B669DDBD31}" destId="{03BFD94E-5494-2148-8724-854689D94D27}" srcOrd="3" destOrd="0" presId="urn:microsoft.com/office/officeart/2005/8/layout/pyramid2"/>
    <dgm:cxn modelId="{9B16DF59-F35E-CF45-BD25-91FEFDE63D69}" type="presParOf" srcId="{69BAAFB1-00AB-D642-A921-A4B669DDBD31}" destId="{DA0B2137-0E74-8E45-9FE0-A0C3505D1978}" srcOrd="4" destOrd="0" presId="urn:microsoft.com/office/officeart/2005/8/layout/pyramid2"/>
    <dgm:cxn modelId="{614BB1F2-B86B-8941-992A-16AD5C7CD587}" type="presParOf" srcId="{69BAAFB1-00AB-D642-A921-A4B669DDBD31}" destId="{B14418E7-B918-164B-B5CF-479B5B20C34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2DBC4-DF98-9D43-988E-A4230A00E607}" type="doc">
      <dgm:prSet loTypeId="urn:microsoft.com/office/officeart/2005/8/layout/vList6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0C6EAEF-D098-FE4F-AE9C-EAC02FAF99FD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аудита</a:t>
          </a:r>
        </a:p>
      </dgm:t>
    </dgm:pt>
    <dgm:pt modelId="{321C07BD-3C38-654C-8DC8-B6D877A696A1}" type="parTrans" cxnId="{85CFAB0B-2E2E-524F-A834-4C25C8C85ED8}">
      <dgm:prSet/>
      <dgm:spPr/>
      <dgm:t>
        <a:bodyPr/>
        <a:lstStyle/>
        <a:p>
          <a:endParaRPr lang="ru-RU"/>
        </a:p>
      </dgm:t>
    </dgm:pt>
    <dgm:pt modelId="{BCA571DD-5F29-4B4B-9A52-E7CEDF59C2B6}" type="sibTrans" cxnId="{85CFAB0B-2E2E-524F-A834-4C25C8C85ED8}">
      <dgm:prSet/>
      <dgm:spPr/>
      <dgm:t>
        <a:bodyPr/>
        <a:lstStyle/>
        <a:p>
          <a:endParaRPr lang="ru-RU"/>
        </a:p>
      </dgm:t>
    </dgm:pt>
    <dgm:pt modelId="{877A0D0B-0B1B-4D46-97E2-3B000A22B33E}">
      <dgm:prSet phldrT="[Текст]" custT="1"/>
      <dgm:spPr/>
      <dgm:t>
        <a:bodyPr/>
        <a:lstStyle/>
        <a:p>
          <a:pPr algn="just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Аудиторы должны обеспечивать четкую формулировку условий аудита, понимать суть объекта аудита или аудируемой программы. Также должны проводить оценку рисков, при необходимости пересматривая их результаты в зависимости от результатов аудита. </a:t>
          </a:r>
        </a:p>
      </dgm:t>
    </dgm:pt>
    <dgm:pt modelId="{BEC871CF-E71C-A041-BA54-6C2599693D1B}" type="parTrans" cxnId="{4B677476-5290-5443-A1B9-ADE79F871588}">
      <dgm:prSet/>
      <dgm:spPr/>
      <dgm:t>
        <a:bodyPr/>
        <a:lstStyle/>
        <a:p>
          <a:endParaRPr lang="ru-RU"/>
        </a:p>
      </dgm:t>
    </dgm:pt>
    <dgm:pt modelId="{E904CE3A-4146-AB43-95F4-019906880C4C}" type="sibTrans" cxnId="{4B677476-5290-5443-A1B9-ADE79F871588}">
      <dgm:prSet/>
      <dgm:spPr/>
      <dgm:t>
        <a:bodyPr/>
        <a:lstStyle/>
        <a:p>
          <a:endParaRPr lang="ru-RU"/>
        </a:p>
      </dgm:t>
    </dgm:pt>
    <dgm:pt modelId="{49E6C122-78B3-A142-A045-3D89FD4B0AB5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аудита</a:t>
          </a:r>
        </a:p>
      </dgm:t>
    </dgm:pt>
    <dgm:pt modelId="{5465E9FF-2353-7644-A9C0-CD73D957B76A}" type="parTrans" cxnId="{13CAEC46-F13E-214A-AC05-AEECDFD26F89}">
      <dgm:prSet/>
      <dgm:spPr/>
      <dgm:t>
        <a:bodyPr/>
        <a:lstStyle/>
        <a:p>
          <a:endParaRPr lang="ru-RU"/>
        </a:p>
      </dgm:t>
    </dgm:pt>
    <dgm:pt modelId="{CAABF353-4FDC-8F46-82B3-D57F55546F5E}" type="sibTrans" cxnId="{13CAEC46-F13E-214A-AC05-AEECDFD26F89}">
      <dgm:prSet/>
      <dgm:spPr/>
      <dgm:t>
        <a:bodyPr/>
        <a:lstStyle/>
        <a:p>
          <a:endParaRPr lang="ru-RU"/>
        </a:p>
      </dgm:t>
    </dgm:pt>
    <dgm:pt modelId="{EAE63260-7073-014E-963A-4F35B1D8FF70}">
      <dgm:prSet phldrT="[Текст]" custT="1"/>
      <dgm:spPr/>
      <dgm:t>
        <a:bodyPr/>
        <a:lstStyle/>
        <a:p>
          <a:pPr algn="just"/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На основе сделанных заключений аудиторы должны составлять отчет для доведения результатов аудита до сведения заинтересованных сторон, общественности и других ответственных органов управления.</a:t>
          </a:r>
        </a:p>
      </dgm:t>
    </dgm:pt>
    <dgm:pt modelId="{32A23AC6-20F9-3143-9868-C4FB27BF1849}" type="parTrans" cxnId="{954320C7-DCC5-C94B-97FF-B9AD0812E760}">
      <dgm:prSet/>
      <dgm:spPr/>
      <dgm:t>
        <a:bodyPr/>
        <a:lstStyle/>
        <a:p>
          <a:endParaRPr lang="ru-RU"/>
        </a:p>
      </dgm:t>
    </dgm:pt>
    <dgm:pt modelId="{6B074267-B664-0C4D-BE8B-8451FC5B1B84}" type="sibTrans" cxnId="{954320C7-DCC5-C94B-97FF-B9AD0812E760}">
      <dgm:prSet/>
      <dgm:spPr/>
      <dgm:t>
        <a:bodyPr/>
        <a:lstStyle/>
        <a:p>
          <a:endParaRPr lang="ru-RU"/>
        </a:p>
      </dgm:t>
    </dgm:pt>
    <dgm:pt modelId="{0946DD7E-9E3B-1B41-9C58-BB8FED69C618}">
      <dgm:prSet phldrT="[Текст]" custT="1"/>
      <dgm:spPr/>
      <dgm:t>
        <a:bodyPr/>
        <a:lstStyle/>
        <a:p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и контроль реализации результатов аудита</a:t>
          </a:r>
        </a:p>
      </dgm:t>
    </dgm:pt>
    <dgm:pt modelId="{A5FABCD9-3CAB-3742-8536-53E75815CA6B}" type="parTrans" cxnId="{DC6CC4E5-FE2E-BA41-8B3B-5D546D2A0168}">
      <dgm:prSet/>
      <dgm:spPr/>
      <dgm:t>
        <a:bodyPr/>
        <a:lstStyle/>
        <a:p>
          <a:endParaRPr lang="ru-RU"/>
        </a:p>
      </dgm:t>
    </dgm:pt>
    <dgm:pt modelId="{4FF8A59B-9121-8744-8C55-409045C539F2}" type="sibTrans" cxnId="{DC6CC4E5-FE2E-BA41-8B3B-5D546D2A0168}">
      <dgm:prSet/>
      <dgm:spPr/>
      <dgm:t>
        <a:bodyPr/>
        <a:lstStyle/>
        <a:p>
          <a:endParaRPr lang="ru-RU"/>
        </a:p>
      </dgm:t>
    </dgm:pt>
    <dgm:pt modelId="{55476F01-F3E6-6F4D-945E-BDA397C2DC5D}">
      <dgm:prSet custT="1"/>
      <dgm:spPr/>
      <dgm:t>
        <a:bodyPr/>
        <a:lstStyle/>
        <a:p>
          <a:pPr algn="just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Аудиторы должны проводить процедуры проверки, обеспечивающие достаточное аудиторское доказательство в подтверждение отчета о результатах проверки, на основании полученные результатов должны делать заключения. </a:t>
          </a:r>
        </a:p>
      </dgm:t>
    </dgm:pt>
    <dgm:pt modelId="{AF040401-1E72-E04F-973D-B21CEC231673}" type="parTrans" cxnId="{2969D41F-E7A7-DA44-86D1-511F6AE9B3A8}">
      <dgm:prSet/>
      <dgm:spPr/>
      <dgm:t>
        <a:bodyPr/>
        <a:lstStyle/>
        <a:p>
          <a:endParaRPr lang="ru-RU"/>
        </a:p>
      </dgm:t>
    </dgm:pt>
    <dgm:pt modelId="{D777138C-73A8-614E-8836-1C66FC7C9332}" type="sibTrans" cxnId="{2969D41F-E7A7-DA44-86D1-511F6AE9B3A8}">
      <dgm:prSet/>
      <dgm:spPr/>
      <dgm:t>
        <a:bodyPr/>
        <a:lstStyle/>
        <a:p>
          <a:endParaRPr lang="ru-RU"/>
        </a:p>
      </dgm:t>
    </dgm:pt>
    <dgm:pt modelId="{7DE67928-3132-144F-88D2-2344CC130D50}" type="pres">
      <dgm:prSet presAssocID="{88B2DBC4-DF98-9D43-988E-A4230A00E60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3DC78E-3777-8C41-822F-B08CA9885EF0}" type="pres">
      <dgm:prSet presAssocID="{F0C6EAEF-D098-FE4F-AE9C-EAC02FAF99FD}" presName="linNode" presStyleCnt="0"/>
      <dgm:spPr/>
    </dgm:pt>
    <dgm:pt modelId="{3A84C3FC-8ABB-7D42-835F-EDEE2B5D08BC}" type="pres">
      <dgm:prSet presAssocID="{F0C6EAEF-D098-FE4F-AE9C-EAC02FAF99FD}" presName="parentShp" presStyleLbl="node1" presStyleIdx="0" presStyleCnt="3" custScaleX="92610" custScaleY="82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1DBFA-D69E-6746-8F6C-A67A6E7E1177}" type="pres">
      <dgm:prSet presAssocID="{F0C6EAEF-D098-FE4F-AE9C-EAC02FAF99F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8A814-90B7-5941-893D-0352C0642694}" type="pres">
      <dgm:prSet presAssocID="{BCA571DD-5F29-4B4B-9A52-E7CEDF59C2B6}" presName="spacing" presStyleCnt="0"/>
      <dgm:spPr/>
    </dgm:pt>
    <dgm:pt modelId="{91278AF5-8BF7-594E-BEA0-6AEE9F55BDC7}" type="pres">
      <dgm:prSet presAssocID="{49E6C122-78B3-A142-A045-3D89FD4B0AB5}" presName="linNode" presStyleCnt="0"/>
      <dgm:spPr/>
    </dgm:pt>
    <dgm:pt modelId="{1A675B85-0ACB-0441-B613-E1C40127EDAD}" type="pres">
      <dgm:prSet presAssocID="{49E6C122-78B3-A142-A045-3D89FD4B0AB5}" presName="parentShp" presStyleLbl="node1" presStyleIdx="1" presStyleCnt="3" custScaleX="96541" custScaleY="81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0B443-9E37-BA45-B6E6-FB124B5A56A7}" type="pres">
      <dgm:prSet presAssocID="{49E6C122-78B3-A142-A045-3D89FD4B0AB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82DDE-EBFE-E24C-BC75-702F6FDE0DDF}" type="pres">
      <dgm:prSet presAssocID="{CAABF353-4FDC-8F46-82B3-D57F55546F5E}" presName="spacing" presStyleCnt="0"/>
      <dgm:spPr/>
    </dgm:pt>
    <dgm:pt modelId="{F3DB4C5B-BF6F-064B-98E0-16201CA4BAC4}" type="pres">
      <dgm:prSet presAssocID="{0946DD7E-9E3B-1B41-9C58-BB8FED69C618}" presName="linNode" presStyleCnt="0"/>
      <dgm:spPr/>
    </dgm:pt>
    <dgm:pt modelId="{2B54F187-7501-1D4D-8FB2-82BBAFD1B297}" type="pres">
      <dgm:prSet presAssocID="{0946DD7E-9E3B-1B41-9C58-BB8FED69C618}" presName="parentShp" presStyleLbl="node1" presStyleIdx="2" presStyleCnt="3" custScaleX="94182" custScaleY="88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BBEFF-95EB-484F-8358-B05C66258EDD}" type="pres">
      <dgm:prSet presAssocID="{0946DD7E-9E3B-1B41-9C58-BB8FED69C61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9D41F-E7A7-DA44-86D1-511F6AE9B3A8}" srcId="{49E6C122-78B3-A142-A045-3D89FD4B0AB5}" destId="{55476F01-F3E6-6F4D-945E-BDA397C2DC5D}" srcOrd="0" destOrd="0" parTransId="{AF040401-1E72-E04F-973D-B21CEC231673}" sibTransId="{D777138C-73A8-614E-8836-1C66FC7C9332}"/>
    <dgm:cxn modelId="{3DA61A33-D791-7846-B6BB-47B13E69022D}" type="presOf" srcId="{88B2DBC4-DF98-9D43-988E-A4230A00E607}" destId="{7DE67928-3132-144F-88D2-2344CC130D50}" srcOrd="0" destOrd="0" presId="urn:microsoft.com/office/officeart/2005/8/layout/vList6"/>
    <dgm:cxn modelId="{DC6CC4E5-FE2E-BA41-8B3B-5D546D2A0168}" srcId="{88B2DBC4-DF98-9D43-988E-A4230A00E607}" destId="{0946DD7E-9E3B-1B41-9C58-BB8FED69C618}" srcOrd="2" destOrd="0" parTransId="{A5FABCD9-3CAB-3742-8536-53E75815CA6B}" sibTransId="{4FF8A59B-9121-8744-8C55-409045C539F2}"/>
    <dgm:cxn modelId="{DE5EA244-B5C0-BC4C-978B-634D48E968C4}" type="presOf" srcId="{0946DD7E-9E3B-1B41-9C58-BB8FED69C618}" destId="{2B54F187-7501-1D4D-8FB2-82BBAFD1B297}" srcOrd="0" destOrd="0" presId="urn:microsoft.com/office/officeart/2005/8/layout/vList6"/>
    <dgm:cxn modelId="{88330868-879A-914C-93CA-3B415DD8D768}" type="presOf" srcId="{49E6C122-78B3-A142-A045-3D89FD4B0AB5}" destId="{1A675B85-0ACB-0441-B613-E1C40127EDAD}" srcOrd="0" destOrd="0" presId="urn:microsoft.com/office/officeart/2005/8/layout/vList6"/>
    <dgm:cxn modelId="{97FB0CCF-5FFC-0E4B-8455-7DAAE0FB9A02}" type="presOf" srcId="{55476F01-F3E6-6F4D-945E-BDA397C2DC5D}" destId="{92A0B443-9E37-BA45-B6E6-FB124B5A56A7}" srcOrd="0" destOrd="0" presId="urn:microsoft.com/office/officeart/2005/8/layout/vList6"/>
    <dgm:cxn modelId="{002497E3-8D7C-D34D-B21C-D039ECF3EA9D}" type="presOf" srcId="{877A0D0B-0B1B-4D46-97E2-3B000A22B33E}" destId="{9511DBFA-D69E-6746-8F6C-A67A6E7E1177}" srcOrd="0" destOrd="0" presId="urn:microsoft.com/office/officeart/2005/8/layout/vList6"/>
    <dgm:cxn modelId="{954320C7-DCC5-C94B-97FF-B9AD0812E760}" srcId="{0946DD7E-9E3B-1B41-9C58-BB8FED69C618}" destId="{EAE63260-7073-014E-963A-4F35B1D8FF70}" srcOrd="0" destOrd="0" parTransId="{32A23AC6-20F9-3143-9868-C4FB27BF1849}" sibTransId="{6B074267-B664-0C4D-BE8B-8451FC5B1B84}"/>
    <dgm:cxn modelId="{A95094F1-6444-E544-AFC3-BBE4CD34EE54}" type="presOf" srcId="{F0C6EAEF-D098-FE4F-AE9C-EAC02FAF99FD}" destId="{3A84C3FC-8ABB-7D42-835F-EDEE2B5D08BC}" srcOrd="0" destOrd="0" presId="urn:microsoft.com/office/officeart/2005/8/layout/vList6"/>
    <dgm:cxn modelId="{E0E75881-846D-FD4F-A18D-454AEC05E671}" type="presOf" srcId="{EAE63260-7073-014E-963A-4F35B1D8FF70}" destId="{2DBBBEFF-95EB-484F-8358-B05C66258EDD}" srcOrd="0" destOrd="0" presId="urn:microsoft.com/office/officeart/2005/8/layout/vList6"/>
    <dgm:cxn modelId="{85CFAB0B-2E2E-524F-A834-4C25C8C85ED8}" srcId="{88B2DBC4-DF98-9D43-988E-A4230A00E607}" destId="{F0C6EAEF-D098-FE4F-AE9C-EAC02FAF99FD}" srcOrd="0" destOrd="0" parTransId="{321C07BD-3C38-654C-8DC8-B6D877A696A1}" sibTransId="{BCA571DD-5F29-4B4B-9A52-E7CEDF59C2B6}"/>
    <dgm:cxn modelId="{13CAEC46-F13E-214A-AC05-AEECDFD26F89}" srcId="{88B2DBC4-DF98-9D43-988E-A4230A00E607}" destId="{49E6C122-78B3-A142-A045-3D89FD4B0AB5}" srcOrd="1" destOrd="0" parTransId="{5465E9FF-2353-7644-A9C0-CD73D957B76A}" sibTransId="{CAABF353-4FDC-8F46-82B3-D57F55546F5E}"/>
    <dgm:cxn modelId="{4B677476-5290-5443-A1B9-ADE79F871588}" srcId="{F0C6EAEF-D098-FE4F-AE9C-EAC02FAF99FD}" destId="{877A0D0B-0B1B-4D46-97E2-3B000A22B33E}" srcOrd="0" destOrd="0" parTransId="{BEC871CF-E71C-A041-BA54-6C2599693D1B}" sibTransId="{E904CE3A-4146-AB43-95F4-019906880C4C}"/>
    <dgm:cxn modelId="{19CE656D-653A-BA47-9946-12EFAFAB3B00}" type="presParOf" srcId="{7DE67928-3132-144F-88D2-2344CC130D50}" destId="{D73DC78E-3777-8C41-822F-B08CA9885EF0}" srcOrd="0" destOrd="0" presId="urn:microsoft.com/office/officeart/2005/8/layout/vList6"/>
    <dgm:cxn modelId="{C2EE5BCE-25D3-234F-9593-0967865143FF}" type="presParOf" srcId="{D73DC78E-3777-8C41-822F-B08CA9885EF0}" destId="{3A84C3FC-8ABB-7D42-835F-EDEE2B5D08BC}" srcOrd="0" destOrd="0" presId="urn:microsoft.com/office/officeart/2005/8/layout/vList6"/>
    <dgm:cxn modelId="{D68461FF-CEB4-2341-8FE7-A109156E040F}" type="presParOf" srcId="{D73DC78E-3777-8C41-822F-B08CA9885EF0}" destId="{9511DBFA-D69E-6746-8F6C-A67A6E7E1177}" srcOrd="1" destOrd="0" presId="urn:microsoft.com/office/officeart/2005/8/layout/vList6"/>
    <dgm:cxn modelId="{DD991723-8199-4F4F-B732-D079FBECAE1F}" type="presParOf" srcId="{7DE67928-3132-144F-88D2-2344CC130D50}" destId="{4E88A814-90B7-5941-893D-0352C0642694}" srcOrd="1" destOrd="0" presId="urn:microsoft.com/office/officeart/2005/8/layout/vList6"/>
    <dgm:cxn modelId="{B2CF5DFA-5C43-174D-B727-508D5416290A}" type="presParOf" srcId="{7DE67928-3132-144F-88D2-2344CC130D50}" destId="{91278AF5-8BF7-594E-BEA0-6AEE9F55BDC7}" srcOrd="2" destOrd="0" presId="urn:microsoft.com/office/officeart/2005/8/layout/vList6"/>
    <dgm:cxn modelId="{8C560CEC-E1BC-AE43-8769-6D0095901256}" type="presParOf" srcId="{91278AF5-8BF7-594E-BEA0-6AEE9F55BDC7}" destId="{1A675B85-0ACB-0441-B613-E1C40127EDAD}" srcOrd="0" destOrd="0" presId="urn:microsoft.com/office/officeart/2005/8/layout/vList6"/>
    <dgm:cxn modelId="{95098A9C-5D9E-0043-B88B-FB8D75124034}" type="presParOf" srcId="{91278AF5-8BF7-594E-BEA0-6AEE9F55BDC7}" destId="{92A0B443-9E37-BA45-B6E6-FB124B5A56A7}" srcOrd="1" destOrd="0" presId="urn:microsoft.com/office/officeart/2005/8/layout/vList6"/>
    <dgm:cxn modelId="{A800FA9E-FE73-8847-870D-C24A98120747}" type="presParOf" srcId="{7DE67928-3132-144F-88D2-2344CC130D50}" destId="{9E382DDE-EBFE-E24C-BC75-702F6FDE0DDF}" srcOrd="3" destOrd="0" presId="urn:microsoft.com/office/officeart/2005/8/layout/vList6"/>
    <dgm:cxn modelId="{F45931CE-5FF1-A648-97A6-5D909868B73B}" type="presParOf" srcId="{7DE67928-3132-144F-88D2-2344CC130D50}" destId="{F3DB4C5B-BF6F-064B-98E0-16201CA4BAC4}" srcOrd="4" destOrd="0" presId="urn:microsoft.com/office/officeart/2005/8/layout/vList6"/>
    <dgm:cxn modelId="{59A0EF37-2834-5149-8C2B-BFDC74DCDCBB}" type="presParOf" srcId="{F3DB4C5B-BF6F-064B-98E0-16201CA4BAC4}" destId="{2B54F187-7501-1D4D-8FB2-82BBAFD1B297}" srcOrd="0" destOrd="0" presId="urn:microsoft.com/office/officeart/2005/8/layout/vList6"/>
    <dgm:cxn modelId="{476A90E3-DD6D-214C-8F26-B941E5FFA8C5}" type="presParOf" srcId="{F3DB4C5B-BF6F-064B-98E0-16201CA4BAC4}" destId="{2DBBBEFF-95EB-484F-8358-B05C66258E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5B721-B536-E64F-8BCF-4821602634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7489A72-152B-A04E-87AA-E1499D340BC2}" type="pres">
      <dgm:prSet presAssocID="{48E5B721-B536-E64F-8BCF-4821602634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EECC0D9-9A92-1745-AB5D-470F36DEF148}" type="presOf" srcId="{48E5B721-B536-E64F-8BCF-48216026343D}" destId="{67489A72-152B-A04E-87AA-E1499D340B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A2A1B1-5535-B347-8B95-C74DC9D551CE}" type="doc">
      <dgm:prSet loTypeId="urn:microsoft.com/office/officeart/2005/8/layout/hChevron3" loCatId="" qsTypeId="urn:microsoft.com/office/officeart/2005/8/quickstyle/3d2" qsCatId="3D" csTypeId="urn:microsoft.com/office/officeart/2005/8/colors/accent1_3" csCatId="accent1" phldr="1"/>
      <dgm:spPr/>
    </dgm:pt>
    <dgm:pt modelId="{C8D9D49E-0B72-7B49-8A18-4A0AB4DB98B3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Сочетание централизации и </a:t>
          </a:r>
          <a:b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федерализации стратегического </a:t>
          </a:r>
          <a:b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планирования </a:t>
          </a:r>
        </a:p>
      </dgm:t>
    </dgm:pt>
    <dgm:pt modelId="{F2E32176-6B9D-4D42-87A0-7FC94D47B92F}" type="parTrans" cxnId="{15ECFC1F-1CEB-8E41-89CA-0DD8C778572D}">
      <dgm:prSet/>
      <dgm:spPr/>
      <dgm:t>
        <a:bodyPr/>
        <a:lstStyle/>
        <a:p>
          <a:endParaRPr lang="ru-RU"/>
        </a:p>
      </dgm:t>
    </dgm:pt>
    <dgm:pt modelId="{E9159471-AB0E-0141-B82A-BCA8A393533A}" type="sibTrans" cxnId="{15ECFC1F-1CEB-8E41-89CA-0DD8C778572D}">
      <dgm:prSet/>
      <dgm:spPr/>
      <dgm:t>
        <a:bodyPr/>
        <a:lstStyle/>
        <a:p>
          <a:endParaRPr lang="ru-RU"/>
        </a:p>
      </dgm:t>
    </dgm:pt>
    <dgm:pt modelId="{979B1EA4-372D-824E-9ECF-047C2FE46392}">
      <dgm:prSet phldrT="[Текст]" custT="1"/>
      <dgm:spPr/>
      <dgm:t>
        <a:bodyPr/>
        <a:lstStyle/>
        <a:p>
          <a:r>
            <a: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Федерализация планирования характерна для США, но попытка сохранить позиции мирового гегемона приводит к большей централизации планирования</a:t>
          </a:r>
        </a:p>
      </dgm:t>
    </dgm:pt>
    <dgm:pt modelId="{94874D66-3DBC-464E-82CC-1DBEE94B7F11}" type="parTrans" cxnId="{BEA3E14D-7AE6-DB48-91E1-4002905E787F}">
      <dgm:prSet/>
      <dgm:spPr/>
      <dgm:t>
        <a:bodyPr/>
        <a:lstStyle/>
        <a:p>
          <a:endParaRPr lang="ru-RU"/>
        </a:p>
      </dgm:t>
    </dgm:pt>
    <dgm:pt modelId="{BEF1AD19-A9DD-0145-B79F-6DBBEE2437FF}" type="sibTrans" cxnId="{BEA3E14D-7AE6-DB48-91E1-4002905E787F}">
      <dgm:prSet/>
      <dgm:spPr/>
      <dgm:t>
        <a:bodyPr/>
        <a:lstStyle/>
        <a:p>
          <a:endParaRPr lang="ru-RU"/>
        </a:p>
      </dgm:t>
    </dgm:pt>
    <dgm:pt modelId="{A92AE6EA-DF96-9941-89B8-84CB18E14323}">
      <dgm:prSet phldrT="[Текст]" custT="1"/>
      <dgm:spPr/>
      <dgm:t>
        <a:bodyPr/>
        <a:lstStyle/>
        <a:p>
          <a:r>
            <a: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Позволит в большей степени учитывать при реализации стратегических планов ситуацию «на местах», получать более подробную и точную информации от регионов </a:t>
          </a:r>
        </a:p>
      </dgm:t>
    </dgm:pt>
    <dgm:pt modelId="{17EDBCCA-8C33-6B4E-A2C5-D52F77C031FE}" type="parTrans" cxnId="{7856BDBE-BE3F-5B47-9092-02AB5FAF1A20}">
      <dgm:prSet/>
      <dgm:spPr/>
      <dgm:t>
        <a:bodyPr/>
        <a:lstStyle/>
        <a:p>
          <a:endParaRPr lang="ru-RU"/>
        </a:p>
      </dgm:t>
    </dgm:pt>
    <dgm:pt modelId="{E98A83A0-5F7F-0E45-9F1A-A6F5E0FE92B2}" type="sibTrans" cxnId="{7856BDBE-BE3F-5B47-9092-02AB5FAF1A20}">
      <dgm:prSet/>
      <dgm:spPr/>
      <dgm:t>
        <a:bodyPr/>
        <a:lstStyle/>
        <a:p>
          <a:endParaRPr lang="ru-RU"/>
        </a:p>
      </dgm:t>
    </dgm:pt>
    <dgm:pt modelId="{9176F384-8512-604E-87E9-4CCAB3816DD2}" type="pres">
      <dgm:prSet presAssocID="{48A2A1B1-5535-B347-8B95-C74DC9D551CE}" presName="Name0" presStyleCnt="0">
        <dgm:presLayoutVars>
          <dgm:dir/>
          <dgm:resizeHandles val="exact"/>
        </dgm:presLayoutVars>
      </dgm:prSet>
      <dgm:spPr/>
    </dgm:pt>
    <dgm:pt modelId="{095DC6DE-EC43-8642-9D33-1CD4CC4F0E67}" type="pres">
      <dgm:prSet presAssocID="{C8D9D49E-0B72-7B49-8A18-4A0AB4DB98B3}" presName="parTxOnly" presStyleLbl="node1" presStyleIdx="0" presStyleCnt="3" custLinFactNeighborX="-572" custLinFactNeighborY="-1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36527-7F38-1646-8843-59860C0712FB}" type="pres">
      <dgm:prSet presAssocID="{E9159471-AB0E-0141-B82A-BCA8A393533A}" presName="parSpace" presStyleCnt="0"/>
      <dgm:spPr/>
    </dgm:pt>
    <dgm:pt modelId="{8084EAFE-DD4C-264A-9EB3-82AD89BFA33D}" type="pres">
      <dgm:prSet presAssocID="{979B1EA4-372D-824E-9ECF-047C2FE4639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2E411-0724-0543-9FC3-9A475EBA91C0}" type="pres">
      <dgm:prSet presAssocID="{BEF1AD19-A9DD-0145-B79F-6DBBEE2437FF}" presName="parSpace" presStyleCnt="0"/>
      <dgm:spPr/>
    </dgm:pt>
    <dgm:pt modelId="{F0C65D04-8454-EB47-AA98-4A1E16CF7CF6}" type="pres">
      <dgm:prSet presAssocID="{A92AE6EA-DF96-9941-89B8-84CB18E14323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13EC9A-D2B9-A94B-A42F-4F68A91B01E0}" type="presOf" srcId="{C8D9D49E-0B72-7B49-8A18-4A0AB4DB98B3}" destId="{095DC6DE-EC43-8642-9D33-1CD4CC4F0E67}" srcOrd="0" destOrd="0" presId="urn:microsoft.com/office/officeart/2005/8/layout/hChevron3"/>
    <dgm:cxn modelId="{4A6A1C8A-9262-994B-A426-D3442F554115}" type="presOf" srcId="{A92AE6EA-DF96-9941-89B8-84CB18E14323}" destId="{F0C65D04-8454-EB47-AA98-4A1E16CF7CF6}" srcOrd="0" destOrd="0" presId="urn:microsoft.com/office/officeart/2005/8/layout/hChevron3"/>
    <dgm:cxn modelId="{BEA3E14D-7AE6-DB48-91E1-4002905E787F}" srcId="{48A2A1B1-5535-B347-8B95-C74DC9D551CE}" destId="{979B1EA4-372D-824E-9ECF-047C2FE46392}" srcOrd="1" destOrd="0" parTransId="{94874D66-3DBC-464E-82CC-1DBEE94B7F11}" sibTransId="{BEF1AD19-A9DD-0145-B79F-6DBBEE2437FF}"/>
    <dgm:cxn modelId="{0A3F5076-887D-2947-AFDF-5B762178FEBA}" type="presOf" srcId="{979B1EA4-372D-824E-9ECF-047C2FE46392}" destId="{8084EAFE-DD4C-264A-9EB3-82AD89BFA33D}" srcOrd="0" destOrd="0" presId="urn:microsoft.com/office/officeart/2005/8/layout/hChevron3"/>
    <dgm:cxn modelId="{15ECFC1F-1CEB-8E41-89CA-0DD8C778572D}" srcId="{48A2A1B1-5535-B347-8B95-C74DC9D551CE}" destId="{C8D9D49E-0B72-7B49-8A18-4A0AB4DB98B3}" srcOrd="0" destOrd="0" parTransId="{F2E32176-6B9D-4D42-87A0-7FC94D47B92F}" sibTransId="{E9159471-AB0E-0141-B82A-BCA8A393533A}"/>
    <dgm:cxn modelId="{994F2CF8-780B-FC4B-9C8F-35D7424C16E2}" type="presOf" srcId="{48A2A1B1-5535-B347-8B95-C74DC9D551CE}" destId="{9176F384-8512-604E-87E9-4CCAB3816DD2}" srcOrd="0" destOrd="0" presId="urn:microsoft.com/office/officeart/2005/8/layout/hChevron3"/>
    <dgm:cxn modelId="{7856BDBE-BE3F-5B47-9092-02AB5FAF1A20}" srcId="{48A2A1B1-5535-B347-8B95-C74DC9D551CE}" destId="{A92AE6EA-DF96-9941-89B8-84CB18E14323}" srcOrd="2" destOrd="0" parTransId="{17EDBCCA-8C33-6B4E-A2C5-D52F77C031FE}" sibTransId="{E98A83A0-5F7F-0E45-9F1A-A6F5E0FE92B2}"/>
    <dgm:cxn modelId="{2A50A2D8-6DCE-1240-B77E-F71AB5AA57F1}" type="presParOf" srcId="{9176F384-8512-604E-87E9-4CCAB3816DD2}" destId="{095DC6DE-EC43-8642-9D33-1CD4CC4F0E67}" srcOrd="0" destOrd="0" presId="urn:microsoft.com/office/officeart/2005/8/layout/hChevron3"/>
    <dgm:cxn modelId="{45206AFB-B45B-2640-91CC-ADBB61F1F5BA}" type="presParOf" srcId="{9176F384-8512-604E-87E9-4CCAB3816DD2}" destId="{0FD36527-7F38-1646-8843-59860C0712FB}" srcOrd="1" destOrd="0" presId="urn:microsoft.com/office/officeart/2005/8/layout/hChevron3"/>
    <dgm:cxn modelId="{1E6DDF2D-17D5-4547-95A7-74E5E801869D}" type="presParOf" srcId="{9176F384-8512-604E-87E9-4CCAB3816DD2}" destId="{8084EAFE-DD4C-264A-9EB3-82AD89BFA33D}" srcOrd="2" destOrd="0" presId="urn:microsoft.com/office/officeart/2005/8/layout/hChevron3"/>
    <dgm:cxn modelId="{FFB62F47-DB49-714D-A4C9-5DDB81CA34E7}" type="presParOf" srcId="{9176F384-8512-604E-87E9-4CCAB3816DD2}" destId="{0062E411-0724-0543-9FC3-9A475EBA91C0}" srcOrd="3" destOrd="0" presId="urn:microsoft.com/office/officeart/2005/8/layout/hChevron3"/>
    <dgm:cxn modelId="{CB561487-C4E3-B542-886C-A5071A268536}" type="presParOf" srcId="{9176F384-8512-604E-87E9-4CCAB3816DD2}" destId="{F0C65D04-8454-EB47-AA98-4A1E16CF7CF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A2A1B1-5535-B347-8B95-C74DC9D551CE}" type="doc">
      <dgm:prSet loTypeId="urn:microsoft.com/office/officeart/2005/8/layout/hChevron3" loCatId="" qsTypeId="urn:microsoft.com/office/officeart/2005/8/quickstyle/3d2" qsCatId="3D" csTypeId="urn:microsoft.com/office/officeart/2005/8/colors/accent1_3" csCatId="accent1" phldr="1"/>
      <dgm:spPr/>
    </dgm:pt>
    <dgm:pt modelId="{C8D9D49E-0B72-7B49-8A18-4A0AB4DB98B3}">
      <dgm:prSet phldrT="[Текст]" custT="1"/>
      <dgm:spPr/>
      <dgm:t>
        <a:bodyPr/>
        <a:lstStyle/>
        <a:p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Участие полномочных </a:t>
          </a:r>
          <a:b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представителей Президента в федеральных округах в одобрении документов стратегического планирования</a:t>
          </a:r>
        </a:p>
      </dgm:t>
    </dgm:pt>
    <dgm:pt modelId="{F2E32176-6B9D-4D42-87A0-7FC94D47B92F}" type="parTrans" cxnId="{15ECFC1F-1CEB-8E41-89CA-0DD8C778572D}">
      <dgm:prSet/>
      <dgm:spPr/>
      <dgm:t>
        <a:bodyPr/>
        <a:lstStyle/>
        <a:p>
          <a:endParaRPr lang="ru-RU"/>
        </a:p>
      </dgm:t>
    </dgm:pt>
    <dgm:pt modelId="{E9159471-AB0E-0141-B82A-BCA8A393533A}" type="sibTrans" cxnId="{15ECFC1F-1CEB-8E41-89CA-0DD8C778572D}">
      <dgm:prSet/>
      <dgm:spPr/>
      <dgm:t>
        <a:bodyPr/>
        <a:lstStyle/>
        <a:p>
          <a:endParaRPr lang="ru-RU"/>
        </a:p>
      </dgm:t>
    </dgm:pt>
    <dgm:pt modelId="{979B1EA4-372D-824E-9ECF-047C2FE46392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Германии, Франции руководители органов управления территориями активно участвуют в разработке стратегических планов их развития</a:t>
          </a:r>
        </a:p>
      </dgm:t>
    </dgm:pt>
    <dgm:pt modelId="{94874D66-3DBC-464E-82CC-1DBEE94B7F11}" type="parTrans" cxnId="{BEA3E14D-7AE6-DB48-91E1-4002905E787F}">
      <dgm:prSet/>
      <dgm:spPr/>
      <dgm:t>
        <a:bodyPr/>
        <a:lstStyle/>
        <a:p>
          <a:endParaRPr lang="ru-RU"/>
        </a:p>
      </dgm:t>
    </dgm:pt>
    <dgm:pt modelId="{BEF1AD19-A9DD-0145-B79F-6DBBEE2437FF}" type="sibTrans" cxnId="{BEA3E14D-7AE6-DB48-91E1-4002905E787F}">
      <dgm:prSet/>
      <dgm:spPr/>
      <dgm:t>
        <a:bodyPr/>
        <a:lstStyle/>
        <a:p>
          <a:endParaRPr lang="ru-RU"/>
        </a:p>
      </dgm:t>
    </dgm:pt>
    <dgm:pt modelId="{A92AE6EA-DF96-9941-89B8-84CB18E14323}">
      <dgm:prSet phldrT="[Текст]" custT="1"/>
      <dgm:spPr/>
      <dgm:t>
        <a:bodyPr/>
        <a:lstStyle/>
        <a:p>
          <a:r>
            <a: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Увеличится скорость решения задач стратегического планирования регионального уровня, повысится скорость передачи информации по оси «регион – федерация»</a:t>
          </a:r>
        </a:p>
      </dgm:t>
    </dgm:pt>
    <dgm:pt modelId="{17EDBCCA-8C33-6B4E-A2C5-D52F77C031FE}" type="parTrans" cxnId="{7856BDBE-BE3F-5B47-9092-02AB5FAF1A20}">
      <dgm:prSet/>
      <dgm:spPr/>
      <dgm:t>
        <a:bodyPr/>
        <a:lstStyle/>
        <a:p>
          <a:endParaRPr lang="ru-RU"/>
        </a:p>
      </dgm:t>
    </dgm:pt>
    <dgm:pt modelId="{E98A83A0-5F7F-0E45-9F1A-A6F5E0FE92B2}" type="sibTrans" cxnId="{7856BDBE-BE3F-5B47-9092-02AB5FAF1A20}">
      <dgm:prSet/>
      <dgm:spPr/>
      <dgm:t>
        <a:bodyPr/>
        <a:lstStyle/>
        <a:p>
          <a:endParaRPr lang="ru-RU"/>
        </a:p>
      </dgm:t>
    </dgm:pt>
    <dgm:pt modelId="{9176F384-8512-604E-87E9-4CCAB3816DD2}" type="pres">
      <dgm:prSet presAssocID="{48A2A1B1-5535-B347-8B95-C74DC9D551CE}" presName="Name0" presStyleCnt="0">
        <dgm:presLayoutVars>
          <dgm:dir/>
          <dgm:resizeHandles val="exact"/>
        </dgm:presLayoutVars>
      </dgm:prSet>
      <dgm:spPr/>
    </dgm:pt>
    <dgm:pt modelId="{095DC6DE-EC43-8642-9D33-1CD4CC4F0E67}" type="pres">
      <dgm:prSet presAssocID="{C8D9D49E-0B72-7B49-8A18-4A0AB4DB98B3}" presName="parTxOnly" presStyleLbl="node1" presStyleIdx="0" presStyleCnt="3" custLinFactNeighborX="-572" custLinFactNeighborY="-8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36527-7F38-1646-8843-59860C0712FB}" type="pres">
      <dgm:prSet presAssocID="{E9159471-AB0E-0141-B82A-BCA8A393533A}" presName="parSpace" presStyleCnt="0"/>
      <dgm:spPr/>
    </dgm:pt>
    <dgm:pt modelId="{8084EAFE-DD4C-264A-9EB3-82AD89BFA33D}" type="pres">
      <dgm:prSet presAssocID="{979B1EA4-372D-824E-9ECF-047C2FE46392}" presName="parTxOnly" presStyleLbl="node1" presStyleIdx="1" presStyleCnt="3" custLinFactNeighborY="-8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2E411-0724-0543-9FC3-9A475EBA91C0}" type="pres">
      <dgm:prSet presAssocID="{BEF1AD19-A9DD-0145-B79F-6DBBEE2437FF}" presName="parSpace" presStyleCnt="0"/>
      <dgm:spPr/>
    </dgm:pt>
    <dgm:pt modelId="{F0C65D04-8454-EB47-AA98-4A1E16CF7CF6}" type="pres">
      <dgm:prSet presAssocID="{A92AE6EA-DF96-9941-89B8-84CB18E14323}" presName="parTxOnly" presStyleLbl="node1" presStyleIdx="2" presStyleCnt="3" custLinFactNeighborX="4049" custLinFactNeighborY="-8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13EC9A-D2B9-A94B-A42F-4F68A91B01E0}" type="presOf" srcId="{C8D9D49E-0B72-7B49-8A18-4A0AB4DB98B3}" destId="{095DC6DE-EC43-8642-9D33-1CD4CC4F0E67}" srcOrd="0" destOrd="0" presId="urn:microsoft.com/office/officeart/2005/8/layout/hChevron3"/>
    <dgm:cxn modelId="{4A6A1C8A-9262-994B-A426-D3442F554115}" type="presOf" srcId="{A92AE6EA-DF96-9941-89B8-84CB18E14323}" destId="{F0C65D04-8454-EB47-AA98-4A1E16CF7CF6}" srcOrd="0" destOrd="0" presId="urn:microsoft.com/office/officeart/2005/8/layout/hChevron3"/>
    <dgm:cxn modelId="{BEA3E14D-7AE6-DB48-91E1-4002905E787F}" srcId="{48A2A1B1-5535-B347-8B95-C74DC9D551CE}" destId="{979B1EA4-372D-824E-9ECF-047C2FE46392}" srcOrd="1" destOrd="0" parTransId="{94874D66-3DBC-464E-82CC-1DBEE94B7F11}" sibTransId="{BEF1AD19-A9DD-0145-B79F-6DBBEE2437FF}"/>
    <dgm:cxn modelId="{0A3F5076-887D-2947-AFDF-5B762178FEBA}" type="presOf" srcId="{979B1EA4-372D-824E-9ECF-047C2FE46392}" destId="{8084EAFE-DD4C-264A-9EB3-82AD89BFA33D}" srcOrd="0" destOrd="0" presId="urn:microsoft.com/office/officeart/2005/8/layout/hChevron3"/>
    <dgm:cxn modelId="{15ECFC1F-1CEB-8E41-89CA-0DD8C778572D}" srcId="{48A2A1B1-5535-B347-8B95-C74DC9D551CE}" destId="{C8D9D49E-0B72-7B49-8A18-4A0AB4DB98B3}" srcOrd="0" destOrd="0" parTransId="{F2E32176-6B9D-4D42-87A0-7FC94D47B92F}" sibTransId="{E9159471-AB0E-0141-B82A-BCA8A393533A}"/>
    <dgm:cxn modelId="{994F2CF8-780B-FC4B-9C8F-35D7424C16E2}" type="presOf" srcId="{48A2A1B1-5535-B347-8B95-C74DC9D551CE}" destId="{9176F384-8512-604E-87E9-4CCAB3816DD2}" srcOrd="0" destOrd="0" presId="urn:microsoft.com/office/officeart/2005/8/layout/hChevron3"/>
    <dgm:cxn modelId="{7856BDBE-BE3F-5B47-9092-02AB5FAF1A20}" srcId="{48A2A1B1-5535-B347-8B95-C74DC9D551CE}" destId="{A92AE6EA-DF96-9941-89B8-84CB18E14323}" srcOrd="2" destOrd="0" parTransId="{17EDBCCA-8C33-6B4E-A2C5-D52F77C031FE}" sibTransId="{E98A83A0-5F7F-0E45-9F1A-A6F5E0FE92B2}"/>
    <dgm:cxn modelId="{2A50A2D8-6DCE-1240-B77E-F71AB5AA57F1}" type="presParOf" srcId="{9176F384-8512-604E-87E9-4CCAB3816DD2}" destId="{095DC6DE-EC43-8642-9D33-1CD4CC4F0E67}" srcOrd="0" destOrd="0" presId="urn:microsoft.com/office/officeart/2005/8/layout/hChevron3"/>
    <dgm:cxn modelId="{45206AFB-B45B-2640-91CC-ADBB61F1F5BA}" type="presParOf" srcId="{9176F384-8512-604E-87E9-4CCAB3816DD2}" destId="{0FD36527-7F38-1646-8843-59860C0712FB}" srcOrd="1" destOrd="0" presId="urn:microsoft.com/office/officeart/2005/8/layout/hChevron3"/>
    <dgm:cxn modelId="{1E6DDF2D-17D5-4547-95A7-74E5E801869D}" type="presParOf" srcId="{9176F384-8512-604E-87E9-4CCAB3816DD2}" destId="{8084EAFE-DD4C-264A-9EB3-82AD89BFA33D}" srcOrd="2" destOrd="0" presId="urn:microsoft.com/office/officeart/2005/8/layout/hChevron3"/>
    <dgm:cxn modelId="{FFB62F47-DB49-714D-A4C9-5DDB81CA34E7}" type="presParOf" srcId="{9176F384-8512-604E-87E9-4CCAB3816DD2}" destId="{0062E411-0724-0543-9FC3-9A475EBA91C0}" srcOrd="3" destOrd="0" presId="urn:microsoft.com/office/officeart/2005/8/layout/hChevron3"/>
    <dgm:cxn modelId="{CB561487-C4E3-B542-886C-A5071A268536}" type="presParOf" srcId="{9176F384-8512-604E-87E9-4CCAB3816DD2}" destId="{F0C65D04-8454-EB47-AA98-4A1E16CF7CF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DE010C-468E-4344-BF07-0EAA675D32D8}" type="doc">
      <dgm:prSet loTypeId="urn:microsoft.com/office/officeart/2005/8/layout/venn3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9A27F35-8568-7C4B-ABB9-B1243967BD36}">
      <dgm:prSet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Американская модель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(США, Канада)</a:t>
          </a:r>
        </a:p>
      </dgm:t>
    </dgm:pt>
    <dgm:pt modelId="{DFA55E4B-31A7-F045-A8AE-4A91C17B8093}" type="parTrans" cxnId="{04A935F9-81DB-E84B-89FF-32F137708D4F}">
      <dgm:prSet/>
      <dgm:spPr/>
      <dgm:t>
        <a:bodyPr/>
        <a:lstStyle/>
        <a:p>
          <a:endParaRPr lang="ru-RU"/>
        </a:p>
      </dgm:t>
    </dgm:pt>
    <dgm:pt modelId="{D8E214C4-249C-7D45-9923-E29AF00A5804}" type="sibTrans" cxnId="{04A935F9-81DB-E84B-89FF-32F137708D4F}">
      <dgm:prSet/>
      <dgm:spPr/>
      <dgm:t>
        <a:bodyPr/>
        <a:lstStyle/>
        <a:p>
          <a:endParaRPr lang="ru-RU"/>
        </a:p>
      </dgm:t>
    </dgm:pt>
    <dgm:pt modelId="{D927C015-1CF9-C941-94C9-7109B21688F3}">
      <dgm:prSet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Европейская модель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(Франция, Германия,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Великобрита-ния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567998DB-50E0-0840-A070-77969792AD3C}" type="parTrans" cxnId="{0BD35079-8B29-A040-B082-78AF7C4063D6}">
      <dgm:prSet/>
      <dgm:spPr/>
      <dgm:t>
        <a:bodyPr/>
        <a:lstStyle/>
        <a:p>
          <a:endParaRPr lang="ru-RU"/>
        </a:p>
      </dgm:t>
    </dgm:pt>
    <dgm:pt modelId="{45DF5EFB-EA0A-E745-A63E-65A56F6B837B}" type="sibTrans" cxnId="{0BD35079-8B29-A040-B082-78AF7C4063D6}">
      <dgm:prSet/>
      <dgm:spPr/>
      <dgm:t>
        <a:bodyPr/>
        <a:lstStyle/>
        <a:p>
          <a:endParaRPr lang="ru-RU"/>
        </a:p>
      </dgm:t>
    </dgm:pt>
    <dgm:pt modelId="{AE984EF2-B757-B74E-8775-D7673AFDC9ED}">
      <dgm:prSet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Азиатская модель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(Китай, Япония, Южная Корея)</a:t>
          </a:r>
        </a:p>
      </dgm:t>
    </dgm:pt>
    <dgm:pt modelId="{56D7F88D-0007-904A-B281-3F8620435A7D}" type="parTrans" cxnId="{A3D99254-3082-D549-BBE8-CA8F831CC8F0}">
      <dgm:prSet/>
      <dgm:spPr/>
      <dgm:t>
        <a:bodyPr/>
        <a:lstStyle/>
        <a:p>
          <a:endParaRPr lang="ru-RU"/>
        </a:p>
      </dgm:t>
    </dgm:pt>
    <dgm:pt modelId="{76646EBB-4251-7740-B00D-1BBC2C07091E}" type="sibTrans" cxnId="{A3D99254-3082-D549-BBE8-CA8F831CC8F0}">
      <dgm:prSet/>
      <dgm:spPr/>
      <dgm:t>
        <a:bodyPr/>
        <a:lstStyle/>
        <a:p>
          <a:endParaRPr lang="ru-RU"/>
        </a:p>
      </dgm:t>
    </dgm:pt>
    <dgm:pt modelId="{72F0DED7-9CD4-5044-9A91-A8415A33099A}" type="pres">
      <dgm:prSet presAssocID="{80DE010C-468E-4344-BF07-0EAA675D32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4E0F9-D314-E748-9869-FBB5F9E66AAA}" type="pres">
      <dgm:prSet presAssocID="{79A27F35-8568-7C4B-ABB9-B1243967BD36}" presName="Name5" presStyleLbl="vennNode1" presStyleIdx="0" presStyleCnt="3" custScaleX="101887" custScaleY="61710" custLinFactNeighborX="16635" custLinFactNeighborY="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A2C31-8FAA-2E41-81C7-5734A795D070}" type="pres">
      <dgm:prSet presAssocID="{D8E214C4-249C-7D45-9923-E29AF00A5804}" presName="space" presStyleCnt="0"/>
      <dgm:spPr/>
    </dgm:pt>
    <dgm:pt modelId="{CB00E77E-EB4A-2A4D-B539-237A945BDA41}" type="pres">
      <dgm:prSet presAssocID="{D927C015-1CF9-C941-94C9-7109B21688F3}" presName="Name5" presStyleLbl="vennNode1" presStyleIdx="1" presStyleCnt="3" custScaleY="69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AD121-989A-0042-B971-1FCE04334679}" type="pres">
      <dgm:prSet presAssocID="{45DF5EFB-EA0A-E745-A63E-65A56F6B837B}" presName="space" presStyleCnt="0"/>
      <dgm:spPr/>
    </dgm:pt>
    <dgm:pt modelId="{A0C7BCB6-937D-0F46-BF75-930B2B3C6E08}" type="pres">
      <dgm:prSet presAssocID="{AE984EF2-B757-B74E-8775-D7673AFDC9ED}" presName="Name5" presStyleLbl="vennNode1" presStyleIdx="2" presStyleCnt="3" custScaleY="69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2A1EC-5A92-B04B-886A-5B67F8202167}" type="presOf" srcId="{79A27F35-8568-7C4B-ABB9-B1243967BD36}" destId="{5AD4E0F9-D314-E748-9869-FBB5F9E66AAA}" srcOrd="0" destOrd="0" presId="urn:microsoft.com/office/officeart/2005/8/layout/venn3"/>
    <dgm:cxn modelId="{B57B9021-7CBA-B147-9AE4-C279675F0046}" type="presOf" srcId="{80DE010C-468E-4344-BF07-0EAA675D32D8}" destId="{72F0DED7-9CD4-5044-9A91-A8415A33099A}" srcOrd="0" destOrd="0" presId="urn:microsoft.com/office/officeart/2005/8/layout/venn3"/>
    <dgm:cxn modelId="{A3D99254-3082-D549-BBE8-CA8F831CC8F0}" srcId="{80DE010C-468E-4344-BF07-0EAA675D32D8}" destId="{AE984EF2-B757-B74E-8775-D7673AFDC9ED}" srcOrd="2" destOrd="0" parTransId="{56D7F88D-0007-904A-B281-3F8620435A7D}" sibTransId="{76646EBB-4251-7740-B00D-1BBC2C07091E}"/>
    <dgm:cxn modelId="{D0E7A975-9D7B-B040-99EF-5738C9087CF4}" type="presOf" srcId="{D927C015-1CF9-C941-94C9-7109B21688F3}" destId="{CB00E77E-EB4A-2A4D-B539-237A945BDA41}" srcOrd="0" destOrd="0" presId="urn:microsoft.com/office/officeart/2005/8/layout/venn3"/>
    <dgm:cxn modelId="{0BD35079-8B29-A040-B082-78AF7C4063D6}" srcId="{80DE010C-468E-4344-BF07-0EAA675D32D8}" destId="{D927C015-1CF9-C941-94C9-7109B21688F3}" srcOrd="1" destOrd="0" parTransId="{567998DB-50E0-0840-A070-77969792AD3C}" sibTransId="{45DF5EFB-EA0A-E745-A63E-65A56F6B837B}"/>
    <dgm:cxn modelId="{04A935F9-81DB-E84B-89FF-32F137708D4F}" srcId="{80DE010C-468E-4344-BF07-0EAA675D32D8}" destId="{79A27F35-8568-7C4B-ABB9-B1243967BD36}" srcOrd="0" destOrd="0" parTransId="{DFA55E4B-31A7-F045-A8AE-4A91C17B8093}" sibTransId="{D8E214C4-249C-7D45-9923-E29AF00A5804}"/>
    <dgm:cxn modelId="{434A6DC4-84A8-4C40-8CB2-A06DEEC93174}" type="presOf" srcId="{AE984EF2-B757-B74E-8775-D7673AFDC9ED}" destId="{A0C7BCB6-937D-0F46-BF75-930B2B3C6E08}" srcOrd="0" destOrd="0" presId="urn:microsoft.com/office/officeart/2005/8/layout/venn3"/>
    <dgm:cxn modelId="{C2AE8C0F-6A78-CE4E-9E89-A42347901393}" type="presParOf" srcId="{72F0DED7-9CD4-5044-9A91-A8415A33099A}" destId="{5AD4E0F9-D314-E748-9869-FBB5F9E66AAA}" srcOrd="0" destOrd="0" presId="urn:microsoft.com/office/officeart/2005/8/layout/venn3"/>
    <dgm:cxn modelId="{6B0C14A5-AA6A-174A-8C8B-EA8E235F68CE}" type="presParOf" srcId="{72F0DED7-9CD4-5044-9A91-A8415A33099A}" destId="{792A2C31-8FAA-2E41-81C7-5734A795D070}" srcOrd="1" destOrd="0" presId="urn:microsoft.com/office/officeart/2005/8/layout/venn3"/>
    <dgm:cxn modelId="{63FB5B95-2136-1949-89D4-C4E695B78264}" type="presParOf" srcId="{72F0DED7-9CD4-5044-9A91-A8415A33099A}" destId="{CB00E77E-EB4A-2A4D-B539-237A945BDA41}" srcOrd="2" destOrd="0" presId="urn:microsoft.com/office/officeart/2005/8/layout/venn3"/>
    <dgm:cxn modelId="{5A40F2F1-AB91-034C-B24E-0E0F023ACD7B}" type="presParOf" srcId="{72F0DED7-9CD4-5044-9A91-A8415A33099A}" destId="{BCCAD121-989A-0042-B971-1FCE04334679}" srcOrd="3" destOrd="0" presId="urn:microsoft.com/office/officeart/2005/8/layout/venn3"/>
    <dgm:cxn modelId="{6AF77E51-7FAA-DD42-9B23-E2419A4335FA}" type="presParOf" srcId="{72F0DED7-9CD4-5044-9A91-A8415A33099A}" destId="{A0C7BCB6-937D-0F46-BF75-930B2B3C6E0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" name="Google Shape;21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89638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64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46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972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25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63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567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gov.ru/ru/activity/directions/85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conomy.gov.ru/material/directions/makroec/prognozy_socialno_ekonomicheskogo_razvitiya/prognoz_socialno_ekonomicheskogo_razvitiya_rf_na_2022_god_i_na_planovyy_period_2023_i_2024_godov.html" TargetMode="External"/><Relationship Id="rId4" Type="http://schemas.openxmlformats.org/officeDocument/2006/relationships/hyperlink" Target="http://kremlin.ru/events/president/news/6372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 t="80000"/>
          <a:stretch/>
        </p:blipFill>
        <p:spPr>
          <a:xfrm>
            <a:off x="1108364" y="376454"/>
            <a:ext cx="3131126" cy="1088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1108364" y="2021037"/>
            <a:ext cx="71766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b="1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Методология, критерии и показатели стратегического аудита документов стратегического планирования в области социально-экономического развития и обеспечения экономической безопасности Российской Федерации</a:t>
            </a:r>
            <a:endParaRPr sz="2800" b="1" dirty="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5420" y="493763"/>
            <a:ext cx="6068581" cy="636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/>
          <p:nvPr/>
        </p:nvSpPr>
        <p:spPr>
          <a:xfrm>
            <a:off x="1161213" y="5137985"/>
            <a:ext cx="5514000" cy="45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308B8900-5888-427C-B6DB-A91FE11F85D0}"/>
              </a:ext>
            </a:extLst>
          </p:cNvPr>
          <p:cNvSpPr/>
          <p:nvPr/>
        </p:nvSpPr>
        <p:spPr>
          <a:xfrm>
            <a:off x="0" y="207963"/>
            <a:ext cx="6297613" cy="81915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Рисунок 4">
            <a:extLst>
              <a:ext uri="{FF2B5EF4-FFF2-40B4-BE49-F238E27FC236}">
                <a16:creationId xmlns="" xmlns:a16="http://schemas.microsoft.com/office/drawing/2014/main" id="{7FEABFD5-0C43-4328-9CB8-850A921BE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08838" y="428625"/>
            <a:ext cx="17240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>
            <a:extLst>
              <a:ext uri="{FF2B5EF4-FFF2-40B4-BE49-F238E27FC236}">
                <a16:creationId xmlns="" xmlns:a16="http://schemas.microsoft.com/office/drawing/2014/main" id="{C72662BE-F1E3-43F8-B3C5-9DC065F80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"/>
            <a:ext cx="624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dirty="0">
                <a:solidFill>
                  <a:schemeClr val="bg1"/>
                </a:solidFill>
                <a:latin typeface="Book Antiqua" panose="02040602050305030304" pitchFamily="18" charset="0"/>
              </a:rPr>
              <a:t>Процесс стратегического аудита документов стратегического планирования</a:t>
            </a:r>
          </a:p>
        </p:txBody>
      </p:sp>
      <p:sp>
        <p:nvSpPr>
          <p:cNvPr id="2" name="Круг: прозрачная заливка 1">
            <a:extLst>
              <a:ext uri="{FF2B5EF4-FFF2-40B4-BE49-F238E27FC236}">
                <a16:creationId xmlns="" xmlns:a16="http://schemas.microsoft.com/office/drawing/2014/main" id="{B3956A0E-4DED-04DB-3BD2-EBD3FF072E8C}"/>
              </a:ext>
            </a:extLst>
          </p:cNvPr>
          <p:cNvSpPr/>
          <p:nvPr/>
        </p:nvSpPr>
        <p:spPr>
          <a:xfrm>
            <a:off x="1543639" y="1891299"/>
            <a:ext cx="6086354" cy="3687580"/>
          </a:xfrm>
          <a:prstGeom prst="donut">
            <a:avLst>
              <a:gd name="adj" fmla="val 6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F76082AA-8815-0EBF-87C3-D8402B1748FC}"/>
              </a:ext>
            </a:extLst>
          </p:cNvPr>
          <p:cNvSpPr/>
          <p:nvPr/>
        </p:nvSpPr>
        <p:spPr>
          <a:xfrm>
            <a:off x="2744597" y="1359370"/>
            <a:ext cx="3553016" cy="1416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1. Задание на аудит документа стратегического планирования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5244D6B0-0AB6-D64F-4241-372F21062197}"/>
              </a:ext>
            </a:extLst>
          </p:cNvPr>
          <p:cNvSpPr/>
          <p:nvPr/>
        </p:nvSpPr>
        <p:spPr>
          <a:xfrm>
            <a:off x="5317268" y="2999265"/>
            <a:ext cx="3585615" cy="1419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2. Критерии и показатели качества документа стратегического планирования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CA5BE94E-B7C9-C789-BA70-C02E9117C4B1}"/>
              </a:ext>
            </a:extLst>
          </p:cNvPr>
          <p:cNvSpPr/>
          <p:nvPr/>
        </p:nvSpPr>
        <p:spPr>
          <a:xfrm>
            <a:off x="2766248" y="4868775"/>
            <a:ext cx="3611503" cy="1419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3. Сбор и обобщение мнений экспертного сообщества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4543A30E-077A-918D-EBAF-26F3CF34A65F}"/>
              </a:ext>
            </a:extLst>
          </p:cNvPr>
          <p:cNvSpPr/>
          <p:nvPr/>
        </p:nvSpPr>
        <p:spPr>
          <a:xfrm>
            <a:off x="273715" y="2962802"/>
            <a:ext cx="3553016" cy="1416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4. Решение об утверждении / отклонении / корректировке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79657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308B8900-5888-427C-B6DB-A91FE11F85D0}"/>
              </a:ext>
            </a:extLst>
          </p:cNvPr>
          <p:cNvSpPr/>
          <p:nvPr/>
        </p:nvSpPr>
        <p:spPr>
          <a:xfrm>
            <a:off x="0" y="207963"/>
            <a:ext cx="6297613" cy="81915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Рисунок 4">
            <a:extLst>
              <a:ext uri="{FF2B5EF4-FFF2-40B4-BE49-F238E27FC236}">
                <a16:creationId xmlns="" xmlns:a16="http://schemas.microsoft.com/office/drawing/2014/main" id="{7FEABFD5-0C43-4328-9CB8-850A921BE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08838" y="428625"/>
            <a:ext cx="17240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>
            <a:extLst>
              <a:ext uri="{FF2B5EF4-FFF2-40B4-BE49-F238E27FC236}">
                <a16:creationId xmlns="" xmlns:a16="http://schemas.microsoft.com/office/drawing/2014/main" id="{C72662BE-F1E3-43F8-B3C5-9DC065F80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"/>
            <a:ext cx="6240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dirty="0">
                <a:solidFill>
                  <a:schemeClr val="bg1"/>
                </a:solidFill>
                <a:latin typeface="Book Antiqua" panose="02040602050305030304" pitchFamily="18" charset="0"/>
              </a:rPr>
              <a:t>Система показателей стратегического аудита документов стратегического планирования</a:t>
            </a:r>
          </a:p>
        </p:txBody>
      </p:sp>
      <p:grpSp>
        <p:nvGrpSpPr>
          <p:cNvPr id="14364" name="Группа 32">
            <a:extLst>
              <a:ext uri="{FF2B5EF4-FFF2-40B4-BE49-F238E27FC236}">
                <a16:creationId xmlns="" xmlns:a16="http://schemas.microsoft.com/office/drawing/2014/main" id="{4ACF9541-D9B0-4D92-A35C-B4B7F8F86729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1125538"/>
            <a:ext cx="8461375" cy="5510212"/>
            <a:chOff x="0" y="0"/>
            <a:chExt cx="59117" cy="64113"/>
          </a:xfrm>
        </p:grpSpPr>
        <p:grpSp>
          <p:nvGrpSpPr>
            <p:cNvPr id="14371" name="Группа 31">
              <a:extLst>
                <a:ext uri="{FF2B5EF4-FFF2-40B4-BE49-F238E27FC236}">
                  <a16:creationId xmlns="" xmlns:a16="http://schemas.microsoft.com/office/drawing/2014/main" id="{67DF0351-16B0-474C-8C1A-F914F702D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9117" cy="49015"/>
              <a:chOff x="0" y="0"/>
              <a:chExt cx="59117" cy="49015"/>
            </a:xfrm>
          </p:grpSpPr>
          <p:grpSp>
            <p:nvGrpSpPr>
              <p:cNvPr id="14377" name="Группа 18">
                <a:extLst>
                  <a:ext uri="{FF2B5EF4-FFF2-40B4-BE49-F238E27FC236}">
                    <a16:creationId xmlns="" xmlns:a16="http://schemas.microsoft.com/office/drawing/2014/main" id="{D003A7E1-B5B9-4E41-8153-7544AD8B6E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9117" cy="36149"/>
                <a:chOff x="0" y="0"/>
                <a:chExt cx="59117" cy="36149"/>
              </a:xfrm>
            </p:grpSpPr>
            <p:grpSp>
              <p:nvGrpSpPr>
                <p:cNvPr id="14380" name="Группа 14">
                  <a:extLst>
                    <a:ext uri="{FF2B5EF4-FFF2-40B4-BE49-F238E27FC236}">
                      <a16:creationId xmlns="" xmlns:a16="http://schemas.microsoft.com/office/drawing/2014/main" id="{3F9D7CF7-E948-4853-AC88-66A9689EF7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9117" cy="31152"/>
                  <a:chOff x="0" y="0"/>
                  <a:chExt cx="59117" cy="31152"/>
                </a:xfrm>
              </p:grpSpPr>
              <p:grpSp>
                <p:nvGrpSpPr>
                  <p:cNvPr id="14382" name="Группа 13">
                    <a:extLst>
                      <a:ext uri="{FF2B5EF4-FFF2-40B4-BE49-F238E27FC236}">
                        <a16:creationId xmlns="" xmlns:a16="http://schemas.microsoft.com/office/drawing/2014/main" id="{EF7299C3-9AC7-489D-8F17-56E5E8B6F8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59117" cy="29452"/>
                    <a:chOff x="0" y="0"/>
                    <a:chExt cx="59117" cy="29452"/>
                  </a:xfrm>
                </p:grpSpPr>
                <p:sp>
                  <p:nvSpPr>
                    <p:cNvPr id="14391" name="Надпись 1">
                      <a:extLst>
                        <a:ext uri="{FF2B5EF4-FFF2-40B4-BE49-F238E27FC236}">
                          <a16:creationId xmlns="" xmlns:a16="http://schemas.microsoft.com/office/drawing/2014/main" id="{0A714397-1BAC-4AFA-8D44-34544FFE8E8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9117" cy="3189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altLang="ru-RU" sz="14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1.Текстовые показатели</a:t>
                      </a:r>
                      <a:endParaRPr lang="en-US" altLang="ru-RU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390" name="Надпись 3">
                      <a:extLst>
                        <a:ext uri="{FF2B5EF4-FFF2-40B4-BE49-F238E27FC236}">
                          <a16:creationId xmlns="" xmlns:a16="http://schemas.microsoft.com/office/drawing/2014/main" id="{52A7D97A-9814-4307-9C78-58D62629D0E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4784"/>
                      <a:ext cx="59117" cy="5423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altLang="ru-RU" sz="14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 Текстовые показатели названий документов стратегического планирования</a:t>
                      </a:r>
                      <a:endParaRPr lang="en-US" altLang="ru-RU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p:txBody>
                </p:sp>
                <p:cxnSp>
                  <p:nvCxnSpPr>
                    <p:cNvPr id="14389" name="Прямая со стрелкой 4">
                      <a:extLst>
                        <a:ext uri="{FF2B5EF4-FFF2-40B4-BE49-F238E27FC236}">
                          <a16:creationId xmlns="" xmlns:a16="http://schemas.microsoft.com/office/drawing/2014/main" id="{94399BEC-5907-4815-B3D3-3005B7D9D68E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8176" y="3189"/>
                      <a:ext cx="0" cy="1597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miter lim="800000"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4388" name="Надпись 5">
                      <a:extLst>
                        <a:ext uri="{FF2B5EF4-FFF2-40B4-BE49-F238E27FC236}">
                          <a16:creationId xmlns="" xmlns:a16="http://schemas.microsoft.com/office/drawing/2014/main" id="{B695D736-6AF5-424E-942B-F19651EC7AD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1908"/>
                      <a:ext cx="59117" cy="5423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6350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r>
                        <a:rPr lang="en-US" altLang="ru-RU" sz="14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 Текстовые показатели композиционных элементов документов стратегического планирования</a:t>
                      </a:r>
                    </a:p>
                  </p:txBody>
                </p:sp>
                <p:sp>
                  <p:nvSpPr>
                    <p:cNvPr id="14387" name="Надпись 6">
                      <a:extLst>
                        <a:ext uri="{FF2B5EF4-FFF2-40B4-BE49-F238E27FC236}">
                          <a16:creationId xmlns="" xmlns:a16="http://schemas.microsoft.com/office/drawing/2014/main" id="{F1F819D7-EF18-471E-9433-0134781A600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8925"/>
                      <a:ext cx="59117" cy="5423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6350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r>
                        <a:rPr lang="en-US" altLang="ru-RU" sz="14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 Текстовые показатели смысловых элементов документов стратегического планирования</a:t>
                      </a:r>
                    </a:p>
                  </p:txBody>
                </p:sp>
                <p:cxnSp>
                  <p:nvCxnSpPr>
                    <p:cNvPr id="14386" name="Прямая со стрелкой 7">
                      <a:extLst>
                        <a:ext uri="{FF2B5EF4-FFF2-40B4-BE49-F238E27FC236}">
                          <a16:creationId xmlns="" xmlns:a16="http://schemas.microsoft.com/office/drawing/2014/main" id="{55CB8CA7-A2C7-4826-BD00-A95EBD19E43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8176" y="10207"/>
                      <a:ext cx="0" cy="159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miter lim="800000"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385" name="Прямая со стрелкой 9">
                      <a:extLst>
                        <a:ext uri="{FF2B5EF4-FFF2-40B4-BE49-F238E27FC236}">
                          <a16:creationId xmlns="" xmlns:a16="http://schemas.microsoft.com/office/drawing/2014/main" id="{C1F71F10-9ECA-4613-AFBA-1D4EF5E81CFE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8176" y="17331"/>
                      <a:ext cx="0" cy="1593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miter lim="800000"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4384" name="Прямая со стрелкой 10">
                      <a:extLst>
                        <a:ext uri="{FF2B5EF4-FFF2-40B4-BE49-F238E27FC236}">
                          <a16:creationId xmlns="" xmlns:a16="http://schemas.microsoft.com/office/drawing/2014/main" id="{3F6ADF57-0FFB-43A7-8B60-F83E3B5D17BE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8176" y="24454"/>
                      <a:ext cx="0" cy="1594"/>
                    </a:xfrm>
                    <a:prstGeom prst="straightConnector1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miter lim="800000"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4383" name="Надпись 11">
                      <a:extLst>
                        <a:ext uri="{FF2B5EF4-FFF2-40B4-BE49-F238E27FC236}">
                          <a16:creationId xmlns="" xmlns:a16="http://schemas.microsoft.com/office/drawing/2014/main" id="{20594F3F-B9C7-4536-92F0-C20415FCB38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26262"/>
                      <a:ext cx="59117" cy="3190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6350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r>
                        <a:rPr lang="en-US" altLang="ru-RU" sz="14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Числовые показатели</a:t>
                      </a:r>
                    </a:p>
                  </p:txBody>
                </p:sp>
              </p:grpSp>
              <p:cxnSp>
                <p:nvCxnSpPr>
                  <p:cNvPr id="14381" name="Прямая со стрелкой 12">
                    <a:extLst>
                      <a:ext uri="{FF2B5EF4-FFF2-40B4-BE49-F238E27FC236}">
                        <a16:creationId xmlns="" xmlns:a16="http://schemas.microsoft.com/office/drawing/2014/main" id="{5A6DD322-B815-4DEC-97C2-7E9586A9D9B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176" y="29558"/>
                    <a:ext cx="0" cy="1594"/>
                  </a:xfrm>
                  <a:prstGeom prst="straightConnector1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4379" name="Надпись 15">
                  <a:extLst>
                    <a:ext uri="{FF2B5EF4-FFF2-40B4-BE49-F238E27FC236}">
                      <a16:creationId xmlns="" xmlns:a16="http://schemas.microsoft.com/office/drawing/2014/main" id="{DFBD7D0C-BD54-4573-A395-CA0D2700B8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1366"/>
                  <a:ext cx="59112" cy="3189"/>
                </a:xfrm>
                <a:prstGeom prst="rect">
                  <a:avLst/>
                </a:prstGeom>
                <a:solidFill>
                  <a:srgbClr val="CCFFFF"/>
                </a:solidFill>
                <a:ln w="63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ru-RU" sz="140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2.1. Числовые финансовые показатели</a:t>
                  </a:r>
                </a:p>
              </p:txBody>
            </p:sp>
            <p:cxnSp>
              <p:nvCxnSpPr>
                <p:cNvPr id="14378" name="Прямая со стрелкой 16">
                  <a:extLst>
                    <a:ext uri="{FF2B5EF4-FFF2-40B4-BE49-F238E27FC236}">
                      <a16:creationId xmlns="" xmlns:a16="http://schemas.microsoft.com/office/drawing/2014/main" id="{B7C964ED-1F34-4AF5-A5CE-D484256E8A6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8176" y="34555"/>
                  <a:ext cx="0" cy="159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4376" name="Надпись 20">
                <a:extLst>
                  <a:ext uri="{FF2B5EF4-FFF2-40B4-BE49-F238E27FC236}">
                    <a16:creationId xmlns="" xmlns:a16="http://schemas.microsoft.com/office/drawing/2014/main" id="{DC891A6A-CFED-4F17-B684-A8D6A7D1D2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6257"/>
                <a:ext cx="59107" cy="3188"/>
              </a:xfrm>
              <a:prstGeom prst="rect">
                <a:avLst/>
              </a:prstGeom>
              <a:solidFill>
                <a:srgbClr val="CCFFFF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ru-RU" sz="1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2.2. Числовые нефинансовые показатели</a:t>
                </a:r>
              </a:p>
            </p:txBody>
          </p:sp>
          <p:cxnSp>
            <p:nvCxnSpPr>
              <p:cNvPr id="14375" name="Прямая со стрелкой 21">
                <a:extLst>
                  <a:ext uri="{FF2B5EF4-FFF2-40B4-BE49-F238E27FC236}">
                    <a16:creationId xmlns="" xmlns:a16="http://schemas.microsoft.com/office/drawing/2014/main" id="{18A5C96F-3B1C-431C-A6ED-BE666378CD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176" y="39446"/>
                <a:ext cx="0" cy="15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74" name="Надпись 22">
                <a:extLst>
                  <a:ext uri="{FF2B5EF4-FFF2-40B4-BE49-F238E27FC236}">
                    <a16:creationId xmlns="" xmlns:a16="http://schemas.microsoft.com/office/drawing/2014/main" id="{9A2F36E2-A128-4466-8D41-1ED4D619B5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1148"/>
                <a:ext cx="59112" cy="3189"/>
              </a:xfrm>
              <a:prstGeom prst="rect">
                <a:avLst/>
              </a:prstGeom>
              <a:solidFill>
                <a:srgbClr val="99CCFF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ru-RU" sz="1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Временные показатели</a:t>
                </a:r>
              </a:p>
            </p:txBody>
          </p:sp>
          <p:cxnSp>
            <p:nvCxnSpPr>
              <p:cNvPr id="14373" name="Прямая со стрелкой 23">
                <a:extLst>
                  <a:ext uri="{FF2B5EF4-FFF2-40B4-BE49-F238E27FC236}">
                    <a16:creationId xmlns="" xmlns:a16="http://schemas.microsoft.com/office/drawing/2014/main" id="{589714A9-096C-43C7-86CE-A4E895E591E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176" y="44231"/>
                <a:ext cx="0" cy="159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72" name="Надпись 24">
                <a:extLst>
                  <a:ext uri="{FF2B5EF4-FFF2-40B4-BE49-F238E27FC236}">
                    <a16:creationId xmlns="" xmlns:a16="http://schemas.microsoft.com/office/drawing/2014/main" id="{0C2FFB53-C579-4B48-9754-FECCA53CB9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5826"/>
                <a:ext cx="59112" cy="3189"/>
              </a:xfrm>
              <a:prstGeom prst="rect">
                <a:avLst/>
              </a:prstGeom>
              <a:solidFill>
                <a:srgbClr val="99CCFF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ru-RU" sz="1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 Показатели эффективности</a:t>
                </a:r>
              </a:p>
            </p:txBody>
          </p:sp>
        </p:grpSp>
        <p:cxnSp>
          <p:nvCxnSpPr>
            <p:cNvPr id="14370" name="Прямая со стрелкой 25">
              <a:extLst>
                <a:ext uri="{FF2B5EF4-FFF2-40B4-BE49-F238E27FC236}">
                  <a16:creationId xmlns="" xmlns:a16="http://schemas.microsoft.com/office/drawing/2014/main" id="{5F584039-0785-4778-A2FD-6C6B65C188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176" y="49122"/>
              <a:ext cx="0" cy="15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9" name="Надпись 26">
              <a:extLst>
                <a:ext uri="{FF2B5EF4-FFF2-40B4-BE49-F238E27FC236}">
                  <a16:creationId xmlns="" xmlns:a16="http://schemas.microsoft.com/office/drawing/2014/main" id="{1EE3B261-DEFA-4D2F-87F3-4721B755F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0929"/>
              <a:ext cx="59112" cy="3190"/>
            </a:xfrm>
            <a:prstGeom prst="rect">
              <a:avLst/>
            </a:prstGeom>
            <a:solidFill>
              <a:srgbClr val="99CCFF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 Показатели согласованности</a:t>
              </a:r>
            </a:p>
          </p:txBody>
        </p:sp>
        <p:cxnSp>
          <p:nvCxnSpPr>
            <p:cNvPr id="14368" name="Прямая со стрелкой 27">
              <a:extLst>
                <a:ext uri="{FF2B5EF4-FFF2-40B4-BE49-F238E27FC236}">
                  <a16:creationId xmlns="" xmlns:a16="http://schemas.microsoft.com/office/drawing/2014/main" id="{792EDD20-311C-4D56-B9DD-882ED31B98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176" y="54119"/>
              <a:ext cx="0" cy="1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7" name="Надпись 28">
              <a:extLst>
                <a:ext uri="{FF2B5EF4-FFF2-40B4-BE49-F238E27FC236}">
                  <a16:creationId xmlns="" xmlns:a16="http://schemas.microsoft.com/office/drawing/2014/main" id="{EF461221-6C80-480F-80F6-57525A491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5820"/>
              <a:ext cx="59112" cy="3190"/>
            </a:xfrm>
            <a:prstGeom prst="rect">
              <a:avLst/>
            </a:prstGeom>
            <a:solidFill>
              <a:srgbClr val="99CCFF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6. Показатели риска</a:t>
              </a:r>
            </a:p>
          </p:txBody>
        </p:sp>
        <p:cxnSp>
          <p:nvCxnSpPr>
            <p:cNvPr id="14366" name="Прямая со стрелкой 29">
              <a:extLst>
                <a:ext uri="{FF2B5EF4-FFF2-40B4-BE49-F238E27FC236}">
                  <a16:creationId xmlns="" xmlns:a16="http://schemas.microsoft.com/office/drawing/2014/main" id="{9C994DCC-6422-4FF5-BEF6-DBF8C1CD5D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176" y="59223"/>
              <a:ext cx="0" cy="15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5" name="Надпись 30">
              <a:extLst>
                <a:ext uri="{FF2B5EF4-FFF2-40B4-BE49-F238E27FC236}">
                  <a16:creationId xmlns="" xmlns:a16="http://schemas.microsoft.com/office/drawing/2014/main" id="{383727DC-7B01-4571-8BE1-BD5058885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0924"/>
              <a:ext cx="59112" cy="3189"/>
            </a:xfrm>
            <a:prstGeom prst="rect">
              <a:avLst/>
            </a:prstGeom>
            <a:solidFill>
              <a:srgbClr val="99CCFF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 Показатели обоснованности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AB407566-44AA-4752-890E-B5C78E11F6E2}"/>
              </a:ext>
            </a:extLst>
          </p:cNvPr>
          <p:cNvSpPr/>
          <p:nvPr/>
        </p:nvSpPr>
        <p:spPr>
          <a:xfrm>
            <a:off x="0" y="193675"/>
            <a:ext cx="7142163" cy="73977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Рисунок 4">
            <a:extLst>
              <a:ext uri="{FF2B5EF4-FFF2-40B4-BE49-F238E27FC236}">
                <a16:creationId xmlns="" xmlns:a16="http://schemas.microsoft.com/office/drawing/2014/main" id="{CA2563CB-041E-45AC-BF0B-66DEEBE6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37413" y="249238"/>
            <a:ext cx="17240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="" xmlns:a16="http://schemas.microsoft.com/office/drawing/2014/main" id="{09710541-4C63-4A75-8F3A-25C93C20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763"/>
            <a:ext cx="673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dirty="0">
                <a:solidFill>
                  <a:schemeClr val="bg1"/>
                </a:solidFill>
                <a:latin typeface="Book Antiqua" panose="02040602050305030304" pitchFamily="18" charset="0"/>
              </a:rPr>
              <a:t>Этапы стратегического аудита документов стратегического планирования</a:t>
            </a:r>
          </a:p>
        </p:txBody>
      </p:sp>
      <p:grpSp>
        <p:nvGrpSpPr>
          <p:cNvPr id="17421" name="Группа 40">
            <a:extLst>
              <a:ext uri="{FF2B5EF4-FFF2-40B4-BE49-F238E27FC236}">
                <a16:creationId xmlns="" xmlns:a16="http://schemas.microsoft.com/office/drawing/2014/main" id="{DDC61965-2B88-4EE6-B2D1-0A5C7BD81312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1158875"/>
            <a:ext cx="8362950" cy="5219700"/>
            <a:chOff x="0" y="0"/>
            <a:chExt cx="59537" cy="36257"/>
          </a:xfrm>
        </p:grpSpPr>
        <p:sp>
          <p:nvSpPr>
            <p:cNvPr id="17426" name="Надпись 33">
              <a:extLst>
                <a:ext uri="{FF2B5EF4-FFF2-40B4-BE49-F238E27FC236}">
                  <a16:creationId xmlns="" xmlns:a16="http://schemas.microsoft.com/office/drawing/2014/main" id="{4F686D2B-6EF6-4A21-ADED-7B7026E9C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9537" cy="11589"/>
            </a:xfrm>
            <a:prstGeom prst="rect">
              <a:avLst/>
            </a:prstGeom>
            <a:solidFill>
              <a:srgbClr val="99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Этап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предварительного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стратегического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аудита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документа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стратегического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планирования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анализ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текстовых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показателей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позволяющий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определить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связи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анализируемого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документа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стратегического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планирования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другими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документами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стратегического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планирования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а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также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его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место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в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их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общей</a:t>
              </a:r>
              <a:r>
                <a:rPr lang="en-US" altLang="ru-RU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структуре</a:t>
              </a:r>
              <a:endParaRPr lang="en-US" altLang="ru-RU" sz="2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425" name="Надпись 35">
              <a:extLst>
                <a:ext uri="{FF2B5EF4-FFF2-40B4-BE49-F238E27FC236}">
                  <a16:creationId xmlns="" xmlns:a16="http://schemas.microsoft.com/office/drawing/2014/main" id="{5AB597C3-B9A5-4307-9ECD-C4F51514F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503"/>
              <a:ext cx="59537" cy="13503"/>
            </a:xfrm>
            <a:prstGeom prst="rect">
              <a:avLst/>
            </a:prstGeom>
            <a:solidFill>
              <a:srgbClr val="99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Этап оперативного аудита (анализ числовых и временных показателей), позволяющий определить общую непротиворечивость показателей документа, измеряемых цифрами с аналогичными показателями других документов системы документов стратегического планирования Российской Федерации (либо выявить наличие существующих противоречий)</a:t>
              </a:r>
              <a:endParaRPr lang="en-US" altLang="ru-RU" sz="200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17424" name="Прямая со стрелкой 36">
              <a:extLst>
                <a:ext uri="{FF2B5EF4-FFF2-40B4-BE49-F238E27FC236}">
                  <a16:creationId xmlns="" xmlns:a16="http://schemas.microsoft.com/office/drawing/2014/main" id="{960B1073-5E2D-45D5-84DB-A1416055C5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026" y="11695"/>
              <a:ext cx="0" cy="18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3" name="Прямая со стрелкой 38">
              <a:extLst>
                <a:ext uri="{FF2B5EF4-FFF2-40B4-BE49-F238E27FC236}">
                  <a16:creationId xmlns="" xmlns:a16="http://schemas.microsoft.com/office/drawing/2014/main" id="{6EE983DD-6A9B-4F1E-BF00-687B5FB531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026" y="27006"/>
              <a:ext cx="0" cy="18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2" name="Надпись 39">
              <a:extLst>
                <a:ext uri="{FF2B5EF4-FFF2-40B4-BE49-F238E27FC236}">
                  <a16:creationId xmlns="" xmlns:a16="http://schemas.microsoft.com/office/drawing/2014/main" id="{8A8DE317-B400-4020-9F06-CE4CC5C1B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920"/>
              <a:ext cx="59537" cy="7337"/>
            </a:xfrm>
            <a:prstGeom prst="rect">
              <a:avLst/>
            </a:prstGeom>
            <a:solidFill>
              <a:srgbClr val="99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ru-RU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Этап аудита общей эффективности – аудит показателей эффективности, согласованности, риска, обоснованности и исполнимости документа стратегического планирования</a:t>
              </a:r>
              <a:endParaRPr lang="en-US" altLang="ru-RU" sz="200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AB407566-44AA-4752-890E-B5C78E11F6E2}"/>
              </a:ext>
            </a:extLst>
          </p:cNvPr>
          <p:cNvSpPr/>
          <p:nvPr/>
        </p:nvSpPr>
        <p:spPr>
          <a:xfrm>
            <a:off x="0" y="193675"/>
            <a:ext cx="7142163" cy="73977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Рисунок 4">
            <a:extLst>
              <a:ext uri="{FF2B5EF4-FFF2-40B4-BE49-F238E27FC236}">
                <a16:creationId xmlns="" xmlns:a16="http://schemas.microsoft.com/office/drawing/2014/main" id="{CA2563CB-041E-45AC-BF0B-66DEEBE6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37413" y="249238"/>
            <a:ext cx="17240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="" xmlns:a16="http://schemas.microsoft.com/office/drawing/2014/main" id="{09710541-4C63-4A75-8F3A-25C93C20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763"/>
            <a:ext cx="673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dirty="0">
                <a:solidFill>
                  <a:schemeClr val="bg1"/>
                </a:solidFill>
                <a:latin typeface="Book Antiqua" panose="02040602050305030304" pitchFamily="18" charset="0"/>
              </a:rPr>
              <a:t>Оценка риска недостижения стратегических целей заложенных в документе стратегического планирования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F9D5623E-FB94-65EF-FBD7-C71F50B8AB71}"/>
              </a:ext>
            </a:extLst>
          </p:cNvPr>
          <p:cNvSpPr/>
          <p:nvPr/>
        </p:nvSpPr>
        <p:spPr>
          <a:xfrm>
            <a:off x="3147726" y="1618934"/>
            <a:ext cx="2848548" cy="1004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Риск неисполнения документа стратегического планирования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993DDE54-0BAD-A21B-FBCF-20ACD34C1F9B}"/>
              </a:ext>
            </a:extLst>
          </p:cNvPr>
          <p:cNvSpPr/>
          <p:nvPr/>
        </p:nvSpPr>
        <p:spPr>
          <a:xfrm>
            <a:off x="299176" y="3135438"/>
            <a:ext cx="3538304" cy="1004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Невозможность достижения установленных целевых результатов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B4782044-2304-47A6-7431-FC091F7E3F07}"/>
              </a:ext>
            </a:extLst>
          </p:cNvPr>
          <p:cNvSpPr/>
          <p:nvPr/>
        </p:nvSpPr>
        <p:spPr>
          <a:xfrm>
            <a:off x="5306520" y="3135437"/>
            <a:ext cx="3538304" cy="1004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Невозможность своевременного и/или полного ресурсного обеспечения</a:t>
            </a:r>
          </a:p>
        </p:txBody>
      </p:sp>
      <p:cxnSp>
        <p:nvCxnSpPr>
          <p:cNvPr id="7" name="Соединитель: изогнутый 6">
            <a:extLst>
              <a:ext uri="{FF2B5EF4-FFF2-40B4-BE49-F238E27FC236}">
                <a16:creationId xmlns="" xmlns:a16="http://schemas.microsoft.com/office/drawing/2014/main" id="{B24BB571-C6C0-9EB6-4DC5-B6C5E8999822}"/>
              </a:ext>
            </a:extLst>
          </p:cNvPr>
          <p:cNvCxnSpPr>
            <a:stCxn id="2" idx="2"/>
            <a:endCxn id="3" idx="0"/>
          </p:cNvCxnSpPr>
          <p:nvPr/>
        </p:nvCxnSpPr>
        <p:spPr>
          <a:xfrm rot="5400000">
            <a:off x="3064083" y="1627520"/>
            <a:ext cx="512163" cy="25036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изогнутый 8">
            <a:extLst>
              <a:ext uri="{FF2B5EF4-FFF2-40B4-BE49-F238E27FC236}">
                <a16:creationId xmlns="" xmlns:a16="http://schemas.microsoft.com/office/drawing/2014/main" id="{D07EF58F-EFA2-D8B9-2827-E57244282BBA}"/>
              </a:ext>
            </a:extLst>
          </p:cNvPr>
          <p:cNvCxnSpPr>
            <a:stCxn id="2" idx="2"/>
            <a:endCxn id="5" idx="0"/>
          </p:cNvCxnSpPr>
          <p:nvPr/>
        </p:nvCxnSpPr>
        <p:spPr>
          <a:xfrm rot="16200000" flipH="1">
            <a:off x="5567755" y="1627520"/>
            <a:ext cx="512162" cy="25036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FE8A43-815C-F194-7A28-141F6E6BC518}"/>
              </a:ext>
            </a:extLst>
          </p:cNvPr>
          <p:cNvSpPr txBox="1"/>
          <p:nvPr/>
        </p:nvSpPr>
        <p:spPr>
          <a:xfrm>
            <a:off x="183513" y="4528033"/>
            <a:ext cx="377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Индекс достижения целевых результатов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D6F9DC2-5B74-7747-0281-A607FC138813}"/>
                  </a:ext>
                </a:extLst>
              </p:cNvPr>
              <p:cNvSpPr txBox="1"/>
              <p:nvPr/>
            </p:nvSpPr>
            <p:spPr>
              <a:xfrm>
                <a:off x="601087" y="4977666"/>
                <a:ext cx="2934482" cy="770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𝐾𝑃𝐼</m:t>
                      </m:r>
                      <m:r>
                        <a:rPr lang="ru-RU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𝑓𝑎𝑐𝑡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sz="1800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180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𝑡𝑎𝑟𝑔𝑒𝑡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sz="1800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180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ru-RU" sz="1800" i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6F9DC2-5B74-7747-0281-A607FC138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87" y="4977666"/>
                <a:ext cx="2934482" cy="770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122845-2A77-B6C0-0E54-515BA3C963A7}"/>
              </a:ext>
            </a:extLst>
          </p:cNvPr>
          <p:cNvSpPr txBox="1"/>
          <p:nvPr/>
        </p:nvSpPr>
        <p:spPr>
          <a:xfrm>
            <a:off x="5186596" y="4524473"/>
            <a:ext cx="377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Индекс исполнения бюджета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F8B1561D-CAC2-B9C8-5A77-C5E8DF3CB10D}"/>
                  </a:ext>
                </a:extLst>
              </p:cNvPr>
              <p:cNvSpPr txBox="1"/>
              <p:nvPr/>
            </p:nvSpPr>
            <p:spPr>
              <a:xfrm>
                <a:off x="5306520" y="5013957"/>
                <a:ext cx="3538305" cy="697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ru-RU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𝑓𝑎𝑐𝑡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𝐶𝐹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𝑝𝑙𝑎𝑛</m:t>
                              </m:r>
                            </m:sub>
                          </m:sSub>
                        </m:den>
                      </m:f>
                      <m:r>
                        <a:rPr lang="ru-RU" sz="1800" i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B1561D-CAC2-B9C8-5A77-C5E8DF3CB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20" y="5013957"/>
                <a:ext cx="3538305" cy="697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30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AB407566-44AA-4752-890E-B5C78E11F6E2}"/>
              </a:ext>
            </a:extLst>
          </p:cNvPr>
          <p:cNvSpPr/>
          <p:nvPr/>
        </p:nvSpPr>
        <p:spPr>
          <a:xfrm>
            <a:off x="0" y="193675"/>
            <a:ext cx="7142163" cy="73977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Рисунок 4">
            <a:extLst>
              <a:ext uri="{FF2B5EF4-FFF2-40B4-BE49-F238E27FC236}">
                <a16:creationId xmlns="" xmlns:a16="http://schemas.microsoft.com/office/drawing/2014/main" id="{CA2563CB-041E-45AC-BF0B-66DEEBE6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37413" y="249238"/>
            <a:ext cx="17240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="" xmlns:a16="http://schemas.microsoft.com/office/drawing/2014/main" id="{09710541-4C63-4A75-8F3A-25C93C20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763"/>
            <a:ext cx="673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dirty="0">
                <a:solidFill>
                  <a:schemeClr val="bg1"/>
                </a:solidFill>
                <a:latin typeface="Book Antiqua" panose="02040602050305030304" pitchFamily="18" charset="0"/>
              </a:rPr>
              <a:t>Пример стратегического аудита документа стратегического планирования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="" xmlns:a16="http://schemas.microsoft.com/office/drawing/2014/main" id="{9511E59F-BE50-626D-E0C0-A48871070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8751"/>
              </p:ext>
            </p:extLst>
          </p:nvPr>
        </p:nvGraphicFramePr>
        <p:xfrm>
          <a:off x="254832" y="1397000"/>
          <a:ext cx="8706606" cy="484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8506">
                  <a:extLst>
                    <a:ext uri="{9D8B030D-6E8A-4147-A177-3AD203B41FA5}">
                      <a16:colId xmlns="" xmlns:a16="http://schemas.microsoft.com/office/drawing/2014/main" val="2253438584"/>
                    </a:ext>
                  </a:extLst>
                </a:gridCol>
                <a:gridCol w="6428100">
                  <a:extLst>
                    <a:ext uri="{9D8B030D-6E8A-4147-A177-3AD203B41FA5}">
                      <a16:colId xmlns="" xmlns:a16="http://schemas.microsoft.com/office/drawing/2014/main" val="1600027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/>
                        <a:t>Объект </a:t>
                      </a:r>
                    </a:p>
                    <a:p>
                      <a:r>
                        <a:rPr lang="ru-RU" sz="1800" b="1" dirty="0"/>
                        <a:t>анализа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Национальная программа «Цифровая экономика Российской Федерации»</a:t>
                      </a:r>
                    </a:p>
                    <a:p>
                      <a:r>
                        <a:rPr lang="ru-RU" sz="1200" dirty="0"/>
                        <a:t>Министерство цифрового развития, связи и массовых коммуникаций Российской Федерации. [Электронный ресурс]. – URL: </a:t>
                      </a:r>
                      <a:r>
                        <a:rPr lang="ru-RU" sz="1200" dirty="0">
                          <a:hlinkClick r:id="rId3"/>
                        </a:rPr>
                        <a:t>https://digital.gov.ru/ru/activity/directions/858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723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/>
                        <a:t>Анализируется на соответствие следующим документам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/>
                        <a:t>Указа Президента Российской Федерации «О национальных целях развития России до 2030 года»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/>
                        <a:t>Официальный сетевой ресурс Президента России. [Электронный ресурс]. – URL: </a:t>
                      </a:r>
                      <a:r>
                        <a:rPr lang="ru-RU" sz="1200" dirty="0">
                          <a:hlinkClick r:id="rId4"/>
                        </a:rPr>
                        <a:t>http://kremlin.ru/events/president/news/63728</a:t>
                      </a:r>
                      <a:endParaRPr lang="ru-RU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/>
                        <a:t>Прогноз социально-экономического развития Российской Федерации на 2022 год и на плановый период 2023 и 2024 годов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/>
                        <a:t>Министерство экономического развития Российской Федерации. [Электронный ресурс]. – URL: </a:t>
                      </a:r>
                      <a:r>
                        <a:rPr lang="ru-RU" sz="1200" dirty="0">
                          <a:hlinkClick r:id="rId5"/>
                        </a:rPr>
                        <a:t>https://economy.gov.ru/material/directions/makroec/prognozy_socialno_ekonomicheskogo_razvitiya/prognoz_socialno_ekonomicheskogo_razvitiya_rf_na_2022_god_i_na_planovyy_period_2023_i_2024_godov.html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126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/>
                        <a:t>Причина </a:t>
                      </a:r>
                    </a:p>
                    <a:p>
                      <a:r>
                        <a:rPr lang="ru-RU" sz="1800" b="1" dirty="0"/>
                        <a:t>анализа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/>
                        <a:t>Оценка риска недостижения стратегических целей </a:t>
                      </a:r>
                      <a:r>
                        <a:rPr lang="ru-RU" sz="1800" dirty="0" err="1"/>
                        <a:t>Нацпрограммы</a:t>
                      </a:r>
                      <a:r>
                        <a:rPr lang="ru-RU" sz="1800" dirty="0"/>
                        <a:t> в связи с пересмотром национальных целей развития и сценарных условий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8382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92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AB407566-44AA-4752-890E-B5C78E11F6E2}"/>
              </a:ext>
            </a:extLst>
          </p:cNvPr>
          <p:cNvSpPr/>
          <p:nvPr/>
        </p:nvSpPr>
        <p:spPr>
          <a:xfrm>
            <a:off x="0" y="193675"/>
            <a:ext cx="7142163" cy="73977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Рисунок 4">
            <a:extLst>
              <a:ext uri="{FF2B5EF4-FFF2-40B4-BE49-F238E27FC236}">
                <a16:creationId xmlns="" xmlns:a16="http://schemas.microsoft.com/office/drawing/2014/main" id="{CA2563CB-041E-45AC-BF0B-66DEEBE6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37413" y="249238"/>
            <a:ext cx="17240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="" xmlns:a16="http://schemas.microsoft.com/office/drawing/2014/main" id="{09710541-4C63-4A75-8F3A-25C93C20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763"/>
            <a:ext cx="673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dirty="0">
                <a:solidFill>
                  <a:schemeClr val="bg1"/>
                </a:solidFill>
                <a:latin typeface="Book Antiqua" panose="02040602050305030304" pitchFamily="18" charset="0"/>
              </a:rPr>
              <a:t>Пример стратегического аудита документа стратегического планирования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79F8E91-E2A9-F10C-112F-580126391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47543"/>
              </p:ext>
            </p:extLst>
          </p:nvPr>
        </p:nvGraphicFramePr>
        <p:xfrm>
          <a:off x="226192" y="1043508"/>
          <a:ext cx="8691615" cy="5723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035">
                  <a:extLst>
                    <a:ext uri="{9D8B030D-6E8A-4147-A177-3AD203B41FA5}">
                      <a16:colId xmlns="" xmlns:a16="http://schemas.microsoft.com/office/drawing/2014/main" val="1016885199"/>
                    </a:ext>
                  </a:extLst>
                </a:gridCol>
                <a:gridCol w="3252866">
                  <a:extLst>
                    <a:ext uri="{9D8B030D-6E8A-4147-A177-3AD203B41FA5}">
                      <a16:colId xmlns="" xmlns:a16="http://schemas.microsoft.com/office/drawing/2014/main" val="2678156246"/>
                    </a:ext>
                  </a:extLst>
                </a:gridCol>
                <a:gridCol w="3969714">
                  <a:extLst>
                    <a:ext uri="{9D8B030D-6E8A-4147-A177-3AD203B41FA5}">
                      <a16:colId xmlns="" xmlns:a16="http://schemas.microsoft.com/office/drawing/2014/main" val="1046779591"/>
                    </a:ext>
                  </a:extLst>
                </a:gridCol>
              </a:tblGrid>
              <a:tr h="279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раздела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Положительные факторы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Отрицательные факторы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 anchor="ctr"/>
                </a:tc>
                <a:extLst>
                  <a:ext uri="{0D108BD9-81ED-4DB2-BD59-A6C34878D82A}">
                    <a16:rowId xmlns="" xmlns:a16="http://schemas.microsoft.com/office/drawing/2014/main" val="1808029260"/>
                  </a:ext>
                </a:extLst>
              </a:tr>
              <a:tr h="1279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Стратегические цели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Все составляющие Нацпрограммы соответствуют или как минимум не противоречат государственным стратегическим приоритетам и национальным целям.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extLst>
                  <a:ext uri="{0D108BD9-81ED-4DB2-BD59-A6C34878D82A}">
                    <a16:rowId xmlns="" xmlns:a16="http://schemas.microsoft.com/office/drawing/2014/main" val="3250067790"/>
                  </a:ext>
                </a:extLst>
              </a:tr>
              <a:tr h="1565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Стратегические задачи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Стратегические задачи Нацпрограммы в целом соответствуют государственным стратегическим приоритетам, национальным целям.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 всегда удается установить однозначную связь показателей Стратегического прогноза с паспортом Нацпрограммы. Нацпрограмма в ряде случаев перевыполняет отдельные стратегические задачи.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extLst>
                  <a:ext uri="{0D108BD9-81ED-4DB2-BD59-A6C34878D82A}">
                    <a16:rowId xmlns="" xmlns:a16="http://schemas.microsoft.com/office/drawing/2014/main" val="763441069"/>
                  </a:ext>
                </a:extLst>
              </a:tr>
              <a:tr h="2200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Система управления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Создание рабочих групп и центров компетенций способствует привлечению к реализации Нацпрограммы финансовых, интеллектуальных и организационных ресурсов крупнейших российских компаний, работающих в сфере цифровой экономики.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Система управления сложна и отягощена бюрократией, что в ряде случаев приводит к затягиванию сроков принятия решений.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Малое количество контрольных точек в паспорте Нацпрограммы затрудняют оперативную оценку степени достижения целевых показателей и управление рисками.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extLst>
                  <a:ext uri="{0D108BD9-81ED-4DB2-BD59-A6C34878D82A}">
                    <a16:rowId xmlns="" xmlns:a16="http://schemas.microsoft.com/office/drawing/2014/main" val="2076731841"/>
                  </a:ext>
                </a:extLst>
              </a:tr>
              <a:tr h="3851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Структура финансирования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Качественные показатели Нацпрограммы и Стратегического прогноза полностью идентичны.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Отсутствует оценка влияния возможных экономических кризисов на источники финансирования и «запасной план» на случай ухудшения ситуации. Стратегический прогноз предполагает постепенное увеличение доли внебюджетных источников финансирования, тогда как </a:t>
                      </a:r>
                      <a:r>
                        <a:rPr lang="ru-RU" sz="1200" dirty="0" err="1">
                          <a:effectLst/>
                        </a:rPr>
                        <a:t>Нацпрограмма</a:t>
                      </a:r>
                      <a:r>
                        <a:rPr lang="ru-RU" sz="1200" dirty="0">
                          <a:effectLst/>
                        </a:rPr>
                        <a:t> сохраняет долю внебюджетных источников равную 50% от объема федерального финансирования. Существенная разбалансированность схемы финансирования по отдельным проектам.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46" marR="20546" marT="0" marB="0"/>
                </a:tc>
                <a:extLst>
                  <a:ext uri="{0D108BD9-81ED-4DB2-BD59-A6C34878D82A}">
                    <a16:rowId xmlns="" xmlns:a16="http://schemas.microsoft.com/office/drawing/2014/main" val="623729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8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AB407566-44AA-4752-890E-B5C78E11F6E2}"/>
              </a:ext>
            </a:extLst>
          </p:cNvPr>
          <p:cNvSpPr/>
          <p:nvPr/>
        </p:nvSpPr>
        <p:spPr>
          <a:xfrm>
            <a:off x="0" y="193675"/>
            <a:ext cx="7142163" cy="73977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Рисунок 4">
            <a:extLst>
              <a:ext uri="{FF2B5EF4-FFF2-40B4-BE49-F238E27FC236}">
                <a16:creationId xmlns="" xmlns:a16="http://schemas.microsoft.com/office/drawing/2014/main" id="{CA2563CB-041E-45AC-BF0B-66DEEBE6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37413" y="249238"/>
            <a:ext cx="17240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="" xmlns:a16="http://schemas.microsoft.com/office/drawing/2014/main" id="{09710541-4C63-4A75-8F3A-25C93C20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763"/>
            <a:ext cx="673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dirty="0">
                <a:solidFill>
                  <a:schemeClr val="bg1"/>
                </a:solidFill>
                <a:latin typeface="Book Antiqua" panose="02040602050305030304" pitchFamily="18" charset="0"/>
              </a:rPr>
              <a:t>Пример стратегического аудита документа стратегического планирования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D528F3E3-00FD-1F07-674D-16C69D7C7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600748"/>
              </p:ext>
            </p:extLst>
          </p:nvPr>
        </p:nvGraphicFramePr>
        <p:xfrm>
          <a:off x="224854" y="1108742"/>
          <a:ext cx="4347146" cy="549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261">
                  <a:extLst>
                    <a:ext uri="{9D8B030D-6E8A-4147-A177-3AD203B41FA5}">
                      <a16:colId xmlns="" xmlns:a16="http://schemas.microsoft.com/office/drawing/2014/main" val="2364974765"/>
                    </a:ext>
                  </a:extLst>
                </a:gridCol>
                <a:gridCol w="1628203">
                  <a:extLst>
                    <a:ext uri="{9D8B030D-6E8A-4147-A177-3AD203B41FA5}">
                      <a16:colId xmlns="" xmlns:a16="http://schemas.microsoft.com/office/drawing/2014/main" val="3132437807"/>
                    </a:ext>
                  </a:extLst>
                </a:gridCol>
                <a:gridCol w="1594682">
                  <a:extLst>
                    <a:ext uri="{9D8B030D-6E8A-4147-A177-3AD203B41FA5}">
                      <a16:colId xmlns="" xmlns:a16="http://schemas.microsoft.com/office/drawing/2014/main" val="686921247"/>
                    </a:ext>
                  </a:extLst>
                </a:gridCol>
              </a:tblGrid>
              <a:tr h="1098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раздела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8" marR="36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Положительные факторы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8" marR="36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Отрицательные факторы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8" marR="36898" marT="0" marB="0" anchor="ctr"/>
                </a:tc>
                <a:extLst>
                  <a:ext uri="{0D108BD9-81ED-4DB2-BD59-A6C34878D82A}">
                    <a16:rowId xmlns="" xmlns:a16="http://schemas.microsoft.com/office/drawing/2014/main" val="2427854439"/>
                  </a:ext>
                </a:extLst>
              </a:tr>
              <a:tr h="10607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Федеральный проект «Информационная инфраструктура»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8" marR="36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Разработана грамотная стратегия гибридного финансирования (большое участие внебюджетных источников и наличие поддержки федерального бюджета)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Частные инвесторы успешно в первые годы проекта выполняют задачи в сфере налаживания современной связи 5G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Внедрение субсидий является эффективным мотивационным инструментов.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8" marR="36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 частично дублирует задачи остальных проектов (включая даже стоящий особняком проект «Нормативное регулирование цифровой среды»), что приводит к путаницам при разработке структуры финансирования.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8" marR="36898" marT="0" marB="0"/>
                </a:tc>
                <a:extLst>
                  <a:ext uri="{0D108BD9-81ED-4DB2-BD59-A6C34878D82A}">
                    <a16:rowId xmlns="" xmlns:a16="http://schemas.microsoft.com/office/drawing/2014/main" val="4072627002"/>
                  </a:ext>
                </a:extLst>
              </a:tr>
              <a:tr h="8413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Федеральный проект «Информационная безопасность»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8" marR="36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Для реализации проекта активно используется механизм субсидий – создан необходимый мотивационный механизм в некоторых сферах.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собственной научно обоснованной критериальной системы и единого понятийного аппарата.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8" marR="36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 имеет множественные пересечения с другими проектами, при этом механизм </a:t>
                      </a:r>
                      <a:r>
                        <a:rPr lang="ru-RU" sz="1000" dirty="0" err="1">
                          <a:effectLst/>
                        </a:rPr>
                        <a:t>межпроектного</a:t>
                      </a:r>
                      <a:r>
                        <a:rPr lang="ru-RU" sz="1000" dirty="0">
                          <a:effectLst/>
                        </a:rPr>
                        <a:t> взаимодействия не проработан. Качественные показатели проекта не выделены в Стратегическом прогнозе. Проект «беден» на финансирование.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8" marR="36898" marT="0" marB="0"/>
                </a:tc>
                <a:extLst>
                  <a:ext uri="{0D108BD9-81ED-4DB2-BD59-A6C34878D82A}">
                    <a16:rowId xmlns="" xmlns:a16="http://schemas.microsoft.com/office/drawing/2014/main" val="167376081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DDF68FA-19CE-9B51-ECC6-AE7056629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06" y="4559529"/>
            <a:ext cx="4564494" cy="162474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F31FBA-4DC3-1092-9FF9-00118D026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46656"/>
            <a:ext cx="4572000" cy="1619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0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AB407566-44AA-4752-890E-B5C78E11F6E2}"/>
              </a:ext>
            </a:extLst>
          </p:cNvPr>
          <p:cNvSpPr/>
          <p:nvPr/>
        </p:nvSpPr>
        <p:spPr>
          <a:xfrm>
            <a:off x="0" y="193675"/>
            <a:ext cx="7142163" cy="73977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Рисунок 4">
            <a:extLst>
              <a:ext uri="{FF2B5EF4-FFF2-40B4-BE49-F238E27FC236}">
                <a16:creationId xmlns="" xmlns:a16="http://schemas.microsoft.com/office/drawing/2014/main" id="{CA2563CB-041E-45AC-BF0B-66DEEBE6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37413" y="249238"/>
            <a:ext cx="17240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="" xmlns:a16="http://schemas.microsoft.com/office/drawing/2014/main" id="{09710541-4C63-4A75-8F3A-25C93C20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763"/>
            <a:ext cx="673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dirty="0">
                <a:solidFill>
                  <a:schemeClr val="bg1"/>
                </a:solidFill>
                <a:latin typeface="Book Antiqua" panose="02040602050305030304" pitchFamily="18" charset="0"/>
              </a:rPr>
              <a:t>Пример стратегического аудита документа стратегического планирования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F5720973-39E7-794D-DC6E-2DA9DA2DD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79924"/>
              </p:ext>
            </p:extLst>
          </p:nvPr>
        </p:nvGraphicFramePr>
        <p:xfrm>
          <a:off x="277317" y="1214438"/>
          <a:ext cx="8684121" cy="5202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404">
                  <a:extLst>
                    <a:ext uri="{9D8B030D-6E8A-4147-A177-3AD203B41FA5}">
                      <a16:colId xmlns="" xmlns:a16="http://schemas.microsoft.com/office/drawing/2014/main" val="3251169866"/>
                    </a:ext>
                  </a:extLst>
                </a:gridCol>
                <a:gridCol w="5269830">
                  <a:extLst>
                    <a:ext uri="{9D8B030D-6E8A-4147-A177-3AD203B41FA5}">
                      <a16:colId xmlns="" xmlns:a16="http://schemas.microsoft.com/office/drawing/2014/main" val="2611620067"/>
                    </a:ext>
                  </a:extLst>
                </a:gridCol>
                <a:gridCol w="1742887">
                  <a:extLst>
                    <a:ext uri="{9D8B030D-6E8A-4147-A177-3AD203B41FA5}">
                      <a16:colId xmlns="" xmlns:a16="http://schemas.microsoft.com/office/drawing/2014/main" val="263630373"/>
                    </a:ext>
                  </a:extLst>
                </a:gridCol>
              </a:tblGrid>
              <a:tr h="1568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Федеральный проект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Текущее состояние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Риск недостижения стратегических целей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extLst>
                  <a:ext uri="{0D108BD9-81ED-4DB2-BD59-A6C34878D82A}">
                    <a16:rowId xmlns="" xmlns:a16="http://schemas.microsoft.com/office/drawing/2014/main" val="1143386503"/>
                  </a:ext>
                </a:extLst>
              </a:tr>
              <a:tr h="2372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Информационная инфраструктура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Цифровая инфраструктура в стране разветвится в соответствии с заложенными в Нацпрограмму темпами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extLst>
                  <a:ext uri="{0D108BD9-81ED-4DB2-BD59-A6C34878D82A}">
                    <a16:rowId xmlns="" xmlns:a16="http://schemas.microsoft.com/office/drawing/2014/main" val="946688070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Цифровые технологии и проекты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Активно наращиваются темпы разработки и производства программных продуктов, необходимых для процессов цифровизации, одновременно с этим производство компонентной базы находится на крайне низком уровне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extLst>
                  <a:ext uri="{0D108BD9-81ED-4DB2-BD59-A6C34878D82A}">
                    <a16:rowId xmlns="" xmlns:a16="http://schemas.microsoft.com/office/drawing/2014/main" val="4256746181"/>
                  </a:ext>
                </a:extLst>
              </a:tr>
              <a:tr h="2372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Кадры для цифровой экономики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Формирование кадрового обеспечения цифровизации осуществляется в соответствии с заложенными в Нацпрограмму темпами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Низкий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extLst>
                  <a:ext uri="{0D108BD9-81ED-4DB2-BD59-A6C34878D82A}">
                    <a16:rowId xmlns="" xmlns:a16="http://schemas.microsoft.com/office/drawing/2014/main" val="738563538"/>
                  </a:ext>
                </a:extLst>
              </a:tr>
              <a:tr h="2372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Информационная безопасность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Информационная безопасность пока остается неразрешимой проблемой, особенно для рядовых пользователей Интернета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extLst>
                  <a:ext uri="{0D108BD9-81ED-4DB2-BD59-A6C34878D82A}">
                    <a16:rowId xmlns="" xmlns:a16="http://schemas.microsoft.com/office/drawing/2014/main" val="215085395"/>
                  </a:ext>
                </a:extLst>
              </a:tr>
              <a:tr h="4782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Цифровое государство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Положение с цифровым государственным управлением двойственное: с одной стороны, по всем направлениям созданы и опробованы пилотные проекты, однако их практическое внедрение затруднено и происходит очень низкими темпами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Низкий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extLst>
                  <a:ext uri="{0D108BD9-81ED-4DB2-BD59-A6C34878D82A}">
                    <a16:rowId xmlns="" xmlns:a16="http://schemas.microsoft.com/office/drawing/2014/main" val="4154554208"/>
                  </a:ext>
                </a:extLst>
              </a:tr>
              <a:tr h="2372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Нормативное регулирование цифровой среды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Создание нормативно-правовой основы цифровой экономики происходит в соответствии с заложенными в Нацпрограмму темпами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25" marR="35025" marT="0" marB="0" anchor="ctr"/>
                </a:tc>
                <a:extLst>
                  <a:ext uri="{0D108BD9-81ED-4DB2-BD59-A6C34878D82A}">
                    <a16:rowId xmlns="" xmlns:a16="http://schemas.microsoft.com/office/drawing/2014/main" val="426723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06462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СПАСИБО</a:t>
            </a:r>
            <a:br>
              <a:rPr lang="ru-RU" i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</a:br>
            <a:r>
              <a:rPr lang="ru-RU" i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ЗА</a:t>
            </a:r>
            <a:br>
              <a:rPr lang="ru-RU" i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</a:br>
            <a:r>
              <a:rPr lang="ru-RU" i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ВНИМАНИЕ</a:t>
            </a:r>
            <a:endParaRPr lang="ru-RU" i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58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931AA378-9324-9E40-B082-41F9FEC52B3A}"/>
              </a:ext>
            </a:extLst>
          </p:cNvPr>
          <p:cNvSpPr/>
          <p:nvPr/>
        </p:nvSpPr>
        <p:spPr>
          <a:xfrm>
            <a:off x="0" y="207963"/>
            <a:ext cx="6766560" cy="81915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Уровни разработки документов стратегического планирования РФ</a:t>
            </a:r>
            <a:endParaRPr lang="en-US" altLang="ru-RU" sz="1800" dirty="0">
              <a:solidFill>
                <a:schemeClr val="bg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3314" name="Рисунок 4">
            <a:extLst>
              <a:ext uri="{FF2B5EF4-FFF2-40B4-BE49-F238E27FC236}">
                <a16:creationId xmlns="" xmlns:a16="http://schemas.microsoft.com/office/drawing/2014/main" id="{7DF89777-FE61-4172-894A-182712699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08838" y="428625"/>
            <a:ext cx="17240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хема 4">
            <a:extLst>
              <a:ext uri="{FF2B5EF4-FFF2-40B4-BE49-F238E27FC236}">
                <a16:creationId xmlns="" xmlns:a16="http://schemas.microsoft.com/office/drawing/2014/main" id="{873F980E-402C-870F-F5EF-40ABAF88679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1" y="1212954"/>
            <a:ext cx="7783434" cy="54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7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931AA378-9324-9E40-B082-41F9FEC52B3A}"/>
              </a:ext>
            </a:extLst>
          </p:cNvPr>
          <p:cNvSpPr/>
          <p:nvPr/>
        </p:nvSpPr>
        <p:spPr>
          <a:xfrm>
            <a:off x="0" y="207963"/>
            <a:ext cx="6766560" cy="81915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Р</a:t>
            </a:r>
            <a:r>
              <a:rPr lang="en-US" altLang="ru-RU" sz="1800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иски</a:t>
            </a:r>
            <a:r>
              <a:rPr lang="en-US" alt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отсутствия </a:t>
            </a:r>
            <a:r>
              <a:rPr lang="en-US" altLang="ru-RU" sz="1800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нормативного</a:t>
            </a:r>
            <a:r>
              <a:rPr lang="en-US" alt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закрепления</a:t>
            </a:r>
            <a:r>
              <a:rPr lang="en-US" alt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порядка</a:t>
            </a:r>
            <a:r>
              <a:rPr lang="en-US" alt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разработки</a:t>
            </a:r>
            <a:r>
              <a:rPr lang="en-US" alt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документов</a:t>
            </a:r>
            <a:r>
              <a:rPr lang="en-US" alt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стратегического</a:t>
            </a:r>
            <a:r>
              <a:rPr lang="en-US" alt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планирования</a:t>
            </a:r>
            <a:endParaRPr lang="en-US" altLang="ru-RU" sz="1800" dirty="0">
              <a:solidFill>
                <a:schemeClr val="bg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3314" name="Рисунок 4">
            <a:extLst>
              <a:ext uri="{FF2B5EF4-FFF2-40B4-BE49-F238E27FC236}">
                <a16:creationId xmlns="" xmlns:a16="http://schemas.microsoft.com/office/drawing/2014/main" id="{7DF89777-FE61-4172-894A-182712699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08838" y="428625"/>
            <a:ext cx="17240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1D782CCA-10B6-5BAF-3F54-52E372A62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886281"/>
              </p:ext>
            </p:extLst>
          </p:nvPr>
        </p:nvGraphicFramePr>
        <p:xfrm>
          <a:off x="193675" y="1159740"/>
          <a:ext cx="8739188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889">
                  <a:extLst>
                    <a:ext uri="{9D8B030D-6E8A-4147-A177-3AD203B41FA5}">
                      <a16:colId xmlns="" xmlns:a16="http://schemas.microsoft.com/office/drawing/2014/main" val="3814006793"/>
                    </a:ext>
                  </a:extLst>
                </a:gridCol>
                <a:gridCol w="2443397">
                  <a:extLst>
                    <a:ext uri="{9D8B030D-6E8A-4147-A177-3AD203B41FA5}">
                      <a16:colId xmlns="" xmlns:a16="http://schemas.microsoft.com/office/drawing/2014/main" val="2248226855"/>
                    </a:ext>
                  </a:extLst>
                </a:gridCol>
                <a:gridCol w="1963711">
                  <a:extLst>
                    <a:ext uri="{9D8B030D-6E8A-4147-A177-3AD203B41FA5}">
                      <a16:colId xmlns="" xmlns:a16="http://schemas.microsoft.com/office/drawing/2014/main" val="25474801"/>
                    </a:ext>
                  </a:extLst>
                </a:gridCol>
                <a:gridCol w="2337191">
                  <a:extLst>
                    <a:ext uri="{9D8B030D-6E8A-4147-A177-3AD203B41FA5}">
                      <a16:colId xmlns="" xmlns:a16="http://schemas.microsoft.com/office/drawing/2014/main" val="1280688274"/>
                    </a:ext>
                  </a:extLst>
                </a:gridCol>
              </a:tblGrid>
              <a:tr h="13231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</a:t>
                      </a:r>
                      <a:endParaRPr lang="ru-RU" sz="115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endParaRPr lang="ru-RU" sz="115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Последствия</a:t>
                      </a:r>
                      <a:endParaRPr lang="ru-RU" sz="115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15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91" marR="26391" marT="0" marB="0"/>
                </a:tc>
                <a:extLst>
                  <a:ext uri="{0D108BD9-81ED-4DB2-BD59-A6C34878D82A}">
                    <a16:rowId xmlns="" xmlns:a16="http://schemas.microsoft.com/office/drawing/2014/main" val="3887310983"/>
                  </a:ext>
                </a:extLst>
              </a:tr>
              <a:tr h="7938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</a:rPr>
                        <a:t>Риск разработки прогнозных документов стратегического планирования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50"/>
                        <a:t>Деприроритезация и размытие управленческого инструмента в следствии отсутствия нормативного поля регулирующего разработку документа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50"/>
                        <a:t>Нарушение цепи стратегических документов</a:t>
                      </a:r>
                      <a:endParaRPr lang="ru-RU" sz="1150"/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50" dirty="0" err="1"/>
                        <a:t>Реакционное</a:t>
                      </a:r>
                      <a:r>
                        <a:rPr lang="en-US" sz="1150" dirty="0"/>
                        <a:t> </a:t>
                      </a:r>
                      <a:r>
                        <a:rPr lang="en-US" sz="1150" dirty="0" err="1"/>
                        <a:t>управление</a:t>
                      </a:r>
                      <a:endParaRPr lang="ru-RU" sz="1150" dirty="0"/>
                    </a:p>
                  </a:txBody>
                  <a:tcPr marL="26391" marR="26391" marT="0" marB="0"/>
                </a:tc>
                <a:extLst>
                  <a:ext uri="{0D108BD9-81ED-4DB2-BD59-A6C34878D82A}">
                    <a16:rowId xmlns="" xmlns:a16="http://schemas.microsoft.com/office/drawing/2014/main" val="115921999"/>
                  </a:ext>
                </a:extLst>
              </a:tr>
              <a:tr h="7938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chemeClr val="tx1"/>
                          </a:solidFill>
                        </a:rPr>
                        <a:t>Риск разработки прогнозных документов стратегического прогнозирования (КДР)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 err="1"/>
                        <a:t>Деприроритезация</a:t>
                      </a:r>
                      <a:r>
                        <a:rPr lang="ru-RU" sz="1150" dirty="0"/>
                        <a:t> и размытие управленческого инструмента в следствии отсутствия нормативного поля регулирующего разработку документа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50" dirty="0" err="1"/>
                        <a:t>Нарушение</a:t>
                      </a:r>
                      <a:r>
                        <a:rPr lang="en-US" sz="1150" dirty="0"/>
                        <a:t> </a:t>
                      </a:r>
                      <a:r>
                        <a:rPr lang="en-US" sz="1150" dirty="0" err="1"/>
                        <a:t>цепи</a:t>
                      </a:r>
                      <a:r>
                        <a:rPr lang="en-US" sz="1150" dirty="0"/>
                        <a:t> </a:t>
                      </a:r>
                      <a:r>
                        <a:rPr lang="en-US" sz="1150" dirty="0" err="1"/>
                        <a:t>стратегических</a:t>
                      </a:r>
                      <a:r>
                        <a:rPr lang="en-US" sz="1150" dirty="0"/>
                        <a:t> </a:t>
                      </a:r>
                      <a:r>
                        <a:rPr lang="en-US" sz="1150" dirty="0" err="1"/>
                        <a:t>документов</a:t>
                      </a:r>
                      <a:endParaRPr lang="ru-RU" sz="1150" dirty="0"/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50" dirty="0" err="1"/>
                        <a:t>Реакционное</a:t>
                      </a:r>
                      <a:r>
                        <a:rPr lang="en-US" sz="1150" dirty="0"/>
                        <a:t> </a:t>
                      </a:r>
                      <a:r>
                        <a:rPr lang="en-US" sz="1150" dirty="0" err="1"/>
                        <a:t>управление</a:t>
                      </a:r>
                      <a:endParaRPr lang="ru-RU" sz="1150" dirty="0"/>
                    </a:p>
                  </a:txBody>
                  <a:tcPr marL="26391" marR="26391" marT="0" marB="0"/>
                </a:tc>
                <a:extLst>
                  <a:ext uri="{0D108BD9-81ED-4DB2-BD59-A6C34878D82A}">
                    <a16:rowId xmlns="" xmlns:a16="http://schemas.microsoft.com/office/drawing/2014/main" val="2597741431"/>
                  </a:ext>
                </a:extLst>
              </a:tr>
              <a:tr h="6615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chemeClr val="tx1"/>
                          </a:solidFill>
                        </a:rPr>
                        <a:t>Замена «порядка» «методическими рекомендациями» в рамках разработки документов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/>
                        <a:t>Работа с документами верхнего уровня (региональные стратегии, отраслевые стратегии)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/>
                        <a:t>Усугубление первого разрыва, рекомендательный характер плановых документов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50" dirty="0" err="1"/>
                        <a:t>Не</a:t>
                      </a:r>
                      <a:r>
                        <a:rPr lang="en-US" sz="1150" dirty="0"/>
                        <a:t> </a:t>
                      </a:r>
                      <a:r>
                        <a:rPr lang="en-US" sz="1150" dirty="0" err="1"/>
                        <a:t>исполнение</a:t>
                      </a:r>
                      <a:r>
                        <a:rPr lang="en-US" sz="1150" dirty="0"/>
                        <a:t> </a:t>
                      </a:r>
                      <a:r>
                        <a:rPr lang="en-US" sz="1150" dirty="0" err="1"/>
                        <a:t>профильными</a:t>
                      </a:r>
                      <a:r>
                        <a:rPr lang="en-US" sz="1150" dirty="0"/>
                        <a:t> ФОИВ</a:t>
                      </a:r>
                      <a:endParaRPr lang="ru-RU" sz="1150" dirty="0"/>
                    </a:p>
                  </a:txBody>
                  <a:tcPr marL="26391" marR="26391" marT="0" marB="0"/>
                </a:tc>
                <a:extLst>
                  <a:ext uri="{0D108BD9-81ED-4DB2-BD59-A6C34878D82A}">
                    <a16:rowId xmlns="" xmlns:a16="http://schemas.microsoft.com/office/drawing/2014/main" val="4293978693"/>
                  </a:ext>
                </a:extLst>
              </a:tr>
              <a:tr h="39693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chemeClr val="tx1"/>
                          </a:solidFill>
                        </a:rPr>
                        <a:t>Отсутствие системы сквозных показателей</a:t>
                      </a:r>
                      <a:endParaRPr lang="ru-RU" sz="1150">
                        <a:solidFill>
                          <a:schemeClr val="tx1"/>
                        </a:solidFill>
                      </a:endParaRP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/>
                        <a:t>Показатели в стратегиях и долгосрочных прогнозах не единообразны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/>
                        <a:t>Отсутствие возможности принять решение на основе актуальной информации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50"/>
                        <a:t>Не исполнение профильными ФОИВ</a:t>
                      </a:r>
                      <a:endParaRPr lang="ru-RU" sz="1150"/>
                    </a:p>
                  </a:txBody>
                  <a:tcPr marL="26391" marR="26391" marT="0" marB="0"/>
                </a:tc>
                <a:extLst>
                  <a:ext uri="{0D108BD9-81ED-4DB2-BD59-A6C34878D82A}">
                    <a16:rowId xmlns="" xmlns:a16="http://schemas.microsoft.com/office/drawing/2014/main" val="3137535037"/>
                  </a:ext>
                </a:extLst>
              </a:tr>
              <a:tr h="7938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Процессные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проблемы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исполнения</a:t>
                      </a:r>
                      <a:r>
                        <a:rPr lang="en-US" sz="11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50" dirty="0" err="1">
                          <a:solidFill>
                            <a:schemeClr val="tx1"/>
                          </a:solidFill>
                        </a:rPr>
                        <a:t>документа</a:t>
                      </a:r>
                      <a:endParaRPr lang="ru-RU" sz="1150" dirty="0">
                        <a:solidFill>
                          <a:schemeClr val="tx1"/>
                        </a:solidFill>
                      </a:endParaRP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/>
                        <a:t>Разрывы между документами стратегического планирования бюджетных потоков и документами целеполагания.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/>
                        <a:t>Финансирование программных мероприятий в таких условиях не согласуется с прогнозами и не корректируется на основании прогнозов.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/>
                        <a:t>Мероприятия и проекты во многих случаях выпадают из логики долгосрочного политического курса государства</a:t>
                      </a:r>
                    </a:p>
                  </a:txBody>
                  <a:tcPr marL="26391" marR="26391" marT="0" marB="0"/>
                </a:tc>
                <a:extLst>
                  <a:ext uri="{0D108BD9-81ED-4DB2-BD59-A6C34878D82A}">
                    <a16:rowId xmlns="" xmlns:a16="http://schemas.microsoft.com/office/drawing/2014/main" val="2234459543"/>
                  </a:ext>
                </a:extLst>
              </a:tr>
              <a:tr h="6615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</a:rPr>
                        <a:t>Закрепление ответственности за руководителями органов направленное на достижение показателей</a:t>
                      </a:r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50" dirty="0" err="1"/>
                        <a:t>Отсутствие</a:t>
                      </a:r>
                      <a:r>
                        <a:rPr lang="en-US" sz="1150" dirty="0"/>
                        <a:t> </a:t>
                      </a:r>
                      <a:r>
                        <a:rPr lang="en-US" sz="1150" dirty="0" err="1"/>
                        <a:t>такого</a:t>
                      </a:r>
                      <a:r>
                        <a:rPr lang="en-US" sz="1150" dirty="0"/>
                        <a:t> </a:t>
                      </a:r>
                      <a:r>
                        <a:rPr lang="en-US" sz="1150" dirty="0" err="1"/>
                        <a:t>закрепления</a:t>
                      </a:r>
                      <a:endParaRPr lang="ru-RU" sz="1150" dirty="0"/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50" dirty="0" err="1"/>
                        <a:t>Деприоритезация</a:t>
                      </a:r>
                      <a:r>
                        <a:rPr lang="en-US" sz="1150" dirty="0"/>
                        <a:t> </a:t>
                      </a:r>
                      <a:r>
                        <a:rPr lang="en-US" sz="1150" dirty="0" err="1"/>
                        <a:t>на</a:t>
                      </a:r>
                      <a:r>
                        <a:rPr lang="en-US" sz="1150" dirty="0"/>
                        <a:t> </a:t>
                      </a:r>
                      <a:r>
                        <a:rPr lang="en-US" sz="1150" dirty="0" err="1"/>
                        <a:t>местах</a:t>
                      </a:r>
                      <a:endParaRPr lang="ru-RU" sz="1150" dirty="0"/>
                    </a:p>
                  </a:txBody>
                  <a:tcPr marL="26391" marR="2639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50" dirty="0"/>
                        <a:t>Документы выступают инструментом, слабо влияющим на результативность государственной политики.</a:t>
                      </a:r>
                    </a:p>
                  </a:txBody>
                  <a:tcPr marL="26391" marR="26391" marT="0" marB="0"/>
                </a:tc>
                <a:extLst>
                  <a:ext uri="{0D108BD9-81ED-4DB2-BD59-A6C34878D82A}">
                    <a16:rowId xmlns="" xmlns:a16="http://schemas.microsoft.com/office/drawing/2014/main" val="39382675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-1" y="488123"/>
            <a:ext cx="5667153" cy="550886"/>
          </a:xfrm>
          <a:prstGeom prst="homePlate">
            <a:avLst>
              <a:gd name="adj" fmla="val 50000"/>
            </a:avLst>
          </a:prstGeom>
          <a:solidFill>
            <a:srgbClr val="256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t="23837" b="55758"/>
          <a:stretch/>
        </p:blipFill>
        <p:spPr>
          <a:xfrm>
            <a:off x="7208158" y="427844"/>
            <a:ext cx="1724227" cy="61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1" y="577334"/>
            <a:ext cx="55395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Стратегический аудит и аудит эффективности</a:t>
            </a:r>
            <a:endParaRPr sz="1800" dirty="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7C8D3C5-C2F1-E185-AFFB-DF3A16A18CA7}"/>
              </a:ext>
            </a:extLst>
          </p:cNvPr>
          <p:cNvSpPr txBox="1"/>
          <p:nvPr/>
        </p:nvSpPr>
        <p:spPr>
          <a:xfrm>
            <a:off x="0" y="6129682"/>
            <a:ext cx="4295553" cy="69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Уровни системы профессиональных стандартов ИНТОСАИ</a:t>
            </a:r>
            <a:endParaRPr lang="ru-RU" sz="1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="" xmlns:a16="http://schemas.microsoft.com/office/drawing/2014/main" id="{DAE0FE69-CAD3-6372-0364-7AA98992FF16}"/>
              </a:ext>
            </a:extLst>
          </p:cNvPr>
          <p:cNvGraphicFramePr/>
          <p:nvPr/>
        </p:nvGraphicFramePr>
        <p:xfrm>
          <a:off x="-605963" y="2422159"/>
          <a:ext cx="5977890" cy="378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2E405F6-B5BD-B177-2151-99758BEEC91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" b="59291"/>
          <a:stretch/>
        </p:blipFill>
        <p:spPr bwMode="auto">
          <a:xfrm>
            <a:off x="4572000" y="1442727"/>
            <a:ext cx="4476307" cy="1520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1" name="Схема 20">
            <a:extLst>
              <a:ext uri="{FF2B5EF4-FFF2-40B4-BE49-F238E27FC236}">
                <a16:creationId xmlns="" xmlns:a16="http://schemas.microsoft.com/office/drawing/2014/main" id="{CB61B6CE-A4C6-036B-DA13-7F2A2641435C}"/>
              </a:ext>
            </a:extLst>
          </p:cNvPr>
          <p:cNvGraphicFramePr/>
          <p:nvPr/>
        </p:nvGraphicFramePr>
        <p:xfrm>
          <a:off x="4562822" y="2902687"/>
          <a:ext cx="4598079" cy="392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AFBE8C-13E8-D5C4-615C-9636E50EE184}"/>
              </a:ext>
            </a:extLst>
          </p:cNvPr>
          <p:cNvSpPr txBox="1"/>
          <p:nvPr/>
        </p:nvSpPr>
        <p:spPr>
          <a:xfrm>
            <a:off x="4558074" y="996317"/>
            <a:ext cx="488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 специальные принципы аудита государственного сектора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A90E2499-1835-32E3-7D60-C3D37D3A64BA}"/>
              </a:ext>
            </a:extLst>
          </p:cNvPr>
          <p:cNvGraphicFramePr/>
          <p:nvPr/>
        </p:nvGraphicFramePr>
        <p:xfrm>
          <a:off x="-19334" y="817964"/>
          <a:ext cx="5023884" cy="102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EAB5F4-6DDF-7CEA-93F3-4153311BD244}"/>
              </a:ext>
            </a:extLst>
          </p:cNvPr>
          <p:cNvSpPr txBox="1"/>
          <p:nvPr/>
        </p:nvSpPr>
        <p:spPr>
          <a:xfrm>
            <a:off x="46794" y="1069217"/>
            <a:ext cx="451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аудит и аудит эффективности </a:t>
            </a:r>
            <a:r>
              <a:rPr lang="ru-RU" sz="1600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процессов согласования и утверждения документов стратегического планирования 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для достижения национальных целей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931AA378-9324-9E40-B082-41F9FEC52B3A}"/>
              </a:ext>
            </a:extLst>
          </p:cNvPr>
          <p:cNvSpPr/>
          <p:nvPr/>
        </p:nvSpPr>
        <p:spPr>
          <a:xfrm>
            <a:off x="0" y="207963"/>
            <a:ext cx="6766560" cy="81915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800" dirty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Эволюция становления стратегического аудита как инструмента государственного управления в России</a:t>
            </a:r>
            <a:endParaRPr lang="en-US" altLang="ru-RU" sz="1800" dirty="0">
              <a:solidFill>
                <a:schemeClr val="bg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3314" name="Рисунок 4">
            <a:extLst>
              <a:ext uri="{FF2B5EF4-FFF2-40B4-BE49-F238E27FC236}">
                <a16:creationId xmlns="" xmlns:a16="http://schemas.microsoft.com/office/drawing/2014/main" id="{7DF89777-FE61-4172-894A-182712699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>
            <a:fillRect/>
          </a:stretch>
        </p:blipFill>
        <p:spPr bwMode="auto">
          <a:xfrm>
            <a:off x="7208838" y="428625"/>
            <a:ext cx="17240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AC84BA1D-A486-533D-268E-808FB4D41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52572"/>
              </p:ext>
            </p:extLst>
          </p:nvPr>
        </p:nvGraphicFramePr>
        <p:xfrm>
          <a:off x="232886" y="1634805"/>
          <a:ext cx="8678228" cy="444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362">
                  <a:extLst>
                    <a:ext uri="{9D8B030D-6E8A-4147-A177-3AD203B41FA5}">
                      <a16:colId xmlns="" xmlns:a16="http://schemas.microsoft.com/office/drawing/2014/main" val="664158494"/>
                    </a:ext>
                  </a:extLst>
                </a:gridCol>
                <a:gridCol w="7403866">
                  <a:extLst>
                    <a:ext uri="{9D8B030D-6E8A-4147-A177-3AD203B41FA5}">
                      <a16:colId xmlns="" xmlns:a16="http://schemas.microsoft.com/office/drawing/2014/main" val="1177618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3021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2013 г.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Принята новая редакция закона «О Счетной палате Российской Федерации», в которой были определены цели, задачи и функции стратегического аудита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90596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2019 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Принята Московская декларация Международной организации высших органов аудита (ИНТОСАИ), в которой был определен приоритет стратегического аудита как инструмента содействия достижению национальных целей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16223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2020 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Коллегией Счетной палаты Российской Федерации утвержден новый целевой стандарт государственного аудита «Стратегический аудит»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18365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2021 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Коллегией Счетной палаты Российской Федерации утверждена «Концепция риск-ориентированного подхода»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0155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83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>
            <a:off x="0" y="427761"/>
            <a:ext cx="7208158" cy="611248"/>
          </a:xfrm>
          <a:prstGeom prst="homePlate">
            <a:avLst>
              <a:gd name="adj" fmla="val 50000"/>
            </a:avLst>
          </a:prstGeom>
          <a:solidFill>
            <a:srgbClr val="256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 rotWithShape="1">
          <a:blip r:embed="rId3">
            <a:alphaModFix/>
          </a:blip>
          <a:srcRect t="23837" b="55758"/>
          <a:stretch/>
        </p:blipFill>
        <p:spPr>
          <a:xfrm>
            <a:off x="7208158" y="427844"/>
            <a:ext cx="1724227" cy="61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0" y="427678"/>
            <a:ext cx="74002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Сравнительный анализ международных и отечественных документов в сфере стратегического аудита </a:t>
            </a:r>
            <a:endParaRPr sz="1800" dirty="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2D780BC5-FFB2-A272-166D-522DA041D499}"/>
              </a:ext>
            </a:extLst>
          </p:cNvPr>
          <p:cNvGraphicFramePr>
            <a:graphicFrameLocks noGrp="1"/>
          </p:cNvGraphicFramePr>
          <p:nvPr/>
        </p:nvGraphicFramePr>
        <p:xfrm>
          <a:off x="0" y="1089722"/>
          <a:ext cx="9144000" cy="5768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6995">
                  <a:extLst>
                    <a:ext uri="{9D8B030D-6E8A-4147-A177-3AD203B41FA5}">
                      <a16:colId xmlns="" xmlns:a16="http://schemas.microsoft.com/office/drawing/2014/main" val="3236354236"/>
                    </a:ext>
                  </a:extLst>
                </a:gridCol>
                <a:gridCol w="3549525">
                  <a:extLst>
                    <a:ext uri="{9D8B030D-6E8A-4147-A177-3AD203B41FA5}">
                      <a16:colId xmlns="" xmlns:a16="http://schemas.microsoft.com/office/drawing/2014/main" val="3707665745"/>
                    </a:ext>
                  </a:extLst>
                </a:gridCol>
                <a:gridCol w="2787480">
                  <a:extLst>
                    <a:ext uri="{9D8B030D-6E8A-4147-A177-3AD203B41FA5}">
                      <a16:colId xmlns="" xmlns:a16="http://schemas.microsoft.com/office/drawing/2014/main" val="2562488001"/>
                    </a:ext>
                  </a:extLst>
                </a:gridCol>
              </a:tblGrid>
              <a:tr h="39651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Коррелирующийся документ в отечественной практике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1904764"/>
                  </a:ext>
                </a:extLst>
              </a:tr>
              <a:tr h="4733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«Основополагающие принципы аудита государственного сектора»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основополагающие принципы аудита государственного сектора, которые применимы ко всем аудиторским заданиям в государственном секторе.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05.04.2013 №41-ФЗ «О Счетной палате Российской Федерации»</a:t>
                      </a:r>
                      <a:b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«Статья 4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extLst>
                  <a:ext uri="{0D108BD9-81ED-4DB2-BD59-A6C34878D82A}">
                    <a16:rowId xmlns="" xmlns:a16="http://schemas.microsoft.com/office/drawing/2014/main" val="1194310420"/>
                  </a:ext>
                </a:extLst>
              </a:tr>
              <a:tr h="7722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 200 «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финансового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аудита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(«Financial Audit Principles»);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 300 «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аудита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(«Performance Audit Principles»)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 «Принципы аудита соответствия требованиям»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200, 300 и 400 основываются на принципах финансового аудита, аудита эффективности и аудита соответствия, а также обуславливают их дальнейшее развитие (должны применяться вместе с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100).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 финансового контроля (СФК 104 «Проведение аудита эффективности использования государственных средств») «п. 4.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организации аудита эффективности»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extLst>
                  <a:ext uri="{0D108BD9-81ED-4DB2-BD59-A6C34878D82A}">
                    <a16:rowId xmlns="" xmlns:a16="http://schemas.microsoft.com/office/drawing/2014/main" val="1469804233"/>
                  </a:ext>
                </a:extLst>
              </a:tr>
              <a:tr h="6157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 2000 «Применение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стандартов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финансового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аудита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(«Application of the financial audit standards»)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 Международные стандарты аудита (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ISSAIs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в стандарты финансового аудита, предусмотренные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100. Данный стандарт излагает особые соображения при применении требований МСА в соответствии с </a:t>
                      </a: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ISSAIs</a:t>
                      </a: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стандарт внутреннего финансового аудита «Планирование и проведение внутреннего финансового аудита»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extLst>
                  <a:ext uri="{0D108BD9-81ED-4DB2-BD59-A6C34878D82A}">
                    <a16:rowId xmlns="" xmlns:a16="http://schemas.microsoft.com/office/drawing/2014/main" val="1094831693"/>
                  </a:ext>
                </a:extLst>
              </a:tr>
              <a:tr h="772283"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 3000 «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аудита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(«Performance Audit Standards»)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применяться совместно с 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 и 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300. В нем приведены требования к профессиональной практике аудита достижения результатов с последующими пояснениями, которые позволяют сделать стандарт более понятным и удобочитаемым.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СФК 104 «Проведение аудита эффективности использования государственных средств»; СГА 311. СВГА(К). Проверка и анализ эффективности внутреннего финансового аудита»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extLst>
                  <a:ext uri="{0D108BD9-81ED-4DB2-BD59-A6C34878D82A}">
                    <a16:rowId xmlns="" xmlns:a16="http://schemas.microsoft.com/office/drawing/2014/main" val="2382411233"/>
                  </a:ext>
                </a:extLst>
              </a:tr>
              <a:tr h="4592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4000 «Стандарт аудита соответствия требованиям» («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Compliance Audit Standard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</a:p>
                  </a:txBody>
                  <a:tcPr marL="18731" marR="1873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 для оказания помощи ВОФК в применении Стандартов аудита 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INTOSAI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особенно в их работе по представлению отчетности о соблюдении требований.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Аналогичные документы отсутствуют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extLst>
                  <a:ext uri="{0D108BD9-81ED-4DB2-BD59-A6C34878D82A}">
                    <a16:rowId xmlns="" xmlns:a16="http://schemas.microsoft.com/office/drawing/2014/main" val="3724481836"/>
                  </a:ext>
                </a:extLst>
              </a:tr>
              <a:tr h="7722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«Руководство по стратегическому управлению для высших органов аудита» («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management handbook for supreme audit institutions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Аккумулирует в себе концептуальный и методологический подходы к оценке, планированию и определению эффективности ВОА, основанные на взаимосвязанных системах измерения эффективности деятельности данных органов и стратегического управления.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стандарт внутреннего финансового аудита «Права и обязанности должностных лиц (работников) при осуществлении внутреннего финансового аудита»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extLst>
                  <a:ext uri="{0D108BD9-81ED-4DB2-BD59-A6C34878D82A}">
                    <a16:rowId xmlns="" xmlns:a16="http://schemas.microsoft.com/office/drawing/2014/main" val="959935972"/>
                  </a:ext>
                </a:extLst>
              </a:tr>
              <a:tr h="4592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 3910 «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концепции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аудита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(«The main concepts of the audit of achievement of results»)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Предназначено для помощи аудитору в толковании основных концепций аудита достижения результатов, используемых в 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ISSAI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3000.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 развития аудиторской деятельности в Российской Федерации до 2024 года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extLst>
                  <a:ext uri="{0D108BD9-81ED-4DB2-BD59-A6C34878D82A}">
                    <a16:rowId xmlns="" xmlns:a16="http://schemas.microsoft.com/office/drawing/2014/main" val="3178365702"/>
                  </a:ext>
                </a:extLst>
              </a:tr>
              <a:tr h="6157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«Методология отбора ключевых национальных показателей для использования в деятельности высших органов аудита»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ключевых национальных показателей является очень сложным и важным процессом, поскольку с их помощью необходимо оценивать политику и программы социально-экономического развития стран.</a:t>
                      </a:r>
                    </a:p>
                  </a:txBody>
                  <a:tcPr marL="18731" marR="18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Аналогичные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31" marR="18731" marT="0" marB="0"/>
                </a:tc>
                <a:extLst>
                  <a:ext uri="{0D108BD9-81ED-4DB2-BD59-A6C34878D82A}">
                    <a16:rowId xmlns="" xmlns:a16="http://schemas.microsoft.com/office/drawing/2014/main" val="3303049932"/>
                  </a:ext>
                </a:extLst>
              </a:tr>
            </a:tbl>
          </a:graphicData>
        </a:graphic>
      </p:graphicFrame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87F9AC-5C94-6274-963A-26E1842A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16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>
            <a:off x="0" y="427761"/>
            <a:ext cx="7208158" cy="611248"/>
          </a:xfrm>
          <a:prstGeom prst="homePlate">
            <a:avLst>
              <a:gd name="adj" fmla="val 50000"/>
            </a:avLst>
          </a:prstGeom>
          <a:solidFill>
            <a:srgbClr val="256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 rotWithShape="1">
          <a:blip r:embed="rId3">
            <a:alphaModFix/>
          </a:blip>
          <a:srcRect t="23837" b="55758"/>
          <a:stretch/>
        </p:blipFill>
        <p:spPr>
          <a:xfrm>
            <a:off x="7208158" y="427844"/>
            <a:ext cx="1724227" cy="61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0" y="427678"/>
            <a:ext cx="74002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dirty="0">
                <a:solidFill>
                  <a:schemeClr val="lt1"/>
                </a:solidFill>
                <a:latin typeface="Book Antiqua"/>
              </a:rPr>
              <a:t>Международный опыт применения стратегического </a:t>
            </a:r>
            <a:br>
              <a:rPr lang="ru-RU" sz="1800" dirty="0">
                <a:solidFill>
                  <a:schemeClr val="lt1"/>
                </a:solidFill>
                <a:latin typeface="Book Antiqua"/>
              </a:rPr>
            </a:br>
            <a:r>
              <a:rPr lang="ru-RU" sz="1800" dirty="0">
                <a:solidFill>
                  <a:schemeClr val="lt1"/>
                </a:solidFill>
                <a:latin typeface="Book Antiqua"/>
              </a:rPr>
              <a:t>подхода и возможность его имплементации в России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87F9AC-5C94-6274-963A-26E1842A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16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2E1B40AB-59BB-520F-BAA3-A3088A8F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94912B7-E224-4081-8122-29E446CEC7A3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67CE6D-A488-E99F-22A2-DD4C95B0F4F5}"/>
              </a:ext>
            </a:extLst>
          </p:cNvPr>
          <p:cNvSpPr txBox="1"/>
          <p:nvPr/>
        </p:nvSpPr>
        <p:spPr>
          <a:xfrm>
            <a:off x="5680523" y="1458770"/>
            <a:ext cx="3439473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эффективное функционирование систем стратегирования особенно актуально в период кризисов, а также в при осложнении геополитической обстановки</a:t>
            </a:r>
            <a:r>
              <a:rPr lang="ru-RU" sz="1100" dirty="0">
                <a:effectLst/>
              </a:rPr>
              <a:t> </a:t>
            </a:r>
            <a:endParaRPr lang="ru-RU" sz="1100" dirty="0"/>
          </a:p>
        </p:txBody>
      </p:sp>
      <p:sp>
        <p:nvSpPr>
          <p:cNvPr id="4" name="Штриховая стрелка вправо 3">
            <a:extLst>
              <a:ext uri="{FF2B5EF4-FFF2-40B4-BE49-F238E27FC236}">
                <a16:creationId xmlns="" xmlns:a16="http://schemas.microsoft.com/office/drawing/2014/main" id="{C63F9F29-FFA2-8ACB-ED6E-C678E69531E8}"/>
              </a:ext>
            </a:extLst>
          </p:cNvPr>
          <p:cNvSpPr/>
          <p:nvPr/>
        </p:nvSpPr>
        <p:spPr>
          <a:xfrm>
            <a:off x="4839759" y="1574040"/>
            <a:ext cx="838027" cy="72190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0632B9-A56B-5EA1-37CD-4222A05F4CF2}"/>
              </a:ext>
            </a:extLst>
          </p:cNvPr>
          <p:cNvSpPr txBox="1"/>
          <p:nvPr/>
        </p:nvSpPr>
        <p:spPr>
          <a:xfrm>
            <a:off x="87821" y="2714461"/>
            <a:ext cx="2901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524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международной практики</a:t>
            </a:r>
            <a:endParaRPr lang="ru-RU" sz="1600" b="1" dirty="0">
              <a:solidFill>
                <a:srgbClr val="1F52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02C6B9-0164-0485-672D-C8AEC6326199}"/>
              </a:ext>
            </a:extLst>
          </p:cNvPr>
          <p:cNvSpPr txBox="1"/>
          <p:nvPr/>
        </p:nvSpPr>
        <p:spPr>
          <a:xfrm>
            <a:off x="2896385" y="2738869"/>
            <a:ext cx="3042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524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стран, в которых практика применяется</a:t>
            </a:r>
            <a:endParaRPr lang="ru-RU" sz="1600" b="1" dirty="0">
              <a:solidFill>
                <a:srgbClr val="1F52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4BF114-47CE-61DF-C3DC-A261CEFB07C7}"/>
              </a:ext>
            </a:extLst>
          </p:cNvPr>
          <p:cNvSpPr txBox="1"/>
          <p:nvPr/>
        </p:nvSpPr>
        <p:spPr>
          <a:xfrm>
            <a:off x="6000612" y="2714461"/>
            <a:ext cx="2609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524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 применения в отечественных реалиях</a:t>
            </a:r>
            <a:endParaRPr lang="ru-RU" sz="1600" b="1" dirty="0">
              <a:solidFill>
                <a:srgbClr val="1F52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7F9E3328-2DFE-6423-88E3-9C4A21CE90B9}"/>
              </a:ext>
            </a:extLst>
          </p:cNvPr>
          <p:cNvGraphicFramePr/>
          <p:nvPr/>
        </p:nvGraphicFramePr>
        <p:xfrm>
          <a:off x="138295" y="3299236"/>
          <a:ext cx="8981701" cy="130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DA156E67-CD26-1DF0-B779-A5B57444D175}"/>
              </a:ext>
            </a:extLst>
          </p:cNvPr>
          <p:cNvGraphicFramePr/>
          <p:nvPr/>
        </p:nvGraphicFramePr>
        <p:xfrm>
          <a:off x="138295" y="4905617"/>
          <a:ext cx="8981701" cy="212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="" xmlns:a16="http://schemas.microsoft.com/office/drawing/2014/main" id="{50305816-FCD3-F5AD-EB41-48EAE3C1FDC2}"/>
              </a:ext>
            </a:extLst>
          </p:cNvPr>
          <p:cNvGraphicFramePr/>
          <p:nvPr/>
        </p:nvGraphicFramePr>
        <p:xfrm>
          <a:off x="0" y="808074"/>
          <a:ext cx="4839759" cy="224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15380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>
            <a:off x="0" y="427761"/>
            <a:ext cx="7208158" cy="611248"/>
          </a:xfrm>
          <a:prstGeom prst="homePlate">
            <a:avLst>
              <a:gd name="adj" fmla="val 50000"/>
            </a:avLst>
          </a:prstGeom>
          <a:solidFill>
            <a:srgbClr val="256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 rotWithShape="1">
          <a:blip r:embed="rId3">
            <a:alphaModFix/>
          </a:blip>
          <a:srcRect t="23837" b="55758"/>
          <a:stretch/>
        </p:blipFill>
        <p:spPr>
          <a:xfrm>
            <a:off x="7208158" y="427844"/>
            <a:ext cx="1724227" cy="61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-41056" y="554574"/>
            <a:ext cx="7037599" cy="48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Book Antiqua" panose="02040602050305030304" pitchFamily="18" charset="0"/>
              </a:rPr>
              <a:t>Критерии качества документов стратегического планирования</a:t>
            </a:r>
            <a:endParaRPr lang="x-none" sz="1800" dirty="0">
              <a:solidFill>
                <a:schemeClr val="bg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87F9AC-5C94-6274-963A-26E1842A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16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03708487-AC0C-ACB4-3C75-9DA8C2679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58643"/>
              </p:ext>
            </p:extLst>
          </p:nvPr>
        </p:nvGraphicFramePr>
        <p:xfrm>
          <a:off x="134910" y="1170735"/>
          <a:ext cx="8904159" cy="5150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9220">
                  <a:extLst>
                    <a:ext uri="{9D8B030D-6E8A-4147-A177-3AD203B41FA5}">
                      <a16:colId xmlns="" xmlns:a16="http://schemas.microsoft.com/office/drawing/2014/main" val="1707472233"/>
                    </a:ext>
                  </a:extLst>
                </a:gridCol>
                <a:gridCol w="7064939">
                  <a:extLst>
                    <a:ext uri="{9D8B030D-6E8A-4147-A177-3AD203B41FA5}">
                      <a16:colId xmlns="" xmlns:a16="http://schemas.microsoft.com/office/drawing/2014/main" val="1288774383"/>
                    </a:ext>
                  </a:extLst>
                </a:gridCol>
              </a:tblGrid>
              <a:tr h="2552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Критерии качества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(базовые)</a:t>
                      </a:r>
                      <a:endParaRPr lang="x-none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4295634"/>
                  </a:ext>
                </a:extLst>
              </a:tr>
              <a:tr h="5999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Целесообразность</a:t>
                      </a:r>
                      <a:endParaRPr lang="x-none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Разработка документа должна быть направлена на достижение конкретной стратегической цели (или целей) необходимой для обеспечения устойчивого социально-экономического развития страны. Каждая из стратегических задач, на решение которых ориентирован документ, должна быть системно значимой и позволять достигать стратегические цели в релевантные сроки.</a:t>
                      </a:r>
                    </a:p>
                  </a:txBody>
                  <a:tcPr marL="30888" marR="30888" marT="0" marB="0"/>
                </a:tc>
                <a:extLst>
                  <a:ext uri="{0D108BD9-81ED-4DB2-BD59-A6C34878D82A}">
                    <a16:rowId xmlns="" xmlns:a16="http://schemas.microsoft.com/office/drawing/2014/main" val="3635354271"/>
                  </a:ext>
                </a:extLst>
              </a:tr>
              <a:tr h="5999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Обоснованность</a:t>
                      </a:r>
                      <a:endParaRPr lang="x-none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Конкретность и корректность определения индикативных показателей, характеризующих достижение установленных целей и задач, возможность их достижения в указанные в документе сроки. При этом система индикаторов должна полностью обеспечивать контрольную функцию, позволяя отслеживать поэтапное исполнение документа.</a:t>
                      </a:r>
                    </a:p>
                  </a:txBody>
                  <a:tcPr marL="30888" marR="30888" marT="0" marB="0"/>
                </a:tc>
                <a:extLst>
                  <a:ext uri="{0D108BD9-81ED-4DB2-BD59-A6C34878D82A}">
                    <a16:rowId xmlns="" xmlns:a16="http://schemas.microsoft.com/office/drawing/2014/main" val="2480932608"/>
                  </a:ext>
                </a:extLst>
              </a:tr>
              <a:tr h="6448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</a:rPr>
                        <a:t>Согласованность</a:t>
                      </a:r>
                      <a:endParaRPr lang="x-none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В контексте данного критерия, разрабатываемый документ рассматривается как элемент достижения глобальной цели. С этой точки зрения стратегическая цель и стратегические задачи не должны противоречить целям и задачам, определенным в документах вышестоящих уровней. Заданные индикативные показатели должны быть сбалансированы с иными действующим документами стратегического планирования.</a:t>
                      </a:r>
                    </a:p>
                  </a:txBody>
                  <a:tcPr marL="30888" marR="30888" marT="0" marB="0"/>
                </a:tc>
                <a:extLst>
                  <a:ext uri="{0D108BD9-81ED-4DB2-BD59-A6C34878D82A}">
                    <a16:rowId xmlns="" xmlns:a16="http://schemas.microsoft.com/office/drawing/2014/main" val="408576871"/>
                  </a:ext>
                </a:extLst>
              </a:tr>
              <a:tr h="49953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Обеспеченность</a:t>
                      </a:r>
                      <a:endParaRPr lang="x-none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Выражается в достаточности необходимого материального, финансового, кадрового и прочего обеспечения необходимого для успешного решения задач, определенных в документе (с учетом установленных этапов их реализации).</a:t>
                      </a:r>
                    </a:p>
                  </a:txBody>
                  <a:tcPr marL="30888" marR="30888" marT="0" marB="0"/>
                </a:tc>
                <a:extLst>
                  <a:ext uri="{0D108BD9-81ED-4DB2-BD59-A6C34878D82A}">
                    <a16:rowId xmlns="" xmlns:a16="http://schemas.microsoft.com/office/drawing/2014/main" val="3603578790"/>
                  </a:ext>
                </a:extLst>
              </a:tr>
              <a:tr h="5169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Устойчивость</a:t>
                      </a:r>
                      <a:endParaRPr lang="x-none" sz="13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Документ стратегического планирования должен в обязательном порядке содержать качественно проработанный анализ рисков, а также систему механизмов и мероприятий, направленных на их устранение или сглаживание, с целью обеспечения достижения установленных целей и задач независимо от внешней ситуации.</a:t>
                      </a:r>
                      <a:endParaRPr lang="x-none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/>
                </a:tc>
                <a:extLst>
                  <a:ext uri="{0D108BD9-81ED-4DB2-BD59-A6C34878D82A}">
                    <a16:rowId xmlns="" xmlns:a16="http://schemas.microsoft.com/office/drawing/2014/main" val="2988459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27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>
            <a:off x="0" y="427761"/>
            <a:ext cx="7208158" cy="611248"/>
          </a:xfrm>
          <a:prstGeom prst="homePlate">
            <a:avLst>
              <a:gd name="adj" fmla="val 50000"/>
            </a:avLst>
          </a:prstGeom>
          <a:solidFill>
            <a:srgbClr val="256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 rotWithShape="1">
          <a:blip r:embed="rId3">
            <a:alphaModFix/>
          </a:blip>
          <a:srcRect t="23837" b="55758"/>
          <a:stretch/>
        </p:blipFill>
        <p:spPr>
          <a:xfrm>
            <a:off x="7208158" y="427844"/>
            <a:ext cx="1724227" cy="61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-41056" y="554574"/>
            <a:ext cx="7037599" cy="48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latin typeface="Book Antiqua" panose="02040602050305030304" pitchFamily="18" charset="0"/>
              </a:rPr>
              <a:t>Критерии качества документов стратегического планирования</a:t>
            </a:r>
            <a:endParaRPr lang="x-none" sz="1800" dirty="0">
              <a:solidFill>
                <a:schemeClr val="bg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87F9AC-5C94-6274-963A-26E1842A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16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03708487-AC0C-ACB4-3C75-9DA8C2679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84385"/>
              </p:ext>
            </p:extLst>
          </p:nvPr>
        </p:nvGraphicFramePr>
        <p:xfrm>
          <a:off x="0" y="1305644"/>
          <a:ext cx="9144000" cy="5040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380">
                  <a:extLst>
                    <a:ext uri="{9D8B030D-6E8A-4147-A177-3AD203B41FA5}">
                      <a16:colId xmlns="" xmlns:a16="http://schemas.microsoft.com/office/drawing/2014/main" val="1707472233"/>
                    </a:ext>
                  </a:extLst>
                </a:gridCol>
                <a:gridCol w="7493620">
                  <a:extLst>
                    <a:ext uri="{9D8B030D-6E8A-4147-A177-3AD203B41FA5}">
                      <a16:colId xmlns="" xmlns:a16="http://schemas.microsoft.com/office/drawing/2014/main" val="1288774383"/>
                    </a:ext>
                  </a:extLst>
                </a:gridCol>
              </a:tblGrid>
              <a:tr h="2308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Критерии качества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(дополнительные)</a:t>
                      </a:r>
                      <a:endParaRPr lang="x-non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4295634"/>
                  </a:ext>
                </a:extLst>
              </a:tr>
              <a:tr h="8890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Целостность</a:t>
                      </a:r>
                      <a:endParaRPr lang="x-non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ДСП существуют в рамках целой сети ДСП, все они должны иметь определенный уровень взаимодействия и взаимопроникновения, однако чрезмерной количество внешних связей создает лишние производственные «помехи», а чрезмерная сложность взаимоотношений документов стратегического планирования приводит к нарастающим системным ошибкам. Документ должен быть максимально обособлен(полноценен) и иметь минимальное количество уточняющих связей. Документ так же должен характеризоваться связью планируемых результатов и стратегических целей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/>
                </a:tc>
                <a:extLst>
                  <a:ext uri="{0D108BD9-81ED-4DB2-BD59-A6C34878D82A}">
                    <a16:rowId xmlns="" xmlns:a16="http://schemas.microsoft.com/office/drawing/2014/main" val="3635354271"/>
                  </a:ext>
                </a:extLst>
              </a:tr>
              <a:tr h="8890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Истинность</a:t>
                      </a:r>
                      <a:endParaRPr lang="x-non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каждый документ стратегического планирования должен содержать оценку состояния соответствующей сферы социально-экономического развития Российской Федерации. Представленные данные образуют информационный фундамент для принятия решений и формирования целостной стратегической картины. (прим. Правила разработки, корректировки, осуществления мониторинга и контроля реализации отраслевых документов стратегического планирования Российской Федерации по вопросам, находящимся в ведении Правительства Российской Федерации)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/>
                </a:tc>
                <a:extLst>
                  <a:ext uri="{0D108BD9-81ED-4DB2-BD59-A6C34878D82A}">
                    <a16:rowId xmlns="" xmlns:a16="http://schemas.microsoft.com/office/drawing/2014/main" val="2480932608"/>
                  </a:ext>
                </a:extLst>
              </a:tr>
              <a:tr h="2308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Эффективности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риска</a:t>
                      </a:r>
                      <a:endParaRPr lang="x-non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Документы стратегического планирования должны содержать информацию о сроках, этапах, ожидаемых результатах.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/>
                </a:tc>
                <a:extLst>
                  <a:ext uri="{0D108BD9-81ED-4DB2-BD59-A6C34878D82A}">
                    <a16:rowId xmlns="" xmlns:a16="http://schemas.microsoft.com/office/drawing/2014/main" val="408576871"/>
                  </a:ext>
                </a:extLst>
              </a:tr>
              <a:tr h="7402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Иерархичность</a:t>
                      </a:r>
                      <a:endParaRPr lang="x-non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Несмотря на нисходящий характер стратегического планирования, документы нижестоящего уровня должны собираться в целостную картину. В связи с этим, гармонизация документов стратегического планирования проходит в рамках их прямой ориентации по отношению к национальным целям (установлены указом Президента Российской Федерации от 21.07.2020 № 474 "О национальных целях развития Российской Федерации на период до 2030 года").</a:t>
                      </a:r>
                      <a:endParaRPr lang="x-non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/>
                </a:tc>
                <a:extLst>
                  <a:ext uri="{0D108BD9-81ED-4DB2-BD59-A6C34878D82A}">
                    <a16:rowId xmlns="" xmlns:a16="http://schemas.microsoft.com/office/drawing/2014/main" val="3603578790"/>
                  </a:ext>
                </a:extLst>
              </a:tr>
              <a:tr h="51713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Финансовая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</a:rPr>
                        <a:t>согласованность</a:t>
                      </a:r>
                      <a:endParaRPr lang="x-non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Реализация ДСП возможна только при их полной синхронизации по отношению к бюджету. Каждый документ стратегического планирования должен отражать реальные финансово-плановые задачи. Вместе с этим они также могут/должны содержать информацию о привлечении сторонних денежных средств (ГЧП).</a:t>
                      </a:r>
                      <a:endParaRPr lang="x-non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88" marR="30888" marT="0" marB="0"/>
                </a:tc>
                <a:extLst>
                  <a:ext uri="{0D108BD9-81ED-4DB2-BD59-A6C34878D82A}">
                    <a16:rowId xmlns="" xmlns:a16="http://schemas.microsoft.com/office/drawing/2014/main" val="29884596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FFA0F97D3F71448AFC0D69EF7C96A2" ma:contentTypeVersion="0" ma:contentTypeDescription="Создание документа." ma:contentTypeScope="" ma:versionID="712f9fbf56bb1c316fc3c407a7b6cf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4F00F5-66C8-4A4A-B2A7-CC2C0D19F7A6}"/>
</file>

<file path=customXml/itemProps2.xml><?xml version="1.0" encoding="utf-8"?>
<ds:datastoreItem xmlns:ds="http://schemas.openxmlformats.org/officeDocument/2006/customXml" ds:itemID="{8336A2EA-8426-44FB-A02D-7B1D1103EBE5}"/>
</file>

<file path=customXml/itemProps3.xml><?xml version="1.0" encoding="utf-8"?>
<ds:datastoreItem xmlns:ds="http://schemas.openxmlformats.org/officeDocument/2006/customXml" ds:itemID="{AAA57498-C393-4A56-AF81-275FF667CD63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2410</Words>
  <Application>Microsoft Office PowerPoint</Application>
  <PresentationFormat>Экран (4:3)</PresentationFormat>
  <Paragraphs>227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Adobe Fangsong Std R</vt:lpstr>
      <vt:lpstr>Arial</vt:lpstr>
      <vt:lpstr>Book Antiqua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Котова Наталья Евгеньевна</dc:creator>
  <cp:lastModifiedBy>Котова Наталья Евгеньевна</cp:lastModifiedBy>
  <cp:revision>35</cp:revision>
  <dcterms:modified xsi:type="dcterms:W3CDTF">2022-10-11T11:56:27Z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0x010100ADFFA0F97D3F71448AFC0D69EF7C96A2</vt:lpwstr>
  </property>
</Properties>
</file>