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8"/>
  </p:notesMasterIdLst>
  <p:sldIdLst>
    <p:sldId id="409" r:id="rId5"/>
    <p:sldId id="298" r:id="rId6"/>
    <p:sldId id="447" r:id="rId7"/>
    <p:sldId id="448" r:id="rId8"/>
    <p:sldId id="456" r:id="rId9"/>
    <p:sldId id="467" r:id="rId10"/>
    <p:sldId id="449" r:id="rId11"/>
    <p:sldId id="450" r:id="rId12"/>
    <p:sldId id="451" r:id="rId13"/>
    <p:sldId id="452" r:id="rId14"/>
    <p:sldId id="457" r:id="rId15"/>
    <p:sldId id="453" r:id="rId16"/>
    <p:sldId id="458" r:id="rId17"/>
    <p:sldId id="466" r:id="rId18"/>
    <p:sldId id="454" r:id="rId19"/>
    <p:sldId id="462" r:id="rId20"/>
    <p:sldId id="455" r:id="rId21"/>
    <p:sldId id="463" r:id="rId22"/>
    <p:sldId id="459" r:id="rId23"/>
    <p:sldId id="464" r:id="rId24"/>
    <p:sldId id="460" r:id="rId25"/>
    <p:sldId id="465" r:id="rId26"/>
    <p:sldId id="461" r:id="rId27"/>
  </p:sldIdLst>
  <p:sldSz cx="12192000" cy="6858000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C1E"/>
    <a:srgbClr val="336996"/>
    <a:srgbClr val="F2F2F2"/>
    <a:srgbClr val="004DFF"/>
    <a:srgbClr val="FF928F"/>
    <a:srgbClr val="FFDAD9"/>
    <a:srgbClr val="FFB9B7"/>
    <a:srgbClr val="E7E6E6"/>
    <a:srgbClr val="14B0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06F95-3A50-4939-81CC-306692C107F3}" v="88" dt="2021-03-17T06:25:46.418"/>
    <p1510:client id="{3FEBA644-60F6-40CB-8F0A-3B31B0904EA9}" v="57" dt="2021-03-17T05:59:34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02" autoAdjust="0"/>
    <p:restoredTop sz="92700" autoAdjust="0"/>
  </p:normalViewPr>
  <p:slideViewPr>
    <p:cSldViewPr snapToGrid="0">
      <p:cViewPr varScale="1">
        <p:scale>
          <a:sx n="107" d="100"/>
          <a:sy n="107" d="100"/>
        </p:scale>
        <p:origin x="3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 b="1">
                <a:solidFill>
                  <a:sysClr val="windowText" lastClr="000000"/>
                </a:solidFill>
              </a:rPr>
              <a:t>Публикации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26836322711965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270</a:t>
                    </a:r>
                  </a:p>
                  <a:p>
                    <a:pPr>
                      <a:defRPr sz="1600" b="1">
                        <a:solidFill>
                          <a:sysClr val="windowText" lastClr="000000"/>
                        </a:solidFill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08050896813722E-2"/>
                      <c:h val="5.17794229004910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4CC-4348-BB13-A925B036EE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Лист1!$B$42:$B$47</c:f>
              <c:strCache>
                <c:ptCount val="5"/>
                <c:pt idx="0">
                  <c:v>монографии</c:v>
                </c:pt>
                <c:pt idx="1">
                  <c:v>статьи ВАК</c:v>
                </c:pt>
                <c:pt idx="2">
                  <c:v>статьи Wos и Scopus</c:v>
                </c:pt>
                <c:pt idx="3">
                  <c:v>учебники и учебные пособия</c:v>
                </c:pt>
                <c:pt idx="4">
                  <c:v>патенты и ОИС</c:v>
                </c:pt>
              </c:strCache>
            </c:strRef>
          </c:cat>
          <c:val>
            <c:numRef>
              <c:f>Лист1!$C$42:$C$47</c:f>
              <c:numCache>
                <c:formatCode>General</c:formatCode>
                <c:ptCount val="6"/>
                <c:pt idx="0">
                  <c:v>67</c:v>
                </c:pt>
                <c:pt idx="1">
                  <c:v>270</c:v>
                </c:pt>
                <c:pt idx="2">
                  <c:v>45</c:v>
                </c:pt>
                <c:pt idx="3">
                  <c:v>29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D0-4C51-9ACC-77A1C57509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4218224"/>
        <c:axId val="714214064"/>
      </c:barChart>
      <c:catAx>
        <c:axId val="71421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14214064"/>
        <c:crosses val="autoZero"/>
        <c:auto val="1"/>
        <c:lblAlgn val="ctr"/>
        <c:lblOffset val="100"/>
        <c:noMultiLvlLbl val="0"/>
      </c:catAx>
      <c:valAx>
        <c:axId val="71421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1421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/>
              <a:t>Монографии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Лист1!$H$7:$H$13</c:f>
              <c:strCache>
                <c:ptCount val="7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2018г.</c:v>
                </c:pt>
                <c:pt idx="4">
                  <c:v>2019 г.</c:v>
                </c:pt>
                <c:pt idx="5">
                  <c:v>2020 г.</c:v>
                </c:pt>
                <c:pt idx="6">
                  <c:v>2021 г.</c:v>
                </c:pt>
              </c:strCache>
            </c:strRef>
          </c:cat>
          <c:val>
            <c:numRef>
              <c:f>Лист1!$I$7:$I$13</c:f>
              <c:numCache>
                <c:formatCode>General</c:formatCode>
                <c:ptCount val="7"/>
                <c:pt idx="0">
                  <c:v>3</c:v>
                </c:pt>
                <c:pt idx="1">
                  <c:v>14</c:v>
                </c:pt>
                <c:pt idx="2">
                  <c:v>16</c:v>
                </c:pt>
                <c:pt idx="3">
                  <c:v>14</c:v>
                </c:pt>
                <c:pt idx="4">
                  <c:v>11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7-4E48-A47D-25304F473A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68093983"/>
        <c:axId val="1668097311"/>
      </c:barChart>
      <c:catAx>
        <c:axId val="166809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68097311"/>
        <c:crosses val="autoZero"/>
        <c:auto val="1"/>
        <c:lblAlgn val="ctr"/>
        <c:lblOffset val="100"/>
        <c:noMultiLvlLbl val="0"/>
      </c:catAx>
      <c:valAx>
        <c:axId val="166809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68093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304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dirty="0"/>
              <a:t>Статьи в изданиях, индексируемые в международных базах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04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92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Лист1!$N$11:$N$17</c:f>
              <c:strCache>
                <c:ptCount val="7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</c:v>
                </c:pt>
                <c:pt idx="5">
                  <c:v>2020г.</c:v>
                </c:pt>
                <c:pt idx="6">
                  <c:v>2021г. (май)</c:v>
                </c:pt>
              </c:strCache>
            </c:strRef>
          </c:cat>
          <c:val>
            <c:numRef>
              <c:f>Лист1!$O$11:$O$17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11</c:v>
                </c:pt>
                <c:pt idx="4">
                  <c:v>11</c:v>
                </c:pt>
                <c:pt idx="5">
                  <c:v>13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F4-482F-BB58-C724D515E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2961247"/>
        <c:axId val="1762972063"/>
      </c:barChart>
      <c:catAx>
        <c:axId val="176296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762972063"/>
        <c:crosses val="autoZero"/>
        <c:auto val="1"/>
        <c:lblAlgn val="ctr"/>
        <c:lblOffset val="100"/>
        <c:noMultiLvlLbl val="0"/>
      </c:catAx>
      <c:valAx>
        <c:axId val="1762972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762961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920"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/>
              <a:t>Статьи ВАК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92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Лист1!$M$30:$M$36</c:f>
              <c:strCache>
                <c:ptCount val="7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2018г.</c:v>
                </c:pt>
                <c:pt idx="4">
                  <c:v>2019 г.</c:v>
                </c:pt>
                <c:pt idx="5">
                  <c:v>2020 г.</c:v>
                </c:pt>
                <c:pt idx="6">
                  <c:v>2021 г. (май)</c:v>
                </c:pt>
              </c:strCache>
            </c:strRef>
          </c:cat>
          <c:val>
            <c:numRef>
              <c:f>Лист1!$N$30:$N$36</c:f>
              <c:numCache>
                <c:formatCode>General</c:formatCode>
                <c:ptCount val="7"/>
                <c:pt idx="0">
                  <c:v>21</c:v>
                </c:pt>
                <c:pt idx="1">
                  <c:v>50</c:v>
                </c:pt>
                <c:pt idx="2">
                  <c:v>54</c:v>
                </c:pt>
                <c:pt idx="3">
                  <c:v>34</c:v>
                </c:pt>
                <c:pt idx="4">
                  <c:v>25</c:v>
                </c:pt>
                <c:pt idx="5">
                  <c:v>63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4-4887-8FF0-DAE915069B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5789679"/>
        <c:axId val="1295791759"/>
      </c:barChart>
      <c:catAx>
        <c:axId val="129578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1759"/>
        <c:crosses val="autoZero"/>
        <c:auto val="1"/>
        <c:lblAlgn val="ctr"/>
        <c:lblOffset val="100"/>
        <c:noMultiLvlLbl val="0"/>
      </c:catAx>
      <c:valAx>
        <c:axId val="129579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8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/>
              <a:t>Учебники и учебные пособия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920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Лист1!$F$34:$F$39</c:f>
              <c:strCache>
                <c:ptCount val="6"/>
                <c:pt idx="0">
                  <c:v>2016 г.</c:v>
                </c:pt>
                <c:pt idx="1">
                  <c:v>2017 г.</c:v>
                </c:pt>
                <c:pt idx="2">
                  <c:v>2018г.</c:v>
                </c:pt>
                <c:pt idx="3">
                  <c:v>2019 г.</c:v>
                </c:pt>
                <c:pt idx="4">
                  <c:v>2020 г.</c:v>
                </c:pt>
                <c:pt idx="5">
                  <c:v>2021г.</c:v>
                </c:pt>
              </c:strCache>
            </c:strRef>
          </c:cat>
          <c:val>
            <c:numRef>
              <c:f>Лист1!$G$34:$G$39</c:f>
              <c:numCache>
                <c:formatCode>General</c:formatCode>
                <c:ptCount val="6"/>
                <c:pt idx="0">
                  <c:v>9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A-495C-BA41-2959AC5471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95791343"/>
        <c:axId val="1295797583"/>
      </c:barChart>
      <c:catAx>
        <c:axId val="12957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7583"/>
        <c:crosses val="autoZero"/>
        <c:auto val="1"/>
        <c:lblAlgn val="ctr"/>
        <c:lblOffset val="100"/>
        <c:noMultiLvlLbl val="0"/>
      </c:catAx>
      <c:valAx>
        <c:axId val="129579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2957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920"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ru-RU" sz="2400"/>
              <a:t>Объем финансирования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Лист1!$Q$49:$Q$54</c:f>
              <c:strCache>
                <c:ptCount val="6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  <c:pt idx="4">
                  <c:v>2019 г.</c:v>
                </c:pt>
                <c:pt idx="5">
                  <c:v>2020г.</c:v>
                </c:pt>
              </c:strCache>
            </c:strRef>
          </c:cat>
          <c:val>
            <c:numRef>
              <c:f>Лист1!$R$49:$R$54</c:f>
              <c:numCache>
                <c:formatCode>General</c:formatCode>
                <c:ptCount val="6"/>
                <c:pt idx="0">
                  <c:v>8270</c:v>
                </c:pt>
                <c:pt idx="1">
                  <c:v>10274</c:v>
                </c:pt>
                <c:pt idx="2">
                  <c:v>12000</c:v>
                </c:pt>
                <c:pt idx="3">
                  <c:v>19126</c:v>
                </c:pt>
                <c:pt idx="4">
                  <c:v>10800</c:v>
                </c:pt>
                <c:pt idx="5">
                  <c:v>21050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0-4A4F-9032-5A4B5B3D24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1852176"/>
        <c:axId val="721852592"/>
      </c:barChart>
      <c:catAx>
        <c:axId val="72185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21852592"/>
        <c:crosses val="autoZero"/>
        <c:auto val="1"/>
        <c:lblAlgn val="ctr"/>
        <c:lblOffset val="100"/>
        <c:noMultiLvlLbl val="0"/>
      </c:catAx>
      <c:valAx>
        <c:axId val="72185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r>
                  <a:rPr lang="ru-RU" sz="1600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3.9351954898734819E-3"/>
              <c:y val="0.428595092886202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Book Antiqua" panose="0204060205030503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ysClr val="windowText" lastClr="000000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721852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Book Antiqua" panose="02040602050305030304" pitchFamily="18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2538153"/>
          </a:xfrm>
          <a:prstGeom prst="rect">
            <a:avLst/>
          </a:prstGeom>
        </p:spPr>
        <p:txBody>
          <a:bodyPr vert="horz" lIns="189107" tIns="94554" rIns="189107" bIns="94554" rtlCol="0"/>
          <a:lstStyle>
            <a:lvl1pPr algn="l">
              <a:defRPr sz="25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124" y="1"/>
            <a:ext cx="4278842" cy="2538153"/>
          </a:xfrm>
          <a:prstGeom prst="rect">
            <a:avLst/>
          </a:prstGeom>
        </p:spPr>
        <p:txBody>
          <a:bodyPr vert="horz" lIns="189107" tIns="94554" rIns="189107" bIns="94554" rtlCol="0"/>
          <a:lstStyle>
            <a:lvl1pPr algn="r">
              <a:defRPr sz="2500"/>
            </a:lvl1pPr>
          </a:lstStyle>
          <a:p>
            <a:fld id="{1AC30527-64E8-42C1-A405-A211CABCD3E6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10239375" y="6323013"/>
            <a:ext cx="30353000" cy="17073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107" tIns="94554" rIns="189107" bIns="945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24345162"/>
            <a:ext cx="7899400" cy="19918769"/>
          </a:xfrm>
          <a:prstGeom prst="rect">
            <a:avLst/>
          </a:prstGeom>
        </p:spPr>
        <p:txBody>
          <a:bodyPr vert="horz" lIns="189107" tIns="94554" rIns="189107" bIns="945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049206"/>
            <a:ext cx="4278842" cy="2538147"/>
          </a:xfrm>
          <a:prstGeom prst="rect">
            <a:avLst/>
          </a:prstGeom>
        </p:spPr>
        <p:txBody>
          <a:bodyPr vert="horz" lIns="189107" tIns="94554" rIns="189107" bIns="94554" rtlCol="0" anchor="b"/>
          <a:lstStyle>
            <a:lvl1pPr algn="l">
              <a:defRPr sz="25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124" y="48049206"/>
            <a:ext cx="4278842" cy="2538147"/>
          </a:xfrm>
          <a:prstGeom prst="rect">
            <a:avLst/>
          </a:prstGeom>
        </p:spPr>
        <p:txBody>
          <a:bodyPr vert="horz" lIns="189107" tIns="94554" rIns="189107" bIns="94554" rtlCol="0" anchor="b"/>
          <a:lstStyle>
            <a:lvl1pPr algn="r">
              <a:defRPr sz="2500"/>
            </a:lvl1pPr>
          </a:lstStyle>
          <a:p>
            <a:fld id="{62BD927F-2192-4608-BC81-1BA6417B3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23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35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BD927F-2192-4608-BC81-1BA6417B33E3}" type="slidenum">
              <a:rPr kumimoji="0" lang="ru-RU" sz="2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0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77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08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36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82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74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2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0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52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BD927F-2192-4608-BC81-1BA6417B33E3}" type="slidenum">
              <a:rPr kumimoji="0" lang="ru-RU" sz="2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25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71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97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33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350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27F-2192-4608-BC81-1BA6417B33E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54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17EA5-0016-47F0-8E73-FAAB278422D7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0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4C95-C6B8-4F79-859D-84C3301107DB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3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FF9E-66BB-4228-8CB1-3DD05D18113E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4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33BE-AD29-48EF-A03F-C726C1EBE07B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30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6072-D6D1-4433-85A4-750E7D7CDC93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0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83D0-B93C-4126-9181-92830EE8DA17}" type="datetime1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B6DDD-5617-476F-8406-EFA6173237B5}" type="datetime1">
              <a:rPr lang="ru-RU" smtClean="0"/>
              <a:t>05.07.2021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9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57C0-E51D-4D9C-828F-1F563E1F0F4B}" type="datetime1">
              <a:rPr lang="ru-RU" smtClean="0"/>
              <a:t>05.07.2021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869A-74B0-46B8-8137-ED0D13FB4B32}" type="datetime1">
              <a:rPr lang="ru-RU" smtClean="0"/>
              <a:t>05.07.2021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1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763D-E5F5-46F8-8C5A-720006C4D6ED}" type="datetime1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2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7A25-FA20-46B8-83F1-E817DEE45845}" type="datetime1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56ABB-EE1C-4704-A9A8-04072D1BBCD6}" type="datetime1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311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93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A14FF19-03B1-40FE-B931-8A8B67A94B0F}"/>
              </a:ext>
            </a:extLst>
          </p:cNvPr>
          <p:cNvSpPr/>
          <p:nvPr/>
        </p:nvSpPr>
        <p:spPr>
          <a:xfrm>
            <a:off x="0" y="12029"/>
            <a:ext cx="12188825" cy="6858000"/>
          </a:xfrm>
          <a:prstGeom prst="rect">
            <a:avLst/>
          </a:prstGeom>
          <a:solidFill>
            <a:srgbClr val="00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РЕЗУЛЬТАТЫ </a:t>
            </a: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ДЕЯТЕЛЬНОСТИ </a:t>
            </a: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НАУЧНОЙ ШКОЛЫ 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4400" b="1" dirty="0" smtClean="0">
                <a:latin typeface="Book Antiqua" panose="02040602050305030304" pitchFamily="18" charset="0"/>
              </a:rPr>
              <a:t>«ОЦЕНКА И УПРАВЛЕНИЕ СТОИМОСТЬЮ АКТИВОВ И БИЗНЕСА»</a:t>
            </a:r>
            <a:br>
              <a:rPr lang="ru-RU" sz="4400" b="1" dirty="0" smtClean="0">
                <a:latin typeface="Book Antiqua" panose="02040602050305030304" pitchFamily="18" charset="0"/>
              </a:rPr>
            </a:br>
            <a:r>
              <a:rPr lang="ru-RU" sz="4400" b="1" dirty="0" smtClean="0">
                <a:latin typeface="Book Antiqua" panose="02040602050305030304" pitchFamily="18" charset="0"/>
              </a:rPr>
              <a:t/>
            </a:r>
            <a:br>
              <a:rPr lang="ru-RU" sz="4400" b="1" dirty="0" smtClean="0">
                <a:latin typeface="Book Antiqua" panose="02040602050305030304" pitchFamily="18" charset="0"/>
              </a:rPr>
            </a:br>
            <a:r>
              <a:rPr lang="ru-RU" sz="4000" b="1" dirty="0" smtClean="0">
                <a:latin typeface="Book Antiqua" panose="02040602050305030304" pitchFamily="18" charset="0"/>
              </a:rPr>
              <a:t>РУКОВОДИТЕЛЬ: ФЕДОТОВА М.А.</a:t>
            </a:r>
          </a:p>
          <a:p>
            <a:pPr algn="ctr"/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cs typeface="Segoe UI Light" panose="020B0502040204020203" pitchFamily="34" charset="0"/>
            </a:endParaRPr>
          </a:p>
        </p:txBody>
      </p:sp>
      <p:pic>
        <p:nvPicPr>
          <p:cNvPr id="14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8746436" y="477078"/>
            <a:ext cx="3521902" cy="6508039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26575" y="340442"/>
            <a:ext cx="3131127" cy="10880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10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Пятиугольник 7"/>
          <p:cNvSpPr/>
          <p:nvPr/>
        </p:nvSpPr>
        <p:spPr>
          <a:xfrm>
            <a:off x="172275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 </a:t>
            </a:r>
            <a:r>
              <a:rPr lang="ru-RU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деятельности</a:t>
            </a:r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</a:t>
            </a:r>
            <a:r>
              <a:rPr lang="ru-RU" altLang="ru-RU" sz="1600" b="1" dirty="0" smtClean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2016-2021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гг.</a:t>
            </a:r>
            <a:endParaRPr lang="ru-RU" dirty="0"/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81813"/>
              </p:ext>
            </p:extLst>
          </p:nvPr>
        </p:nvGraphicFramePr>
        <p:xfrm>
          <a:off x="838200" y="1266092"/>
          <a:ext cx="10515600" cy="491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696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Достижения в подготовке докторантов и аспирантов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12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58262" y="198395"/>
            <a:ext cx="5166214" cy="5706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Количество защищённых диссертаций под руководством членов школы с 2015 года</a:t>
            </a:r>
            <a:b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845270" y="140248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hangingPunct="0">
              <a:buNone/>
              <a:defRPr/>
            </a:pPr>
            <a:r>
              <a:rPr lang="ru-RU" b="1" i="1" dirty="0"/>
              <a:t>Количество защищённых диссертаций под руководством членов научной школы: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Докторских - 3</a:t>
            </a:r>
          </a:p>
          <a:p>
            <a:pPr lvl="0" hangingPunct="0">
              <a:defRPr/>
            </a:pPr>
            <a:r>
              <a:rPr lang="ru-RU" dirty="0"/>
              <a:t>Кандидатских - 12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9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Достижения в научно-исследовательской работе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0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7"/>
            <a:ext cx="4760259" cy="653473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8E1EF-28A3-48B0-A2E7-28A1554736A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20857" y="332863"/>
            <a:ext cx="4156634" cy="6068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Объем финансирования научных исследований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967063"/>
              </p:ext>
            </p:extLst>
          </p:nvPr>
        </p:nvGraphicFramePr>
        <p:xfrm>
          <a:off x="1057835" y="1237129"/>
          <a:ext cx="9681857" cy="511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63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15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20844" y="309531"/>
            <a:ext cx="4882787" cy="6068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Участие в НИР - Госзадание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92369" y="963004"/>
            <a:ext cx="11413491" cy="5509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hangingPunct="0">
              <a:lnSpc>
                <a:spcPct val="120000"/>
              </a:lnSpc>
              <a:buNone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	</a:t>
            </a:r>
            <a:r>
              <a:rPr lang="ru-RU" dirty="0"/>
              <a:t>Представители научной школы (преподаватели Департамента корпоративных финансов и корпоративного управления </a:t>
            </a:r>
            <a:r>
              <a:rPr lang="ru-RU" dirty="0" err="1"/>
              <a:t>Финуниверситета</a:t>
            </a:r>
            <a:r>
              <a:rPr lang="ru-RU" dirty="0"/>
              <a:t>) в период 2015-2021 гг. успешно участвовали: 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ru-RU" b="1" dirty="0"/>
              <a:t>в </a:t>
            </a:r>
            <a:r>
              <a:rPr lang="ru-RU" b="1" dirty="0" err="1"/>
              <a:t>НИРах</a:t>
            </a:r>
            <a:r>
              <a:rPr lang="ru-RU" b="1" dirty="0"/>
              <a:t> в рамках Государственного задания (бюджетное финансирование)</a:t>
            </a:r>
            <a:endParaRPr lang="ru-RU" dirty="0"/>
          </a:p>
          <a:p>
            <a:pPr marL="0" lvl="0" indent="0" hangingPunct="0">
              <a:buNone/>
              <a:defRPr/>
            </a:pPr>
            <a:endParaRPr lang="ru-RU" b="1" dirty="0">
              <a:solidFill>
                <a:srgbClr val="FF0000"/>
              </a:solidFill>
            </a:endParaRPr>
          </a:p>
          <a:p>
            <a:pPr marL="0" lvl="0" indent="0" hangingPunct="0"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Наиболее значимые: </a:t>
            </a:r>
            <a:endParaRPr lang="ru-RU" dirty="0">
              <a:solidFill>
                <a:srgbClr val="FF0000"/>
              </a:solidFill>
            </a:endParaRPr>
          </a:p>
          <a:p>
            <a:pPr lvl="0" hangingPunct="0">
              <a:defRPr/>
            </a:pPr>
            <a:r>
              <a:rPr lang="ru-RU" dirty="0"/>
              <a:t>«Финансовые обязательства государства по содержанию имущественного комплекса образовательных организаций и финансированию образовательной деятельности в Российской Федерации и странах Европы и Азии» (2016-2017</a:t>
            </a:r>
            <a:r>
              <a:rPr lang="ru-RU" dirty="0" smtClean="0"/>
              <a:t>).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«Разработка методики определения стоимости выполнения НИР по государственному заданию и другим видам НИР в государственных научных и образовательных учреждениях» (2018</a:t>
            </a:r>
            <a:r>
              <a:rPr lang="ru-RU" dirty="0" smtClean="0"/>
              <a:t>).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«Разработка и внедрение системы оценки и коммерциализации результатов научных исследований в российских научных организациях и организациях высшего образования» (2018</a:t>
            </a:r>
            <a:r>
              <a:rPr lang="ru-RU" dirty="0" smtClean="0"/>
              <a:t>).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«Оценка инвестиционных проектов в современных условиях» (2019</a:t>
            </a:r>
            <a:r>
              <a:rPr lang="ru-RU" dirty="0" smtClean="0"/>
              <a:t>).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«Оценка инвестиционной привлекательности российских компаний» (2020</a:t>
            </a:r>
            <a:r>
              <a:rPr lang="ru-RU" dirty="0" smtClean="0"/>
              <a:t>).</a:t>
            </a:r>
            <a:endParaRPr lang="ru-RU" dirty="0"/>
          </a:p>
          <a:p>
            <a:pPr lvl="0" hangingPunct="0">
              <a:defRPr/>
            </a:pPr>
            <a:r>
              <a:rPr lang="ru-RU" dirty="0"/>
              <a:t>«Разработка инструментария стоимостной оценки и управления цифровыми активами» (2021</a:t>
            </a:r>
            <a:r>
              <a:rPr lang="ru-RU" dirty="0" smtClean="0"/>
              <a:t>).</a:t>
            </a:r>
            <a:endParaRPr lang="ru-RU" dirty="0"/>
          </a:p>
          <a:p>
            <a:pPr lvl="0">
              <a:defRPr/>
            </a:pPr>
            <a:r>
              <a:rPr lang="ru-RU" i="1" dirty="0"/>
              <a:t>«</a:t>
            </a:r>
            <a:r>
              <a:rPr lang="ru-RU" dirty="0"/>
              <a:t>Развитие теории отношений собственности в современном мире» (2019-2021</a:t>
            </a:r>
            <a:r>
              <a:rPr lang="ru-RU" dirty="0" smtClean="0"/>
              <a:t>).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07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16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73598" y="309531"/>
            <a:ext cx="4777279" cy="4451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Участие в НИР - Хоздоговорные темы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39615" y="846622"/>
            <a:ext cx="11466245" cy="5707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hangingPunct="0">
              <a:lnSpc>
                <a:spcPct val="80000"/>
              </a:lnSpc>
              <a:buNone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	</a:t>
            </a:r>
            <a:r>
              <a:rPr lang="ru-RU" sz="2000" dirty="0"/>
              <a:t>Представители научной школы в период 2015-2021 гг. участвовали: </a:t>
            </a:r>
          </a:p>
          <a:p>
            <a:pPr lvl="0">
              <a:lnSpc>
                <a:spcPct val="120000"/>
              </a:lnSpc>
              <a:defRPr/>
            </a:pPr>
            <a:r>
              <a:rPr lang="ru-RU" sz="2000" b="1" dirty="0"/>
              <a:t>в хоздоговорных </a:t>
            </a:r>
            <a:r>
              <a:rPr lang="ru-RU" sz="2000" b="1" dirty="0" err="1"/>
              <a:t>НИРах</a:t>
            </a:r>
            <a:r>
              <a:rPr lang="ru-RU" sz="2000" b="1" dirty="0"/>
              <a:t> (</a:t>
            </a:r>
            <a:r>
              <a:rPr lang="ru-RU" sz="2000" b="1" dirty="0" smtClean="0"/>
              <a:t>заказчики </a:t>
            </a:r>
            <a:r>
              <a:rPr lang="ru-RU" sz="2000" b="1" dirty="0"/>
              <a:t>– Пенсионный фонд РФ, АО «НПО Ангстрем»</a:t>
            </a:r>
            <a:r>
              <a:rPr lang="ru-RU" sz="2000" dirty="0"/>
              <a:t>, </a:t>
            </a:r>
            <a:r>
              <a:rPr lang="ru-RU" sz="2000" b="1" dirty="0"/>
              <a:t>ОАО«РЖД</a:t>
            </a:r>
            <a:r>
              <a:rPr lang="ru-RU" sz="2000" b="1" dirty="0" smtClean="0"/>
              <a:t>» и др.)</a:t>
            </a:r>
            <a:endParaRPr lang="ru-RU" sz="2000" dirty="0"/>
          </a:p>
          <a:p>
            <a:pPr marL="0" lvl="0" indent="0" hangingPunct="0"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Наиболее значимые: </a:t>
            </a:r>
            <a:endParaRPr lang="ru-RU" sz="2400" dirty="0">
              <a:solidFill>
                <a:srgbClr val="FF0000"/>
              </a:solidFill>
            </a:endParaRPr>
          </a:p>
          <a:p>
            <a:pPr lvl="0" hangingPunct="0">
              <a:lnSpc>
                <a:spcPct val="70000"/>
              </a:lnSpc>
              <a:defRPr/>
            </a:pPr>
            <a:r>
              <a:rPr lang="ru-RU" sz="2400" dirty="0"/>
              <a:t> </a:t>
            </a:r>
            <a:r>
              <a:rPr lang="ru-RU" sz="2000" dirty="0"/>
              <a:t>«Исследование проблем регулирования актуарной деятельности в Пенсионном фонде Российской Федерации в контексте стратегического планирования и международного опыта в области оценки финансовой устойчивости национальных пенсионных систем, основанных на принципах социального страхования и солидарности поколений» (2016 год – заказчик – Пенсионный фонд Российской Федерации</a:t>
            </a:r>
            <a:r>
              <a:rPr lang="ru-RU" sz="2000" dirty="0" smtClean="0"/>
              <a:t>). </a:t>
            </a:r>
            <a:endParaRPr lang="ru-RU" sz="2000" dirty="0"/>
          </a:p>
          <a:p>
            <a:pPr hangingPunct="0">
              <a:lnSpc>
                <a:spcPct val="70000"/>
              </a:lnSpc>
              <a:defRPr/>
            </a:pPr>
            <a:r>
              <a:rPr lang="ru-RU" sz="2400" dirty="0"/>
              <a:t>«</a:t>
            </a:r>
            <a:r>
              <a:rPr lang="ru-RU" sz="2000" dirty="0"/>
              <a:t>Разработка методики комплексной оценки эффективности и качества доверительного управления средствами пенсионных накоплений частными управляющими компаниями, условия расторжения договоров при неэффективном управлении, законодательные нормативы и использование новых инструментов инвестирования с учетом мирового опыта» (2017 год – заказчик – Пенсионный фонд</a:t>
            </a:r>
            <a:r>
              <a:rPr lang="ru-RU" sz="2000" dirty="0" smtClean="0"/>
              <a:t>). </a:t>
            </a:r>
            <a:endParaRPr lang="ru-RU" sz="2000" dirty="0"/>
          </a:p>
          <a:p>
            <a:pPr lvl="0" hangingPunct="0">
              <a:lnSpc>
                <a:spcPts val="1500"/>
              </a:lnSpc>
              <a:defRPr/>
            </a:pPr>
            <a:r>
              <a:rPr lang="ru-RU" sz="2000" dirty="0"/>
              <a:t>«Оказание услуг по подготовке Заключения специалистов по финансово-экономическому исследованию стоимости изделий, покупных комплектующих изделий (ПКИ) и финансово-хозяйственных операций, связанных с выполнением обязательств Заказчика по гос. контрактам» (2020 год – заказчик – АО "НПО Ангстрем</a:t>
            </a:r>
            <a:r>
              <a:rPr lang="ru-RU" sz="2000" dirty="0" smtClean="0"/>
              <a:t>").</a:t>
            </a:r>
            <a:endParaRPr lang="ru-RU" sz="2000" dirty="0"/>
          </a:p>
          <a:p>
            <a:pPr lvl="0" hangingPunct="0">
              <a:lnSpc>
                <a:spcPts val="1500"/>
              </a:lnSpc>
              <a:defRPr/>
            </a:pPr>
            <a:r>
              <a:rPr lang="ru-RU" sz="2000" dirty="0"/>
              <a:t>Выполнение НИР для обеспечения инновационного развития и текущей деятельности ОАО "РЖД" (2020 год – заказчик – Фонд поддержки научно-проектной деятельности студентов, аспирантов и молодых ученых "Национальное интеллектуальное развитие</a:t>
            </a:r>
            <a:r>
              <a:rPr lang="ru-RU" sz="2000" dirty="0" smtClean="0"/>
              <a:t>«).</a:t>
            </a:r>
            <a:endParaRPr lang="ru-RU" sz="2000" dirty="0"/>
          </a:p>
          <a:p>
            <a:pPr lvl="0" hangingPunct="0"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4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17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 rot="10800000" flipV="1">
            <a:off x="361520" y="309531"/>
            <a:ext cx="4601433" cy="4451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Участие в НИР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650631" y="1023734"/>
            <a:ext cx="10880171" cy="5153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hangingPunct="0">
              <a:buNone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	</a:t>
            </a:r>
            <a:r>
              <a:rPr lang="ru-RU" dirty="0"/>
              <a:t>В соответствии с научными направлениями деятельности Школы представители научной школы за период 2015-2021 гг. участвовали: </a:t>
            </a:r>
          </a:p>
          <a:p>
            <a:pPr hangingPunct="0">
              <a:defRPr/>
            </a:pPr>
            <a:r>
              <a:rPr lang="ru-RU" dirty="0"/>
              <a:t>в </a:t>
            </a:r>
            <a:r>
              <a:rPr lang="ru-RU" dirty="0" err="1"/>
              <a:t>подтемах</a:t>
            </a:r>
            <a:r>
              <a:rPr lang="ru-RU" dirty="0"/>
              <a:t> научных исследований общеуниверситетской комплексной темы «Новая парадигма общественного развития в условиях цифровой экономики» на период до 2020 года»  (2019-2020),  «Формирование условий долгосрочного устойчивого развития России: теория и практика» (2021 г.).</a:t>
            </a:r>
          </a:p>
          <a:p>
            <a:pPr marL="0" lvl="0" indent="0" algn="ctr"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Материалы исследования по тематике научной школы публикуются в ежегодных монографиях, используются в преподавании различных дисциплин уровня </a:t>
            </a:r>
            <a:r>
              <a:rPr lang="ru-RU" sz="2400" b="1" dirty="0" err="1">
                <a:solidFill>
                  <a:srgbClr val="FF0000"/>
                </a:solidFill>
              </a:rPr>
              <a:t>бакалавриата</a:t>
            </a:r>
            <a:r>
              <a:rPr lang="ru-RU" sz="2400" b="1" dirty="0">
                <a:solidFill>
                  <a:srgbClr val="FF0000"/>
                </a:solidFill>
              </a:rPr>
              <a:t>, магистратуры и аспирантуры, связанных со стоимостной оценкой и инвестиционной деятельностью.</a:t>
            </a:r>
            <a:endParaRPr lang="ru-RU" sz="2400" dirty="0">
              <a:solidFill>
                <a:srgbClr val="FF0000"/>
              </a:solidFill>
            </a:endParaRPr>
          </a:p>
          <a:p>
            <a:pPr marL="0" marR="0" lvl="0" indent="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6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Достижения в теоретических результатах школы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9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19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308767" y="220344"/>
            <a:ext cx="4706941" cy="4149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Наиболее значимые теоретические результаты школы:</a:t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74785" y="1023734"/>
            <a:ext cx="11372666" cy="57502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fontAlgn="t">
              <a:defRPr/>
            </a:pPr>
            <a:r>
              <a:rPr lang="ru-RU" dirty="0" smtClean="0"/>
              <a:t>развита методология </a:t>
            </a:r>
            <a:r>
              <a:rPr lang="ru-RU" dirty="0"/>
              <a:t>стоимостной оценки собственности в целях определения направления трансформации теории собственности и корпоративных отношений в цифровой </a:t>
            </a:r>
            <a:r>
              <a:rPr lang="ru-RU" dirty="0" smtClean="0"/>
              <a:t>экономике;</a:t>
            </a:r>
          </a:p>
          <a:p>
            <a:pPr lvl="0" algn="just" fontAlgn="t">
              <a:defRPr/>
            </a:pPr>
            <a:r>
              <a:rPr lang="ru-RU" dirty="0"/>
              <a:t>сформированы теоретические основы классификации цифровых активов для целей стоимостной оценки и управления;</a:t>
            </a:r>
          </a:p>
          <a:p>
            <a:pPr lvl="0" algn="just" fontAlgn="t">
              <a:defRPr/>
            </a:pPr>
            <a:r>
              <a:rPr lang="ru-RU" dirty="0" smtClean="0"/>
              <a:t>предложены </a:t>
            </a:r>
            <a:r>
              <a:rPr lang="ru-RU" dirty="0"/>
              <a:t>научно-методические подходы к интегрированной оценке инвестиционных проектов с учетом целей и рисков </a:t>
            </a:r>
            <a:r>
              <a:rPr lang="ru-RU" dirty="0" smtClean="0"/>
              <a:t>инвестирования;</a:t>
            </a:r>
          </a:p>
          <a:p>
            <a:pPr lvl="0" algn="just" fontAlgn="t">
              <a:defRPr/>
            </a:pPr>
            <a:r>
              <a:rPr lang="ru-RU" dirty="0" smtClean="0"/>
              <a:t>обоснован </a:t>
            </a:r>
            <a:r>
              <a:rPr lang="ru-RU" dirty="0"/>
              <a:t>комплексный подход к оценке инвестиционной привлекательности компаний, учитывающий стоимость бизнеса, нематериальных активов и объектов интеллектуальной </a:t>
            </a:r>
            <a:r>
              <a:rPr lang="ru-RU" dirty="0" smtClean="0"/>
              <a:t>собственности;</a:t>
            </a:r>
          </a:p>
          <a:p>
            <a:pPr lvl="0" algn="just" fontAlgn="t">
              <a:defRPr/>
            </a:pPr>
            <a:r>
              <a:rPr lang="ru-RU" dirty="0" smtClean="0"/>
              <a:t>раскрыты </a:t>
            </a:r>
            <a:r>
              <a:rPr lang="ru-RU" dirty="0"/>
              <a:t>теоретические положения и методические подходы к определению стоимости выполнения НИР в государственных научных и образовательных </a:t>
            </a:r>
            <a:r>
              <a:rPr lang="ru-RU" dirty="0" smtClean="0"/>
              <a:t>учреждениях;</a:t>
            </a:r>
          </a:p>
          <a:p>
            <a:pPr lvl="0" algn="just" fontAlgn="t">
              <a:defRPr/>
            </a:pPr>
            <a:r>
              <a:rPr lang="ru-RU" dirty="0" smtClean="0"/>
              <a:t>определены </a:t>
            </a:r>
            <a:r>
              <a:rPr lang="ru-RU" dirty="0"/>
              <a:t>концептуальные основы формирования системы оценки и коммерциализации результатов научных исследований в научных организациях и высших учебных заведениях: предметная область, цели, функции, принципы, оценочные подходы и механизм управления </a:t>
            </a:r>
            <a:r>
              <a:rPr lang="ru-RU" dirty="0" smtClean="0"/>
              <a:t>РИД;</a:t>
            </a:r>
          </a:p>
          <a:p>
            <a:pPr lvl="0" algn="just" fontAlgn="t">
              <a:defRPr/>
            </a:pPr>
            <a:r>
              <a:rPr lang="ru-RU" dirty="0" smtClean="0"/>
              <a:t>разработаны концептуальные и методологические основы </a:t>
            </a:r>
            <a:r>
              <a:rPr lang="ru-RU" dirty="0"/>
              <a:t>оценки человеческого интеллектуального капитала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5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8955" y="299585"/>
            <a:ext cx="504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Научный руководитель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9" name="Объект 1"/>
          <p:cNvSpPr txBox="1">
            <a:spLocks/>
          </p:cNvSpPr>
          <p:nvPr/>
        </p:nvSpPr>
        <p:spPr>
          <a:xfrm>
            <a:off x="2961793" y="2529774"/>
            <a:ext cx="8808866" cy="3494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Федотова Марина Алексеевна, окончила Московский финансовый институт, доктор экономических наук, профессор, лауреат Премии Президента Российской Федерации в области образования (2000), </a:t>
            </a:r>
            <a:r>
              <a:rPr lang="ru-RU" sz="2400" dirty="0">
                <a:solidFill>
                  <a:sysClr val="windowText" lastClr="000000"/>
                </a:solidFill>
              </a:rPr>
              <a:t>Заслуженный экономист Российской Федерации (2002), Почетный работник высшего профессионального образования РФ, награждена Орденом Почета (2019</a:t>
            </a:r>
            <a:r>
              <a:rPr lang="ru-RU" sz="2400" dirty="0" smtClean="0">
                <a:solidFill>
                  <a:sysClr val="windowText" lastClr="000000"/>
                </a:solidFill>
              </a:rPr>
              <a:t>), ординарный профессор </a:t>
            </a:r>
            <a:r>
              <a:rPr lang="ru-RU" sz="2400" dirty="0" err="1" smtClean="0">
                <a:solidFill>
                  <a:sysClr val="windowText" lastClr="000000"/>
                </a:solidFill>
              </a:rPr>
              <a:t>Финуниверситета</a:t>
            </a:r>
            <a:r>
              <a:rPr lang="ru-RU" sz="2400" dirty="0" smtClean="0">
                <a:solidFill>
                  <a:sysClr val="windowText" lastClr="000000"/>
                </a:solidFill>
              </a:rPr>
              <a:t>.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811" y="1266312"/>
            <a:ext cx="1889203" cy="252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3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Перспективные направления развития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-1" y="262868"/>
            <a:ext cx="7772401" cy="827378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21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80622" y="262868"/>
            <a:ext cx="7166433" cy="7931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Перспективные направления развития научной школы в рамках стратегических научных целей и задач Финансового университета : </a:t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93234" y="1447682"/>
            <a:ext cx="11095892" cy="52737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600" dirty="0" smtClean="0"/>
              <a:t>Развитие отношений собственности в условиях </a:t>
            </a:r>
            <a:r>
              <a:rPr lang="ru-RU" sz="2600" dirty="0" err="1" smtClean="0"/>
              <a:t>цифровизации</a:t>
            </a:r>
            <a:r>
              <a:rPr lang="ru-RU" sz="2600" dirty="0" smtClean="0"/>
              <a:t> экономики и общества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600" dirty="0" smtClean="0"/>
              <a:t>Развитие методов оценки цифровых активов, включая цифровые финансовые активы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 </a:t>
            </a:r>
          </a:p>
          <a:p>
            <a:pPr lvl="0" algn="just" hangingPunct="0">
              <a:defRPr/>
            </a:pPr>
            <a:r>
              <a:rPr lang="ru-RU" sz="2600" dirty="0"/>
              <a:t>Оценка стоимости проектов и стоимостные аспекты инвестиционной привлекательности социально-экономических субъектов;  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lvl="0" algn="just" hangingPunct="0">
              <a:defRPr/>
            </a:pPr>
            <a:r>
              <a:rPr lang="ru-RU" sz="2600" dirty="0" smtClean="0"/>
              <a:t>Развитие </a:t>
            </a:r>
            <a:r>
              <a:rPr lang="ru-RU" sz="2600" dirty="0"/>
              <a:t>теории и методологии стоимостного проектного анализа и </a:t>
            </a:r>
            <a:r>
              <a:rPr lang="ru-RU" sz="2600" dirty="0" smtClean="0"/>
              <a:t>финансирования;</a:t>
            </a:r>
            <a:endParaRPr lang="ru-RU" sz="2600" dirty="0"/>
          </a:p>
          <a:p>
            <a:pPr lvl="0" algn="just" hangingPunct="0">
              <a:defRPr/>
            </a:pPr>
            <a:r>
              <a:rPr lang="ru-RU" sz="2600" dirty="0" smtClean="0"/>
              <a:t>Формирование </a:t>
            </a:r>
            <a:r>
              <a:rPr lang="ru-RU" sz="2600" dirty="0" err="1" smtClean="0"/>
              <a:t>Диджитал</a:t>
            </a:r>
            <a:r>
              <a:rPr lang="ru-RU" sz="2600" dirty="0" smtClean="0"/>
              <a:t> инструментария </a:t>
            </a:r>
            <a:r>
              <a:rPr lang="ru-RU" sz="2600" dirty="0"/>
              <a:t>стоимостной </a:t>
            </a:r>
            <a:r>
              <a:rPr lang="ru-RU" sz="2600" dirty="0" smtClean="0"/>
              <a:t>оценки;</a:t>
            </a:r>
            <a:endParaRPr lang="ru-RU" sz="2600" dirty="0"/>
          </a:p>
          <a:p>
            <a:pPr lvl="0" algn="just" hangingPunct="0">
              <a:defRPr/>
            </a:pPr>
            <a:r>
              <a:rPr lang="ru-RU" sz="2600" dirty="0"/>
              <a:t>Социально-экономические, экологические и поведенческие факторы: анализ развития и влияние на </a:t>
            </a:r>
            <a:r>
              <a:rPr lang="ru-RU" sz="2600" dirty="0" smtClean="0"/>
              <a:t>стоимость;</a:t>
            </a:r>
            <a:endParaRPr lang="ru-RU" sz="2600" dirty="0"/>
          </a:p>
          <a:p>
            <a:pPr lvl="0" algn="just" hangingPunct="0">
              <a:defRPr/>
            </a:pPr>
            <a:r>
              <a:rPr lang="ru-RU" sz="2600" dirty="0"/>
              <a:t>Цепочки стоимости в цифровой экономике: анализ, технологии измерения и </a:t>
            </a:r>
            <a:r>
              <a:rPr lang="ru-RU" sz="2600" dirty="0" smtClean="0"/>
              <a:t>использования;</a:t>
            </a:r>
            <a:endParaRPr lang="ru-RU" sz="2600" dirty="0"/>
          </a:p>
          <a:p>
            <a:pPr lvl="0" algn="just" hangingPunct="0">
              <a:defRPr/>
            </a:pPr>
            <a:r>
              <a:rPr lang="ru-RU" sz="2600" dirty="0" smtClean="0"/>
              <a:t>Определение </a:t>
            </a:r>
            <a:r>
              <a:rPr lang="ru-RU" sz="2600" dirty="0"/>
              <a:t>стоимости </a:t>
            </a:r>
            <a:r>
              <a:rPr lang="ru-RU" sz="2600" dirty="0" smtClean="0"/>
              <a:t>различных объектов </a:t>
            </a:r>
            <a:r>
              <a:rPr lang="ru-RU" sz="2600" dirty="0"/>
              <a:t>оценки: развитие методов, моделей и </a:t>
            </a:r>
            <a:r>
              <a:rPr lang="ru-RU" sz="2600" dirty="0" smtClean="0"/>
              <a:t>технологий.</a:t>
            </a:r>
            <a:endParaRPr lang="ru-RU" sz="2600" dirty="0"/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2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Направления повышения значимости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научной деятельности школы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102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0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320124"/>
            <a:ext cx="6365631" cy="664614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23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284221" y="383562"/>
            <a:ext cx="5659379" cy="601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Основные направления повышения значимости научной деятельности школы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45123" y="1160584"/>
            <a:ext cx="11113478" cy="569741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подготовка предложений в Совет по оценочной деятельности Министерства экономического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развития Российской Федерации, </a:t>
            </a:r>
            <a:r>
              <a:rPr lang="ru-RU" dirty="0" err="1"/>
              <a:t>Р</a:t>
            </a:r>
            <a:r>
              <a:rPr kumimoji="0" lang="ru-RU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осимущества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</a:t>
            </a:r>
            <a:r>
              <a:rPr lang="ru-RU" dirty="0" err="1"/>
              <a:t>Р</a:t>
            </a:r>
            <a:r>
              <a:rPr kumimoji="0" lang="ru-RU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осреестра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Совет по международным стандартам оценки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формирование дискуссионных площадок для обсуждения актуальных проблем развития оценочной деятельности и управления активами и бизнесом;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расширение участия в исследованиях по заказу Аппарата Правительства Российской Федерации, </a:t>
            </a:r>
            <a:r>
              <a:rPr lang="ru-RU" dirty="0"/>
              <a:t>М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инэкономразвития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Росимущества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</a:t>
            </a:r>
            <a:r>
              <a:rPr lang="ru-RU" dirty="0" err="1"/>
              <a:t>Р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осреестра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расширение возможности проведения научных исследований с зарубежными экономическими вузами и центрами по проблемам оценочной деятельности и корпоративных финансов, а также подготовки публикаций по результатам совместных научных исследований;</a:t>
            </a:r>
          </a:p>
          <a:p>
            <a:pPr lvl="0">
              <a:defRPr/>
            </a:pPr>
            <a:r>
              <a:rPr lang="ru-RU" dirty="0"/>
              <a:t>а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ктивизация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подготовки статей ученых научной школы для публикации в базах </a:t>
            </a:r>
            <a:r>
              <a:rPr lang="en-US" dirty="0" smtClean="0"/>
              <a:t>Scopus</a:t>
            </a:r>
            <a:r>
              <a:rPr lang="ru-RU" dirty="0" smtClean="0"/>
              <a:t> и </a:t>
            </a:r>
            <a:r>
              <a:rPr lang="en-US" dirty="0" err="1" smtClean="0"/>
              <a:t>Wos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dirty="0"/>
              <a:t>у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силение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внимания публикаций докторантов, аспирантов и магистрантов по проблемам научной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школы,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продолжение подготовки монографий с участием молодых преподавателей, в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т.ч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. с привлечением молодых преподавателей;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подготовка монографий по актуальным направлениям развития оценки активов и бизнеса с представителями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осимущества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крупных корпораций и консалтинговых компаний.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20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8955" y="273461"/>
            <a:ext cx="504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Кадровый состав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3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Текст 1"/>
          <p:cNvSpPr txBox="1">
            <a:spLocks/>
          </p:cNvSpPr>
          <p:nvPr/>
        </p:nvSpPr>
        <p:spPr>
          <a:xfrm>
            <a:off x="435342" y="1138868"/>
            <a:ext cx="4889134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4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0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8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Кадровый состав школы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Объект 9"/>
          <p:cNvSpPr txBox="1">
            <a:spLocks/>
          </p:cNvSpPr>
          <p:nvPr/>
        </p:nvSpPr>
        <p:spPr>
          <a:xfrm>
            <a:off x="269506" y="1846385"/>
            <a:ext cx="5728070" cy="4343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Количественный состав научной школы на май 2021 года - 25 человек (из них 10 докторов наук, 14 кандидатов наук, 1  преподаватель без ученой степени) - преподаватели  Департамента корпоративных финансов и корпоративного управления Факультета экономики и бизнеса Финансового университета.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Численность молодых ученых до 35 лет – 3 человека.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К работе Школы привлекаются бакалавры и магистры.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6295292" y="754660"/>
            <a:ext cx="5395964" cy="12081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4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20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8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None/>
              <a:defRPr sz="1600" b="1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Пул потенциальных научных руководителей аспирантов научной школы: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6172199" y="1846385"/>
            <a:ext cx="5519057" cy="470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Федотова М.А., д.э.н., профессор, заместитель научного руководителя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Финуниверситета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, профессор Департамента корпоративных финансов и корпоративного управления Факультета экономики и бизнеса</a:t>
            </a:r>
          </a:p>
          <a:p>
            <a:pPr lvl="0" algn="just"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Волович Н.В. д.э.н., профессор, профессор Департамента </a:t>
            </a:r>
            <a:r>
              <a:rPr lang="ru-RU" sz="1200" dirty="0">
                <a:solidFill>
                  <a:sysClr val="windowText" lastClr="000000"/>
                </a:solidFill>
              </a:rPr>
              <a:t>корпоративных финансов и корпоративного управления Факультета экономики и бизнеса </a:t>
            </a:r>
            <a:endParaRPr lang="ru-RU" sz="1200" dirty="0" smtClean="0">
              <a:solidFill>
                <a:sysClr val="windowText" lastClr="000000"/>
              </a:solidFill>
            </a:endParaRPr>
          </a:p>
          <a:p>
            <a:pPr lvl="0" algn="just"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Григорьев В.В. д.э.н., профессор, профессор Департамента </a:t>
            </a:r>
            <a:r>
              <a:rPr lang="ru-RU" sz="1200" dirty="0">
                <a:solidFill>
                  <a:sysClr val="windowText" lastClr="000000"/>
                </a:solidFill>
              </a:rPr>
              <a:t>корпоративных финансов и корпоративного управления Факультета экономики и </a:t>
            </a:r>
            <a:r>
              <a:rPr lang="ru-RU" sz="1200" dirty="0" smtClean="0">
                <a:solidFill>
                  <a:sysClr val="windowText" lastClr="000000"/>
                </a:solidFill>
              </a:rPr>
              <a:t>бизнеса</a:t>
            </a:r>
          </a:p>
          <a:p>
            <a:pPr algn="just">
              <a:defRPr/>
            </a:pPr>
            <a:r>
              <a:rPr lang="ru-RU" sz="1200" dirty="0">
                <a:solidFill>
                  <a:sysClr val="windowText" lastClr="000000"/>
                </a:solidFill>
              </a:rPr>
              <a:t>Лосева О.В. д.э.н., профессор, </a:t>
            </a:r>
            <a:r>
              <a:rPr lang="ru-RU" sz="1200" dirty="0" smtClean="0">
                <a:solidFill>
                  <a:sysClr val="windowText" lastClr="000000"/>
                </a:solidFill>
              </a:rPr>
              <a:t>заместитель руководителя </a:t>
            </a:r>
            <a:r>
              <a:rPr lang="ru-RU" sz="1200" dirty="0">
                <a:solidFill>
                  <a:sysClr val="windowText" lastClr="000000"/>
                </a:solidFill>
              </a:rPr>
              <a:t>Департамента корпоративных финансов и корпоративного управления Факультета экономики и бизнеса </a:t>
            </a:r>
          </a:p>
          <a:p>
            <a:pPr lvl="0" algn="just"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Стерник С.Г., д.э.н., профессор, профессор Департамента </a:t>
            </a:r>
            <a:r>
              <a:rPr lang="ru-RU" sz="1200" dirty="0">
                <a:solidFill>
                  <a:sysClr val="windowText" lastClr="000000"/>
                </a:solidFill>
              </a:rPr>
              <a:t>корпоративных финансов и корпоративного управления Факультета экономики и бизнеса </a:t>
            </a:r>
            <a:endParaRPr lang="ru-RU" sz="1200" dirty="0" smtClean="0">
              <a:solidFill>
                <a:sysClr val="windowText" lastClr="000000"/>
              </a:solidFill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ysClr val="windowText" lastClr="000000"/>
                </a:solidFill>
              </a:rPr>
              <a:t>Тазихина Т.В., к.э.н., доцент, профессор </a:t>
            </a:r>
            <a:r>
              <a:rPr lang="ru-RU" sz="1200" dirty="0">
                <a:solidFill>
                  <a:sysClr val="windowText" lastClr="000000"/>
                </a:solidFill>
              </a:rPr>
              <a:t>Департамента корпоративных финансов и корпоративного управления Факультета экономики и бизнеса </a:t>
            </a:r>
          </a:p>
          <a:p>
            <a:pPr lvl="0" algn="just">
              <a:defRPr/>
            </a:pPr>
            <a:r>
              <a:rPr lang="ru-RU" sz="1200" dirty="0" smtClean="0">
                <a:solidFill>
                  <a:sysClr val="windowText" lastClr="000000"/>
                </a:solidFill>
              </a:rPr>
              <a:t>Тютюкина Е.Б.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Н.И., д.э.н., профессор, профессор Департамента </a:t>
            </a:r>
            <a:r>
              <a:rPr lang="ru-RU" sz="1200" dirty="0">
                <a:solidFill>
                  <a:sysClr val="windowText" lastClr="000000"/>
                </a:solidFill>
              </a:rPr>
              <a:t>корпоративных финансов и корпоративного управления Факультета экономики и </a:t>
            </a:r>
            <a:r>
              <a:rPr lang="ru-RU" sz="1200" dirty="0" smtClean="0">
                <a:solidFill>
                  <a:sysClr val="windowText" lastClr="000000"/>
                </a:solidFill>
              </a:rPr>
              <a:t>бизнеса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7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4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37966" y="320062"/>
            <a:ext cx="4856065" cy="434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Направления научной деятельности: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08.00.10 Финансы, денежное обращение, кредит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endParaRPr kumimoji="0" lang="ru-RU" sz="180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57200" y="1023734"/>
            <a:ext cx="11073602" cy="548467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hangingPunct="0">
              <a:lnSpc>
                <a:spcPct val="120000"/>
              </a:lnSpc>
              <a:buNone/>
              <a:defRPr/>
            </a:pPr>
            <a:r>
              <a:rPr lang="ru-RU" sz="2400" dirty="0">
                <a:solidFill>
                  <a:sysClr val="windowText" lastClr="000000"/>
                </a:solidFill>
              </a:rPr>
              <a:t>В 2014-2020 гг. научными направлениями исследования школы являлись следующие области: </a:t>
            </a:r>
          </a:p>
          <a:p>
            <a:r>
              <a:rPr lang="ru-RU" dirty="0"/>
              <a:t>Современные концепции стоимости и развитие методологии стоимостной </a:t>
            </a:r>
            <a:r>
              <a:rPr lang="ru-RU" dirty="0" smtClean="0"/>
              <a:t>оценки;</a:t>
            </a:r>
            <a:endParaRPr lang="ru-RU" dirty="0"/>
          </a:p>
          <a:p>
            <a:r>
              <a:rPr lang="ru-RU" dirty="0"/>
              <a:t>Трансформация отношений собственности и методов оценки объектов </a:t>
            </a:r>
            <a:r>
              <a:rPr lang="ru-RU" dirty="0" err="1"/>
              <a:t>собсвтенности</a:t>
            </a:r>
            <a:r>
              <a:rPr lang="ru-RU" dirty="0"/>
              <a:t> в условиях </a:t>
            </a:r>
            <a:r>
              <a:rPr lang="ru-RU" dirty="0" err="1"/>
              <a:t>цифровизации</a:t>
            </a:r>
            <a:r>
              <a:rPr lang="ru-RU" dirty="0"/>
              <a:t> </a:t>
            </a:r>
            <a:r>
              <a:rPr lang="ru-RU" dirty="0" smtClean="0"/>
              <a:t>общества;</a:t>
            </a:r>
            <a:endParaRPr lang="ru-RU" dirty="0"/>
          </a:p>
          <a:p>
            <a:r>
              <a:rPr lang="ru-RU" dirty="0"/>
              <a:t>Стоимостная оценка бизнеса: современные подходы, методы, </a:t>
            </a:r>
            <a:r>
              <a:rPr lang="ru-RU" dirty="0" smtClean="0"/>
              <a:t>инструменты;</a:t>
            </a:r>
            <a:endParaRPr lang="ru-RU" dirty="0"/>
          </a:p>
          <a:p>
            <a:r>
              <a:rPr lang="ru-RU" dirty="0" err="1"/>
              <a:t>Стоимостно</a:t>
            </a:r>
            <a:r>
              <a:rPr lang="ru-RU" dirty="0"/>
              <a:t>-ориентированное управление </a:t>
            </a:r>
            <a:r>
              <a:rPr lang="ru-RU" dirty="0" smtClean="0"/>
              <a:t>корпорациями;</a:t>
            </a:r>
            <a:endParaRPr lang="ru-RU" dirty="0"/>
          </a:p>
          <a:p>
            <a:r>
              <a:rPr lang="ru-RU" dirty="0"/>
              <a:t>Развитие методологии оценки стоимости человеческого и интеллектуального капитала на микро-, мезо и </a:t>
            </a:r>
            <a:r>
              <a:rPr lang="ru-RU" dirty="0" smtClean="0"/>
              <a:t>макроуровнях;</a:t>
            </a:r>
            <a:endParaRPr lang="ru-RU" dirty="0"/>
          </a:p>
          <a:p>
            <a:r>
              <a:rPr lang="ru-RU" dirty="0"/>
              <a:t>Стоимость цифровых нематериальных и финансовых активов: оценка и </a:t>
            </a:r>
            <a:r>
              <a:rPr lang="ru-RU" dirty="0" smtClean="0"/>
              <a:t>управление;</a:t>
            </a:r>
            <a:endParaRPr lang="ru-RU" dirty="0"/>
          </a:p>
          <a:p>
            <a:r>
              <a:rPr lang="ru-RU" dirty="0"/>
              <a:t>Развитие методов оценки стоимости объектов интеллектуальной собственности и нематериальных </a:t>
            </a:r>
            <a:r>
              <a:rPr lang="ru-RU" dirty="0" smtClean="0"/>
              <a:t>активов;</a:t>
            </a:r>
            <a:endParaRPr lang="ru-RU" dirty="0"/>
          </a:p>
          <a:p>
            <a:r>
              <a:rPr lang="ru-RU" dirty="0"/>
              <a:t>Финансово-стоимостные аспекты и тенденции развития современного рынка </a:t>
            </a:r>
            <a:r>
              <a:rPr lang="ru-RU" dirty="0" smtClean="0"/>
              <a:t>недвижимости;</a:t>
            </a:r>
            <a:endParaRPr lang="ru-RU" dirty="0"/>
          </a:p>
          <a:p>
            <a:r>
              <a:rPr lang="ru-RU" dirty="0"/>
              <a:t>Совершенствование инструментария оценки и управления проблемными активами, кризисными компаниями и </a:t>
            </a:r>
            <a:r>
              <a:rPr lang="ru-RU" dirty="0" smtClean="0"/>
              <a:t>регионами;</a:t>
            </a:r>
            <a:endParaRPr lang="ru-RU" dirty="0"/>
          </a:p>
          <a:p>
            <a:r>
              <a:rPr lang="ru-RU" dirty="0"/>
              <a:t>Стандартизация и регулирование оценочной деятельности в современных </a:t>
            </a:r>
            <a:r>
              <a:rPr lang="ru-RU" dirty="0" smtClean="0"/>
              <a:t>условиях;</a:t>
            </a:r>
            <a:endParaRPr lang="ru-RU" dirty="0"/>
          </a:p>
          <a:p>
            <a:r>
              <a:rPr lang="ru-RU" dirty="0"/>
              <a:t>Развитие стоимостной оценки уникальных объектов </a:t>
            </a:r>
            <a:r>
              <a:rPr lang="ru-RU" dirty="0" smtClean="0"/>
              <a:t>собственности;</a:t>
            </a:r>
            <a:endParaRPr lang="ru-RU" dirty="0"/>
          </a:p>
          <a:p>
            <a:r>
              <a:rPr lang="ru-RU" dirty="0"/>
              <a:t>Развитие инструментов инвестирования и финансирования инфраструктурных </a:t>
            </a:r>
            <a:r>
              <a:rPr lang="ru-RU" dirty="0" smtClean="0"/>
              <a:t>проектов;</a:t>
            </a:r>
            <a:endParaRPr lang="ru-RU" dirty="0"/>
          </a:p>
          <a:p>
            <a:r>
              <a:rPr lang="ru-RU" dirty="0"/>
              <a:t>Развитие финансово-экономических механизмов привлечения инвестиций в природоохранные </a:t>
            </a:r>
            <a:r>
              <a:rPr lang="ru-RU" dirty="0" smtClean="0"/>
              <a:t>проекты.</a:t>
            </a:r>
            <a:endParaRPr lang="ru-RU" dirty="0">
              <a:solidFill>
                <a:sysClr val="windowText" lastClr="00000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1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83552" y="352471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676" y="2187008"/>
            <a:ext cx="10151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Достижения в публикационной деятельности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7" name="Picture 4" descr="D:\Работа\100 лет\100лет копияv.png">
            <a:extLst>
              <a:ext uri="{FF2B5EF4-FFF2-40B4-BE49-F238E27FC236}">
                <a16:creationId xmlns:a16="http://schemas.microsoft.com/office/drawing/2014/main" id="{40F7471E-6561-404B-9D74-90B1C1C240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25"/>
          <a:stretch/>
        </p:blipFill>
        <p:spPr bwMode="auto">
          <a:xfrm>
            <a:off x="5818098" y="311740"/>
            <a:ext cx="6571653" cy="6659742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63191" y="140068"/>
            <a:ext cx="2017337" cy="616346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5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45370" y="110809"/>
            <a:ext cx="5324476" cy="1334056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8E1EF-28A3-48B0-A2E7-28A1554736A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9" name="Объект 1"/>
          <p:cNvSpPr txBox="1">
            <a:spLocks/>
          </p:cNvSpPr>
          <p:nvPr/>
        </p:nvSpPr>
        <p:spPr>
          <a:xfrm>
            <a:off x="457200" y="1023734"/>
            <a:ext cx="11073602" cy="5484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45370" y="220344"/>
            <a:ext cx="5324476" cy="12245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Показатели деятельности научной школы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100" dirty="0" smtClean="0">
                <a:solidFill>
                  <a:sysClr val="window" lastClr="FFFFFF"/>
                </a:solidFill>
              </a:rPr>
              <a:t>Монографии  2015 – 2021</a:t>
            </a:r>
          </a:p>
          <a:p>
            <a:pPr marL="285750" indent="-285750">
              <a:buFontTx/>
              <a:buChar char="-"/>
              <a:defRPr/>
            </a:pPr>
            <a:r>
              <a:rPr lang="ru-RU" sz="1100" dirty="0">
                <a:solidFill>
                  <a:sysClr val="window" lastClr="FFFFFF"/>
                </a:solidFill>
              </a:rPr>
              <a:t>Статьи ВАК 2015-2021 (май</a:t>
            </a:r>
            <a:r>
              <a:rPr lang="ru-RU" sz="1100" dirty="0" smtClean="0">
                <a:solidFill>
                  <a:sysClr val="window" lastClr="FFFFFF"/>
                </a:solidFill>
              </a:rPr>
              <a:t>)</a:t>
            </a:r>
          </a:p>
          <a:p>
            <a:pPr marL="285750" indent="-285750">
              <a:buFontTx/>
              <a:buChar char="-"/>
              <a:defRPr/>
            </a:pPr>
            <a:r>
              <a:rPr lang="ru-RU" sz="1100" dirty="0" smtClean="0">
                <a:solidFill>
                  <a:sysClr val="window" lastClr="FFFFFF"/>
                </a:solidFill>
              </a:rPr>
              <a:t>Статьи </a:t>
            </a:r>
            <a:r>
              <a:rPr lang="en-US" sz="1100" dirty="0" err="1" smtClean="0">
                <a:solidFill>
                  <a:sysClr val="window" lastClr="FFFFFF"/>
                </a:solidFill>
              </a:rPr>
              <a:t>Wos</a:t>
            </a:r>
            <a:r>
              <a:rPr lang="en-US" sz="1100" dirty="0" smtClean="0">
                <a:solidFill>
                  <a:sysClr val="window" lastClr="FFFFFF"/>
                </a:solidFill>
              </a:rPr>
              <a:t> </a:t>
            </a:r>
            <a:r>
              <a:rPr lang="ru-RU" sz="1100" dirty="0" smtClean="0">
                <a:solidFill>
                  <a:sysClr val="window" lastClr="FFFFFF"/>
                </a:solidFill>
              </a:rPr>
              <a:t>и </a:t>
            </a:r>
            <a:r>
              <a:rPr lang="en-US" sz="1100" dirty="0" smtClean="0">
                <a:solidFill>
                  <a:sysClr val="window" lastClr="FFFFFF"/>
                </a:solidFill>
              </a:rPr>
              <a:t>Scopus </a:t>
            </a:r>
            <a:r>
              <a:rPr lang="ru-RU" sz="1100" dirty="0" smtClean="0">
                <a:solidFill>
                  <a:sysClr val="window" lastClr="FFFFFF"/>
                </a:solidFill>
              </a:rPr>
              <a:t>– 2015 – 2021 (май)</a:t>
            </a:r>
            <a:endParaRPr lang="ru-RU" sz="1100" dirty="0">
              <a:solidFill>
                <a:sysClr val="window" lastClr="FFFFFF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100" dirty="0" smtClean="0">
                <a:solidFill>
                  <a:sysClr val="window" lastClr="FFFFFF"/>
                </a:solidFill>
              </a:rPr>
              <a:t>Учебники и учебные пособия  </a:t>
            </a:r>
            <a:r>
              <a:rPr lang="ru-RU" sz="1100" smtClean="0">
                <a:solidFill>
                  <a:sysClr val="window" lastClr="FFFFFF"/>
                </a:solidFill>
              </a:rPr>
              <a:t>2016-2021 </a:t>
            </a:r>
            <a:endParaRPr lang="ru-RU" sz="1100" dirty="0" smtClean="0">
              <a:solidFill>
                <a:sysClr val="window" lastClr="FFFFFF"/>
              </a:solidFill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269004"/>
              </p:ext>
            </p:extLst>
          </p:nvPr>
        </p:nvGraphicFramePr>
        <p:xfrm>
          <a:off x="708917" y="1215455"/>
          <a:ext cx="10559718" cy="5292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25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7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0" y="262868"/>
            <a:ext cx="5187462" cy="5662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Показатели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деятельности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научной школы </a:t>
            </a:r>
            <a: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Times New Roman" pitchFamily="18" charset="0"/>
              </a:rPr>
              <a:t> за 2015-2021 гг.</a:t>
            </a:r>
            <a:br>
              <a:rPr kumimoji="0" lang="ru-RU" alt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 panose="02040602050305030304" pitchFamily="18" charset="0"/>
              <a:ea typeface="+mj-ea"/>
              <a:cs typeface="+mj-cs"/>
            </a:endParaRP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40851"/>
              </p:ext>
            </p:extLst>
          </p:nvPr>
        </p:nvGraphicFramePr>
        <p:xfrm>
          <a:off x="838200" y="1336431"/>
          <a:ext cx="10515600" cy="484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442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</a:t>
            </a:r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 деятельности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</a:t>
            </a:r>
            <a:r>
              <a:rPr lang="ru-RU" altLang="ru-RU" sz="1600" b="1" dirty="0" smtClean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2015-2021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гг.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8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518512"/>
              </p:ext>
            </p:extLst>
          </p:nvPr>
        </p:nvGraphicFramePr>
        <p:xfrm>
          <a:off x="838200" y="1283677"/>
          <a:ext cx="10515600" cy="4893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60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9</a:t>
            </a:fld>
            <a:endParaRPr lang="ru-RU"/>
          </a:p>
        </p:txBody>
      </p: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92D1C93-DE25-4711-B5FF-81055FA7B7BC}"/>
              </a:ext>
            </a:extLst>
          </p:cNvPr>
          <p:cNvCxnSpPr/>
          <p:nvPr/>
        </p:nvCxnSpPr>
        <p:spPr>
          <a:xfrm>
            <a:off x="10739692" y="220344"/>
            <a:ext cx="0" cy="57961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99BFFA34-CE51-40FD-BCEF-8CCB2D0C045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5" b="13810"/>
          <a:stretch/>
        </p:blipFill>
        <p:spPr>
          <a:xfrm>
            <a:off x="11530802" y="87259"/>
            <a:ext cx="316648" cy="222272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D129F26-7AC7-4616-8DCC-10636E172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9740" y="-3431"/>
            <a:ext cx="1662260" cy="606033"/>
          </a:xfrm>
          <a:prstGeom prst="rect">
            <a:avLst/>
          </a:prstGeom>
        </p:spPr>
      </p:pic>
      <p:sp>
        <p:nvSpPr>
          <p:cNvPr id="8" name="Пятиугольник 7"/>
          <p:cNvSpPr/>
          <p:nvPr/>
        </p:nvSpPr>
        <p:spPr>
          <a:xfrm>
            <a:off x="172275" y="262868"/>
            <a:ext cx="5324476" cy="491792"/>
          </a:xfrm>
          <a:prstGeom prst="homePlate">
            <a:avLst/>
          </a:prstGeom>
          <a:solidFill>
            <a:srgbClr val="007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</a:rPr>
              <a:t>Показатели деятельности научной школы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 за </a:t>
            </a:r>
            <a:r>
              <a:rPr lang="ru-RU" altLang="ru-RU" sz="1600" b="1" dirty="0" smtClean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2015-2021 </a:t>
            </a:r>
            <a:r>
              <a:rPr lang="ru-RU" altLang="ru-RU" sz="1600" b="1" dirty="0">
                <a:solidFill>
                  <a:sysClr val="window" lastClr="FFFFFF"/>
                </a:solidFill>
                <a:latin typeface="Book Antiqua" panose="02040602050305030304" pitchFamily="18" charset="0"/>
                <a:cs typeface="Times New Roman" pitchFamily="18" charset="0"/>
              </a:rPr>
              <a:t>гг.</a:t>
            </a:r>
            <a:endParaRPr lang="ru-RU" dirty="0"/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424760"/>
              </p:ext>
            </p:extLst>
          </p:nvPr>
        </p:nvGraphicFramePr>
        <p:xfrm>
          <a:off x="838200" y="1213338"/>
          <a:ext cx="10515600" cy="496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77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Финансовый Университет">
    <a:dk1>
      <a:sysClr val="windowText" lastClr="000000"/>
    </a:dk1>
    <a:lt1>
      <a:sysClr val="window" lastClr="FFFFFF"/>
    </a:lt1>
    <a:dk2>
      <a:srgbClr val="373545"/>
    </a:dk2>
    <a:lt2>
      <a:srgbClr val="A5A5A5"/>
    </a:lt2>
    <a:accent1>
      <a:srgbClr val="256569"/>
    </a:accent1>
    <a:accent2>
      <a:srgbClr val="AFAFAF"/>
    </a:accent2>
    <a:accent3>
      <a:srgbClr val="5BBFC5"/>
    </a:accent3>
    <a:accent4>
      <a:srgbClr val="7B7B7B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0A489453717914681D93B5A7BDC7ED2" ma:contentTypeVersion="13" ma:contentTypeDescription="Создание документа." ma:contentTypeScope="" ma:versionID="6133a5482f5fb1cb32acb01051cf82d5">
  <xsd:schema xmlns:xsd="http://www.w3.org/2001/XMLSchema" xmlns:xs="http://www.w3.org/2001/XMLSchema" xmlns:p="http://schemas.microsoft.com/office/2006/metadata/properties" xmlns:ns3="83ac7d08-3f2b-48dd-877a-47652b566724" xmlns:ns4="b94d476b-2b49-4037-a150-9830eb8bd70f" targetNamespace="http://schemas.microsoft.com/office/2006/metadata/properties" ma:root="true" ma:fieldsID="9fec29cfef89410982e3b897124371b6" ns3:_="" ns4:_="">
    <xsd:import namespace="83ac7d08-3f2b-48dd-877a-47652b566724"/>
    <xsd:import namespace="b94d476b-2b49-4037-a150-9830eb8bd70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c7d08-3f2b-48dd-877a-47652b5667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Хэш подсказки о совместном доступе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d476b-2b49-4037-a150-9830eb8bd7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2EA0ED-872B-4677-9E97-9FCD50EF8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ac7d08-3f2b-48dd-877a-47652b566724"/>
    <ds:schemaRef ds:uri="b94d476b-2b49-4037-a150-9830eb8bd7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F78A8B-7EE1-459B-81DE-8E382C3F86C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94d476b-2b49-4037-a150-9830eb8bd70f"/>
    <ds:schemaRef ds:uri="http://purl.org/dc/elements/1.1/"/>
    <ds:schemaRef ds:uri="http://schemas.microsoft.com/office/2006/metadata/properties"/>
    <ds:schemaRef ds:uri="http://schemas.microsoft.com/office/infopath/2007/PartnerControls"/>
    <ds:schemaRef ds:uri="83ac7d08-3f2b-48dd-877a-47652b56672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8818</TotalTime>
  <Words>1480</Words>
  <Application>Microsoft Office PowerPoint</Application>
  <PresentationFormat>Широкоэкранный</PresentationFormat>
  <Paragraphs>152</Paragraphs>
  <Slides>23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Book Antiqua</vt:lpstr>
      <vt:lpstr>Calibri</vt:lpstr>
      <vt:lpstr>Calibri Light</vt:lpstr>
      <vt:lpstr>Segoe UI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Полищук Оксана Анатольевна</cp:lastModifiedBy>
  <cp:revision>1214</cp:revision>
  <cp:lastPrinted>2021-05-27T13:21:09Z</cp:lastPrinted>
  <dcterms:created xsi:type="dcterms:W3CDTF">2016-09-22T16:49:19Z</dcterms:created>
  <dcterms:modified xsi:type="dcterms:W3CDTF">2021-07-05T10:15:27Z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0x010100B0A489453717914681D93B5A7BDC7ED2</vt:lpwstr>
  </property>
</Properties>
</file>