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63" r:id="rId5"/>
    <p:sldId id="258" r:id="rId6"/>
    <p:sldId id="259" r:id="rId7"/>
    <p:sldId id="260" r:id="rId8"/>
    <p:sldId id="261" r:id="rId9"/>
    <p:sldId id="265" r:id="rId10"/>
    <p:sldId id="266" r:id="rId11"/>
  </p:sldIdLst>
  <p:sldSz cx="12192000" cy="6858000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3A3D"/>
    <a:srgbClr val="225D60"/>
    <a:srgbClr val="2A7478"/>
    <a:srgbClr val="256569"/>
    <a:srgbClr val="595959"/>
    <a:srgbClr val="595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64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pteacher\Desktop\fyfkbnbrf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pteacher\Desktop\fyfkbnbrf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\Downloads\fyfkbnbrf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\Downloads\fyfkbnbrf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\Downloads\fyfkbnbrf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1\Downloads\fyfkbnbrf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1\Downloads\fyfkbnbrf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Лист1!$B$42:$B$46</c:f>
              <c:strCache>
                <c:ptCount val="5"/>
                <c:pt idx="0">
                  <c:v>Статьи ВАК</c:v>
                </c:pt>
                <c:pt idx="1">
                  <c:v>Статьи Web of Science и Scopus</c:v>
                </c:pt>
                <c:pt idx="2">
                  <c:v>Статьи в периодических изданиях и по материалам всероссийских и международных конференций </c:v>
                </c:pt>
                <c:pt idx="3">
                  <c:v>учебники и учебные пособия</c:v>
                </c:pt>
                <c:pt idx="4">
                  <c:v>Патенты</c:v>
                </c:pt>
              </c:strCache>
            </c:strRef>
          </c:cat>
          <c:val>
            <c:numRef>
              <c:f>Лист1!$D$42:$D$46</c:f>
              <c:numCache>
                <c:formatCode>General</c:formatCode>
                <c:ptCount val="5"/>
                <c:pt idx="0">
                  <c:v>86</c:v>
                </c:pt>
                <c:pt idx="1">
                  <c:v>18</c:v>
                </c:pt>
                <c:pt idx="2">
                  <c:v>8</c:v>
                </c:pt>
                <c:pt idx="3">
                  <c:v>7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3A-4471-95C7-2F30D1FAC8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510016"/>
        <c:axId val="39511552"/>
      </c:barChart>
      <c:catAx>
        <c:axId val="39510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ea typeface="+mn-ea"/>
                <a:cs typeface="+mn-cs"/>
              </a:defRPr>
            </a:pPr>
            <a:endParaRPr lang="ru-RU"/>
          </a:p>
        </c:txPr>
        <c:crossAx val="39511552"/>
        <c:crosses val="autoZero"/>
        <c:auto val="1"/>
        <c:lblAlgn val="ctr"/>
        <c:lblOffset val="100"/>
        <c:noMultiLvlLbl val="0"/>
      </c:catAx>
      <c:valAx>
        <c:axId val="39511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510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B33-4D44-BE43-8237E8458B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Лист1!$B$51</c:f>
              <c:strCache>
                <c:ptCount val="1"/>
                <c:pt idx="0">
                  <c:v>Объем финансирования научных исследлваний (ХНИР), тыс.руб.</c:v>
                </c:pt>
              </c:strCache>
            </c:strRef>
          </c:cat>
          <c:val>
            <c:numRef>
              <c:f>Лист1!$D$51</c:f>
              <c:numCache>
                <c:formatCode>General</c:formatCode>
                <c:ptCount val="1"/>
                <c:pt idx="0">
                  <c:v>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33-4D44-BE43-8237E8458B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9815808"/>
        <c:axId val="39817600"/>
      </c:barChart>
      <c:catAx>
        <c:axId val="39815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817600"/>
        <c:crosses val="autoZero"/>
        <c:auto val="1"/>
        <c:lblAlgn val="ctr"/>
        <c:lblOffset val="100"/>
        <c:noMultiLvlLbl val="0"/>
      </c:catAx>
      <c:valAx>
        <c:axId val="39817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815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ea typeface="+mn-ea"/>
                <a:cs typeface="+mn-cs"/>
              </a:defRPr>
            </a:pPr>
            <a:r>
              <a:rPr lang="ru-RU" sz="1800">
                <a:latin typeface="Book Antiqua" pitchFamily="18" charset="0"/>
              </a:rPr>
              <a:t>Монографии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Лист1!$A$4:$A$10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Лист1!$B$4:$B$10</c:f>
              <c:numCache>
                <c:formatCode>General</c:formatCode>
                <c:ptCount val="7"/>
                <c:pt idx="0">
                  <c:v>12</c:v>
                </c:pt>
                <c:pt idx="1">
                  <c:v>5</c:v>
                </c:pt>
                <c:pt idx="2">
                  <c:v>8</c:v>
                </c:pt>
                <c:pt idx="3">
                  <c:v>6</c:v>
                </c:pt>
                <c:pt idx="4">
                  <c:v>8</c:v>
                </c:pt>
                <c:pt idx="5">
                  <c:v>12</c:v>
                </c:pt>
                <c:pt idx="6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65-4BD2-AD11-558583D126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3338752"/>
        <c:axId val="43353984"/>
      </c:barChart>
      <c:catAx>
        <c:axId val="43338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353984"/>
        <c:crosses val="autoZero"/>
        <c:auto val="1"/>
        <c:lblAlgn val="ctr"/>
        <c:lblOffset val="100"/>
        <c:noMultiLvlLbl val="0"/>
      </c:catAx>
      <c:valAx>
        <c:axId val="43353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3387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ea typeface="+mn-ea"/>
                <a:cs typeface="+mn-cs"/>
              </a:defRPr>
            </a:pPr>
            <a:r>
              <a:rPr lang="ru-RU" sz="1800">
                <a:latin typeface="Book Antiqua" pitchFamily="18" charset="0"/>
              </a:rPr>
              <a:t>Публикации в рецензируемых изданиях перечня ВАК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Лист1!$C$17:$C$23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Лист1!$D$17:$D$23</c:f>
              <c:numCache>
                <c:formatCode>General</c:formatCode>
                <c:ptCount val="7"/>
                <c:pt idx="0">
                  <c:v>49</c:v>
                </c:pt>
                <c:pt idx="1">
                  <c:v>66</c:v>
                </c:pt>
                <c:pt idx="2">
                  <c:v>53</c:v>
                </c:pt>
                <c:pt idx="3">
                  <c:v>57</c:v>
                </c:pt>
                <c:pt idx="4">
                  <c:v>70</c:v>
                </c:pt>
                <c:pt idx="5">
                  <c:v>78</c:v>
                </c:pt>
                <c:pt idx="6">
                  <c:v>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CE-4F11-B65E-F4F1F593F6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833792"/>
        <c:axId val="44848256"/>
      </c:barChart>
      <c:catAx>
        <c:axId val="4483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4848256"/>
        <c:crosses val="autoZero"/>
        <c:auto val="1"/>
        <c:lblAlgn val="ctr"/>
        <c:lblOffset val="100"/>
        <c:noMultiLvlLbl val="0"/>
      </c:catAx>
      <c:valAx>
        <c:axId val="44848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4833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ea typeface="+mn-ea"/>
                <a:cs typeface="+mn-cs"/>
              </a:defRPr>
            </a:pPr>
            <a:r>
              <a:rPr lang="ru-RU" sz="1600">
                <a:latin typeface="Book Antiqua" pitchFamily="18" charset="0"/>
              </a:rPr>
              <a:t>Статьи из списков  </a:t>
            </a:r>
            <a:r>
              <a:rPr lang="en-US" sz="1600">
                <a:latin typeface="Book Antiqua" pitchFamily="18" charset="0"/>
              </a:rPr>
              <a:t>Web of Sciense</a:t>
            </a:r>
            <a:r>
              <a:rPr lang="ru-RU" sz="1600">
                <a:latin typeface="Book Antiqua" pitchFamily="18" charset="0"/>
              </a:rPr>
              <a:t> и</a:t>
            </a:r>
            <a:r>
              <a:rPr lang="en-US" sz="1600">
                <a:latin typeface="Book Antiqua" pitchFamily="18" charset="0"/>
              </a:rPr>
              <a:t> Scopus</a:t>
            </a:r>
            <a:r>
              <a:rPr lang="ru-RU" sz="1600">
                <a:latin typeface="Book Antiqua" pitchFamily="18" charset="0"/>
              </a:rPr>
              <a:t> </a:t>
            </a:r>
            <a:r>
              <a:rPr lang="en-US" sz="1600">
                <a:latin typeface="Book Antiqua" pitchFamily="18" charset="0"/>
              </a:rPr>
              <a:t> </a:t>
            </a:r>
            <a:endParaRPr lang="ru-RU" sz="1600">
              <a:latin typeface="Book Antiqua" pitchFamily="18" charset="0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Лист1!$F$17:$F$23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Лист1!$G$17:$G$23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10</c:v>
                </c:pt>
                <c:pt idx="3">
                  <c:v>4</c:v>
                </c:pt>
                <c:pt idx="4">
                  <c:v>12</c:v>
                </c:pt>
                <c:pt idx="5">
                  <c:v>11</c:v>
                </c:pt>
                <c:pt idx="6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35-4EB8-B2F2-034EDE4F3C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051712"/>
        <c:axId val="48053248"/>
      </c:barChart>
      <c:catAx>
        <c:axId val="48051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053248"/>
        <c:crosses val="autoZero"/>
        <c:auto val="1"/>
        <c:lblAlgn val="ctr"/>
        <c:lblOffset val="100"/>
        <c:noMultiLvlLbl val="0"/>
      </c:catAx>
      <c:valAx>
        <c:axId val="48053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0517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itchFamily="18" charset="0"/>
                <a:ea typeface="+mn-ea"/>
                <a:cs typeface="+mn-cs"/>
              </a:defRPr>
            </a:pPr>
            <a:r>
              <a:rPr lang="ru-RU" sz="1600">
                <a:latin typeface="Book Antiqua" pitchFamily="18" charset="0"/>
              </a:rPr>
              <a:t>Публикации в зарубежных изданиях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Лист1!$T$17:$T$23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Лист1!$U$17:$U$23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10</c:v>
                </c:pt>
                <c:pt idx="3">
                  <c:v>4</c:v>
                </c:pt>
                <c:pt idx="4">
                  <c:v>12</c:v>
                </c:pt>
                <c:pt idx="5">
                  <c:v>10</c:v>
                </c:pt>
                <c:pt idx="6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DC-4A84-8250-95962EC20E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104960"/>
        <c:axId val="48106496"/>
      </c:barChart>
      <c:catAx>
        <c:axId val="48104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106496"/>
        <c:crosses val="autoZero"/>
        <c:auto val="1"/>
        <c:lblAlgn val="ctr"/>
        <c:lblOffset val="100"/>
        <c:noMultiLvlLbl val="0"/>
      </c:catAx>
      <c:valAx>
        <c:axId val="481064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104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Лист1!$N$57:$N$63</c:f>
              <c:numCache>
                <c:formatCode>General</c:formatCode>
                <c:ptCount val="7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</c:numCache>
            </c:numRef>
          </c:cat>
          <c:val>
            <c:numRef>
              <c:f>Лист1!$O$57:$O$63</c:f>
              <c:numCache>
                <c:formatCode>General</c:formatCode>
                <c:ptCount val="7"/>
                <c:pt idx="0">
                  <c:v>4100</c:v>
                </c:pt>
                <c:pt idx="1">
                  <c:v>2568.63</c:v>
                </c:pt>
                <c:pt idx="2">
                  <c:v>1000</c:v>
                </c:pt>
                <c:pt idx="3">
                  <c:v>4000</c:v>
                </c:pt>
                <c:pt idx="4">
                  <c:v>3900</c:v>
                </c:pt>
                <c:pt idx="5">
                  <c:v>5000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A8-44B8-A7B2-E00DB1073B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8138112"/>
        <c:axId val="48157056"/>
      </c:barChart>
      <c:catAx>
        <c:axId val="48138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8157056"/>
        <c:crosses val="autoZero"/>
        <c:auto val="1"/>
        <c:lblAlgn val="ctr"/>
        <c:lblOffset val="100"/>
        <c:noMultiLvlLbl val="0"/>
      </c:catAx>
      <c:valAx>
        <c:axId val="481570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481381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0.21687</cdr:x>
      <cdr:y>0</cdr:y>
    </cdr:from>
    <cdr:to>
      <cdr:x>0.77292</cdr:x>
      <cdr:y>0.08537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36079" y="-2175309"/>
          <a:ext cx="6245861" cy="4379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 smtClean="0">
              <a:latin typeface="Book Antiqua" pitchFamily="18" charset="0"/>
            </a:rPr>
            <a:t>Объем финансирования научных исследований, </a:t>
          </a:r>
          <a:r>
            <a:rPr lang="ru-RU" sz="1600" dirty="0" err="1" smtClean="0">
              <a:latin typeface="Book Antiqua" pitchFamily="18" charset="0"/>
            </a:rPr>
            <a:t>тыс.руб</a:t>
          </a:r>
          <a:r>
            <a:rPr lang="ru-RU" sz="1600" dirty="0" smtClean="0">
              <a:latin typeface="Book Antiqua" pitchFamily="18" charset="0"/>
            </a:rPr>
            <a:t>.</a:t>
          </a:r>
          <a:endParaRPr lang="ru-RU" sz="1600" dirty="0">
            <a:latin typeface="Book Antiqua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gradFill flip="none" rotWithShape="1">
          <a:gsLst>
            <a:gs pos="1000">
              <a:srgbClr val="0F3A3D"/>
            </a:gs>
            <a:gs pos="50000">
              <a:srgbClr val="256569"/>
            </a:gs>
            <a:gs pos="98000">
              <a:srgbClr val="2A747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595" y="0"/>
            <a:ext cx="6539405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1108364" y="376454"/>
            <a:ext cx="3131127" cy="10880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675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1569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1246903"/>
            <a:ext cx="7734300" cy="493005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502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331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gradFill flip="none" rotWithShape="1">
          <a:gsLst>
            <a:gs pos="1000">
              <a:schemeClr val="bg1">
                <a:lumMod val="95000"/>
              </a:schemeClr>
            </a:gs>
            <a:gs pos="26000">
              <a:schemeClr val="bg1">
                <a:lumMod val="65000"/>
              </a:schemeClr>
            </a:gs>
            <a:gs pos="9000">
              <a:schemeClr val="bg1">
                <a:lumMod val="85000"/>
              </a:schemeClr>
            </a:gs>
            <a:gs pos="94000">
              <a:srgbClr val="25656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 rotWithShape="1"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851" y="572013"/>
            <a:ext cx="10515600" cy="404133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03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7885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3671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5088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ятиугольник 6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705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ятиугольник 13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9" y="642938"/>
            <a:ext cx="5729286" cy="344486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0671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ятиугольник 9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9654" y="509428"/>
            <a:ext cx="8514860" cy="501651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61417" y="1246902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2413" y="244713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05.07.2021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4396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bg1">
                <a:lumMod val="95000"/>
              </a:schemeClr>
            </a:gs>
            <a:gs pos="86000">
              <a:schemeClr val="bg1">
                <a:lumMod val="85000"/>
              </a:schemeClr>
            </a:gs>
            <a:gs pos="29000">
              <a:schemeClr val="bg1">
                <a:lumMod val="95000"/>
              </a:schemeClr>
            </a:gs>
            <a:gs pos="98000">
              <a:srgbClr val="256569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530AB-7E7F-42A0-9819-35D12B816B3C}" type="datetimeFigureOut">
              <a:rPr lang="ru-RU" smtClean="0"/>
              <a:t>05.07.2021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12B7-E224-4081-8122-29E446CEC7A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8804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ook Antiqua" panose="020406020503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ü"/>
        <a:defRPr sz="2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4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0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383" y="1684339"/>
            <a:ext cx="10515600" cy="3607190"/>
          </a:xfrm>
        </p:spPr>
        <p:txBody>
          <a:bodyPr/>
          <a:lstStyle/>
          <a:p>
            <a:pPr algn="ctr"/>
            <a:r>
              <a:rPr lang="ru-RU" sz="3600" dirty="0"/>
              <a:t>Отчет о деятельности научной школы </a:t>
            </a:r>
            <a:r>
              <a:rPr lang="ru-RU" altLang="ru-RU" sz="3600" dirty="0"/>
              <a:t>«</a:t>
            </a:r>
            <a:r>
              <a:rPr lang="ru-RU" sz="3600" dirty="0"/>
              <a:t>Финансовая стратегия организаций в условиях рыночной экономики</a:t>
            </a:r>
            <a:r>
              <a:rPr lang="ru-RU" altLang="ru-RU" sz="3600" dirty="0"/>
              <a:t>»</a:t>
            </a:r>
            <a:br>
              <a:rPr lang="ru-RU" altLang="ru-RU" sz="3600" dirty="0"/>
            </a:b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514722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77819" y="507224"/>
            <a:ext cx="9049062" cy="565118"/>
          </a:xfrm>
        </p:spPr>
        <p:txBody>
          <a:bodyPr/>
          <a:lstStyle/>
          <a:p>
            <a:r>
              <a:rPr lang="ru-RU" dirty="0"/>
              <a:t>Перспективные направления развития научной школы в рамках стратегических научных целей и задач Финансового университета:</a:t>
            </a:r>
          </a:p>
        </p:txBody>
      </p:sp>
      <p:sp>
        <p:nvSpPr>
          <p:cNvPr id="4" name="Объект 1">
            <a:extLst>
              <a:ext uri="{FF2B5EF4-FFF2-40B4-BE49-F238E27FC236}">
                <a16:creationId xmlns:a16="http://schemas.microsoft.com/office/drawing/2014/main" id="{8921E961-65C6-4634-A26F-23BC1BDC5D29}"/>
              </a:ext>
            </a:extLst>
          </p:cNvPr>
          <p:cNvSpPr txBox="1">
            <a:spLocks/>
          </p:cNvSpPr>
          <p:nvPr/>
        </p:nvSpPr>
        <p:spPr>
          <a:xfrm>
            <a:off x="202724" y="1539087"/>
            <a:ext cx="10978306" cy="5318913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4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20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1800" kern="1200">
                <a:solidFill>
                  <a:srgbClr val="595959"/>
                </a:solidFill>
                <a:latin typeface="Book Antiqua" panose="020406020503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just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6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влияние формирования цифровых финансов на развитие финансовой стратегии бизнеса;</a:t>
            </a:r>
          </a:p>
          <a:p>
            <a:pPr marL="228600" marR="0" lvl="0" indent="-228600" algn="just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6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влияние появления новых игроков финансового рынка на его инфраструктуру, трансформацию финансовых стратегий, финансовую стабильность и устойчивость основных звеньев финансовой системы; </a:t>
            </a:r>
          </a:p>
          <a:p>
            <a:pPr marL="228600" marR="0" lvl="0" indent="-228600" algn="just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6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влияние новых видов финансовых инструментов на поведение инвесторов на рынке и  корпоративного сектора при финансировании бизнеса;  </a:t>
            </a:r>
          </a:p>
          <a:p>
            <a:pPr marL="228600" marR="0" lvl="0" indent="-228600" algn="just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6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разработка рекомендаций по трансформации современной концепции финансовой стратегии бизнеса в условиях цифровизации и перехода к цифровым двойникам;</a:t>
            </a:r>
          </a:p>
          <a:p>
            <a:pPr marL="228600" marR="0" lvl="0" indent="-228600" algn="just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ru-RU" sz="2600" b="0" i="0" u="none" strike="noStrike" kern="1200" cap="none" spc="0" normalizeH="0" baseline="0" noProof="0" dirty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разработка рекомендаций по формированию новой концептуальной модели финансовой стратегии учитывающей переход бизнеса от разработке бизнес-модели к экосистеме и укладывающейся в концепцию платформенной экономики;</a:t>
            </a:r>
          </a:p>
          <a:p>
            <a:pPr marL="228600" marR="0" lvl="0" indent="-228600" algn="just" defTabSz="914400" rtl="0" eaLnBrk="1" fontAlgn="auto" latinLnBrk="0" hangingPunct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ru-RU" sz="2600" dirty="0"/>
              <a:t>Разработка предложений по государственному регулированию финансовой деятельности формирующихся экосистем в условиях </a:t>
            </a:r>
            <a:r>
              <a:rPr lang="ru-RU" sz="2600" dirty="0" err="1"/>
              <a:t>платформизации</a:t>
            </a:r>
            <a:r>
              <a:rPr lang="ru-RU" sz="2600" dirty="0"/>
              <a:t> и цифровизации экономики.</a:t>
            </a: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rgbClr val="595959"/>
              </a:solidFill>
              <a:effectLst/>
              <a:uLnTx/>
              <a:uFillTx/>
              <a:latin typeface="Book Antiqua" panose="020406020503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8407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488888"/>
            <a:ext cx="10391775" cy="561314"/>
          </a:xfrm>
        </p:spPr>
        <p:txBody>
          <a:bodyPr/>
          <a:lstStyle/>
          <a:p>
            <a:r>
              <a:rPr lang="ru-RU" dirty="0"/>
              <a:t> Состав научной школы </a:t>
            </a:r>
            <a:r>
              <a:rPr lang="ru-RU" altLang="ru-RU" dirty="0">
                <a:cs typeface="Times New Roman" pitchFamily="18" charset="0"/>
              </a:rPr>
              <a:t>«</a:t>
            </a:r>
            <a:r>
              <a:rPr lang="ru-RU" dirty="0"/>
              <a:t>Финансовая стратегия организаций в условиях рыночной экономики</a:t>
            </a:r>
            <a:r>
              <a:rPr lang="ru-RU" altLang="ru-RU" dirty="0">
                <a:cs typeface="Times New Roman" pitchFamily="18" charset="0"/>
              </a:rPr>
              <a:t>»</a:t>
            </a:r>
            <a:br>
              <a:rPr lang="ru-RU" altLang="ru-RU" dirty="0"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317552" y="1218684"/>
            <a:ext cx="29626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Book Antiqua" panose="02040602050305030304" pitchFamily="18" charset="0"/>
                <a:cs typeface="Times New Roman" panose="02020603050405020304" pitchFamily="18" charset="0"/>
              </a:rPr>
              <a:t>Научный руководитель </a:t>
            </a:r>
          </a:p>
        </p:txBody>
      </p:sp>
      <p:pic>
        <p:nvPicPr>
          <p:cNvPr id="1026" name="Picture 2" descr="Фото Игорь Ярославович Лукасеви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008" y="1842217"/>
            <a:ext cx="2058815" cy="308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628724" y="2291362"/>
            <a:ext cx="73422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>
                <a:latin typeface="Book Antiqua" panose="02040602050305030304" pitchFamily="18" charset="0"/>
              </a:rPr>
              <a:t>Лукасевич</a:t>
            </a:r>
            <a:r>
              <a:rPr lang="ru-RU" sz="1600" b="1" dirty="0">
                <a:latin typeface="Book Antiqua" panose="02040602050305030304" pitchFamily="18" charset="0"/>
              </a:rPr>
              <a:t> Игорь Ярославович </a:t>
            </a:r>
          </a:p>
          <a:p>
            <a:endParaRPr lang="ru-RU" sz="1600" b="1" dirty="0">
              <a:latin typeface="Book Antiqua" panose="02040602050305030304" pitchFamily="18" charset="0"/>
            </a:endParaRPr>
          </a:p>
          <a:p>
            <a:r>
              <a:rPr lang="ru-RU" sz="1600" dirty="0">
                <a:latin typeface="Book Antiqua" panose="02040602050305030304" pitchFamily="18" charset="0"/>
              </a:rPr>
              <a:t>доктор экономических наук, профессор, академик РАЕН, Почетный работник высшего профессионального образования Российской Федерации, член Международного института государственных финансов (IIPF), лауреат международного конкурса «Гуманитарное образование в высшей школе», член экспертного совета ВАК РФ с 2010 по 2012 гг.,  руководитель секции Департамента корпоративных финансов и </a:t>
            </a:r>
            <a:r>
              <a:rPr lang="ru-RU" sz="1600" dirty="0" err="1">
                <a:latin typeface="Book Antiqua" panose="02040602050305030304" pitchFamily="18" charset="0"/>
              </a:rPr>
              <a:t>корпортиавного</a:t>
            </a:r>
            <a:r>
              <a:rPr lang="ru-RU" sz="1600" dirty="0">
                <a:latin typeface="Book Antiqua" panose="02040602050305030304" pitchFamily="18" charset="0"/>
              </a:rPr>
              <a:t> управления. Автор более 250 работ в области финансов, инвестиций, информатики общим объемом свыше 300 </a:t>
            </a:r>
            <a:r>
              <a:rPr lang="ru-RU" sz="1600" dirty="0" err="1">
                <a:latin typeface="Book Antiqua" panose="02040602050305030304" pitchFamily="18" charset="0"/>
              </a:rPr>
              <a:t>п.л</a:t>
            </a:r>
            <a:r>
              <a:rPr lang="ru-RU" sz="1600" dirty="0">
                <a:latin typeface="Book Antiqua" panose="02040602050305030304" pitchFamily="18" charset="0"/>
              </a:rPr>
              <a:t>. Обладатель грантов: фонда Сороса, Фонда поддержки фундаментальных научных исследований РФ, Фонда Потанина.​</a:t>
            </a:r>
          </a:p>
        </p:txBody>
      </p:sp>
    </p:spTree>
    <p:extLst>
      <p:ext uri="{BB962C8B-B14F-4D97-AF65-F5344CB8AC3E}">
        <p14:creationId xmlns:p14="http://schemas.microsoft.com/office/powerpoint/2010/main" val="4202597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488888"/>
            <a:ext cx="10391775" cy="561314"/>
          </a:xfrm>
        </p:spPr>
        <p:txBody>
          <a:bodyPr/>
          <a:lstStyle/>
          <a:p>
            <a:r>
              <a:rPr lang="ru-RU" dirty="0"/>
              <a:t> Состав научной школы </a:t>
            </a:r>
            <a:r>
              <a:rPr lang="ru-RU" altLang="ru-RU" dirty="0">
                <a:cs typeface="Times New Roman" pitchFamily="18" charset="0"/>
              </a:rPr>
              <a:t>«</a:t>
            </a:r>
            <a:r>
              <a:rPr lang="ru-RU" dirty="0"/>
              <a:t>Финансовая стратегия организаций в условиях рыночной экономики</a:t>
            </a:r>
            <a:r>
              <a:rPr lang="ru-RU" altLang="ru-RU" dirty="0">
                <a:cs typeface="Times New Roman" pitchFamily="18" charset="0"/>
              </a:rPr>
              <a:t>»</a:t>
            </a:r>
            <a:br>
              <a:rPr lang="ru-RU" altLang="ru-RU" dirty="0"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01914" y="1659338"/>
            <a:ext cx="8069656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Book Antiqua" panose="02040602050305030304" pitchFamily="18" charset="0"/>
                <a:cs typeface="Times New Roman" panose="02020603050405020304" pitchFamily="18" charset="0"/>
              </a:rPr>
              <a:t>В состав школы входят </a:t>
            </a:r>
            <a:r>
              <a:rPr lang="ru-RU" sz="2400" b="1" dirty="0">
                <a:latin typeface="Book Antiqua" panose="02040602050305030304" pitchFamily="18" charset="0"/>
                <a:cs typeface="Times New Roman" panose="02020603050405020304" pitchFamily="18" charset="0"/>
              </a:rPr>
              <a:t> 26</a:t>
            </a:r>
            <a:r>
              <a:rPr lang="ru-RU" sz="2000" b="1" dirty="0">
                <a:latin typeface="Book Antiqua" panose="02040602050305030304" pitchFamily="18" charset="0"/>
                <a:cs typeface="Times New Roman" panose="02020603050405020304" pitchFamily="18" charset="0"/>
              </a:rPr>
              <a:t> человек:</a:t>
            </a:r>
          </a:p>
          <a:p>
            <a:r>
              <a:rPr lang="ru-RU" sz="2000" b="1" dirty="0">
                <a:latin typeface="Book Antiqua" panose="02040602050305030304" pitchFamily="18" charset="0"/>
                <a:cs typeface="Times New Roman" panose="02020603050405020304" pitchFamily="18" charset="0"/>
              </a:rPr>
              <a:t>-  8 докторов наук, </a:t>
            </a:r>
          </a:p>
          <a:p>
            <a:r>
              <a:rPr lang="ru-RU" sz="2000" b="1" dirty="0">
                <a:latin typeface="Book Antiqua" panose="02040602050305030304" pitchFamily="18" charset="0"/>
                <a:cs typeface="Times New Roman" panose="02020603050405020304" pitchFamily="18" charset="0"/>
              </a:rPr>
              <a:t>-  18 кандидатов наук, </a:t>
            </a:r>
          </a:p>
          <a:p>
            <a:r>
              <a:rPr lang="ru-RU" sz="2000" b="1" dirty="0">
                <a:latin typeface="Book Antiqua" panose="02040602050305030304" pitchFamily="18" charset="0"/>
                <a:cs typeface="Times New Roman" panose="02020603050405020304" pitchFamily="18" charset="0"/>
              </a:rPr>
              <a:t>-   0 преподавателей без ученой степени,</a:t>
            </a:r>
          </a:p>
          <a:p>
            <a:pPr marL="342900" indent="-342900">
              <a:buFontTx/>
              <a:buChar char="-"/>
            </a:pPr>
            <a:r>
              <a:rPr lang="ru-RU" sz="2000" b="1" dirty="0">
                <a:latin typeface="Book Antiqua" panose="02040602050305030304" pitchFamily="18" charset="0"/>
                <a:cs typeface="Times New Roman" panose="02020603050405020304" pitchFamily="18" charset="0"/>
              </a:rPr>
              <a:t>0  аспирантов,</a:t>
            </a:r>
          </a:p>
          <a:p>
            <a:pPr marL="342900" indent="-342900">
              <a:buFontTx/>
              <a:buChar char="-"/>
            </a:pPr>
            <a:r>
              <a:rPr lang="ru-RU" sz="2000" b="1" dirty="0">
                <a:latin typeface="Book Antiqua" panose="02040602050305030304" pitchFamily="18" charset="0"/>
                <a:cs typeface="Times New Roman" panose="02020603050405020304" pitchFamily="18" charset="0"/>
              </a:rPr>
              <a:t>0 магистров,</a:t>
            </a:r>
          </a:p>
          <a:p>
            <a:pPr marL="342900" indent="-342900">
              <a:buFontTx/>
              <a:buChar char="-"/>
            </a:pPr>
            <a:r>
              <a:rPr lang="ru-RU" sz="2000" b="1" dirty="0">
                <a:latin typeface="Book Antiqua" panose="02040602050305030304" pitchFamily="18" charset="0"/>
                <a:cs typeface="Times New Roman" panose="02020603050405020304" pitchFamily="18" charset="0"/>
              </a:rPr>
              <a:t>0 бакалавров.</a:t>
            </a:r>
          </a:p>
          <a:p>
            <a:r>
              <a:rPr lang="ru-RU" sz="2000" b="1" dirty="0">
                <a:latin typeface="Book Antiqua" panose="0204060205030503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Book Antiqua" panose="0204060205030503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Book Antiqua" panose="02040602050305030304" pitchFamily="18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67150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467833"/>
            <a:ext cx="10391775" cy="606055"/>
          </a:xfrm>
        </p:spPr>
        <p:txBody>
          <a:bodyPr/>
          <a:lstStyle/>
          <a:p>
            <a:r>
              <a:rPr lang="ru-RU" dirty="0"/>
              <a:t>Показатели деятельности научной школы </a:t>
            </a:r>
            <a:r>
              <a:rPr lang="ru-RU" altLang="ru-RU" dirty="0">
                <a:cs typeface="Times New Roman" pitchFamily="18" charset="0"/>
              </a:rPr>
              <a:t>«</a:t>
            </a:r>
            <a:r>
              <a:rPr lang="ru-RU" dirty="0"/>
              <a:t>Финансовая стратегия организаций в условиях рыночной экономики</a:t>
            </a:r>
            <a:r>
              <a:rPr lang="ru-RU" altLang="ru-RU" dirty="0">
                <a:cs typeface="Times New Roman" pitchFamily="18" charset="0"/>
              </a:rPr>
              <a:t>» за 2020-2021 уч. год</a:t>
            </a:r>
            <a:r>
              <a:rPr lang="ru-RU" altLang="ru-RU" dirty="0">
                <a:highlight>
                  <a:srgbClr val="FFFF00"/>
                </a:highlight>
                <a:cs typeface="Times New Roman" pitchFamily="18" charset="0"/>
              </a:rPr>
              <a:t/>
            </a:r>
            <a:br>
              <a:rPr lang="ru-RU" altLang="ru-RU" dirty="0">
                <a:highlight>
                  <a:srgbClr val="FFFF00"/>
                </a:highlight>
                <a:cs typeface="Times New Roman" pitchFamily="18" charset="0"/>
              </a:rPr>
            </a:br>
            <a:endParaRPr lang="ru-RU" dirty="0">
              <a:highlight>
                <a:srgbClr val="FFFF00"/>
              </a:highlight>
            </a:endParaRP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CE4B8AEB-F8A3-4CCD-AFDB-B839DF5D7D4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9083440"/>
              </p:ext>
            </p:extLst>
          </p:nvPr>
        </p:nvGraphicFramePr>
        <p:xfrm>
          <a:off x="284813" y="1274165"/>
          <a:ext cx="9473784" cy="5116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Диаграмма 12">
            <a:extLst>
              <a:ext uri="{FF2B5EF4-FFF2-40B4-BE49-F238E27FC236}">
                <a16:creationId xmlns:a16="http://schemas.microsoft.com/office/drawing/2014/main" id="{67108FA9-E105-48CB-92C7-91DF7AC702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5500864"/>
              </p:ext>
            </p:extLst>
          </p:nvPr>
        </p:nvGraphicFramePr>
        <p:xfrm>
          <a:off x="9621187" y="1439055"/>
          <a:ext cx="2286000" cy="5276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35724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502039"/>
            <a:ext cx="10391775" cy="566270"/>
          </a:xfrm>
        </p:spPr>
        <p:txBody>
          <a:bodyPr/>
          <a:lstStyle/>
          <a:p>
            <a:r>
              <a:rPr lang="ru-RU" sz="1600" dirty="0"/>
              <a:t>Показатели деятельности научной школы </a:t>
            </a:r>
            <a:r>
              <a:rPr lang="ru-RU" altLang="ru-RU" sz="1600" dirty="0">
                <a:cs typeface="Times New Roman" pitchFamily="18" charset="0"/>
              </a:rPr>
              <a:t>«</a:t>
            </a:r>
            <a:r>
              <a:rPr lang="ru-RU" sz="1600" dirty="0"/>
              <a:t>Финансовая стратегия организаций в условиях рыночной экономики</a:t>
            </a:r>
            <a:r>
              <a:rPr lang="ru-RU" altLang="ru-RU" sz="1600" dirty="0">
                <a:cs typeface="Times New Roman" pitchFamily="18" charset="0"/>
              </a:rPr>
              <a:t>» за 201</a:t>
            </a:r>
            <a:r>
              <a:rPr lang="en-US" altLang="ru-RU" sz="1600" dirty="0">
                <a:cs typeface="Times New Roman" pitchFamily="18" charset="0"/>
              </a:rPr>
              <a:t>4</a:t>
            </a:r>
            <a:r>
              <a:rPr lang="ru-RU" altLang="ru-RU" sz="1600" dirty="0">
                <a:cs typeface="Times New Roman" pitchFamily="18" charset="0"/>
              </a:rPr>
              <a:t>-2020 гг.</a:t>
            </a:r>
            <a:br>
              <a:rPr lang="ru-RU" altLang="ru-RU" sz="1600" dirty="0">
                <a:cs typeface="Times New Roman" pitchFamily="18" charset="0"/>
              </a:rPr>
            </a:br>
            <a:r>
              <a:rPr lang="ru-RU" sz="1600" dirty="0"/>
              <a:t> </a:t>
            </a:r>
          </a:p>
        </p:txBody>
      </p:sp>
      <p:sp>
        <p:nvSpPr>
          <p:cNvPr id="2" name="Объект 1">
            <a:extLst>
              <a:ext uri="{FF2B5EF4-FFF2-40B4-BE49-F238E27FC236}">
                <a16:creationId xmlns:a16="http://schemas.microsoft.com/office/drawing/2014/main" id="{FE89FA9D-B592-4EE8-A41B-C4EFD178E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1E49C7EA-FDA3-45BC-8FEC-59E68D38581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1007567"/>
              </p:ext>
            </p:extLst>
          </p:nvPr>
        </p:nvGraphicFramePr>
        <p:xfrm>
          <a:off x="402657" y="1485097"/>
          <a:ext cx="11128408" cy="50312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7621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511093"/>
            <a:ext cx="10391775" cy="584376"/>
          </a:xfrm>
        </p:spPr>
        <p:txBody>
          <a:bodyPr/>
          <a:lstStyle/>
          <a:p>
            <a:r>
              <a:rPr lang="ru-RU" sz="1600" dirty="0"/>
              <a:t>Показатели деятельности научной школы </a:t>
            </a:r>
            <a:r>
              <a:rPr lang="ru-RU" altLang="ru-RU" sz="1600" dirty="0">
                <a:cs typeface="Times New Roman" pitchFamily="18" charset="0"/>
              </a:rPr>
              <a:t>«</a:t>
            </a:r>
            <a:r>
              <a:rPr lang="ru-RU" sz="1600" dirty="0"/>
              <a:t>Финансовая стратегия организаций в условиях рыночной экономики</a:t>
            </a:r>
            <a:r>
              <a:rPr lang="ru-RU" altLang="ru-RU" sz="1600" dirty="0">
                <a:cs typeface="Times New Roman" pitchFamily="18" charset="0"/>
              </a:rPr>
              <a:t>» за 201</a:t>
            </a:r>
            <a:r>
              <a:rPr lang="en-US" altLang="ru-RU" sz="1600" dirty="0">
                <a:cs typeface="Times New Roman" pitchFamily="18" charset="0"/>
              </a:rPr>
              <a:t>4</a:t>
            </a:r>
            <a:r>
              <a:rPr lang="ru-RU" altLang="ru-RU" sz="1600" dirty="0">
                <a:cs typeface="Times New Roman" pitchFamily="18" charset="0"/>
              </a:rPr>
              <a:t>-2020 гг.</a:t>
            </a:r>
            <a:br>
              <a:rPr lang="ru-RU" altLang="ru-RU" sz="1600" dirty="0">
                <a:cs typeface="Times New Roman" pitchFamily="18" charset="0"/>
              </a:rPr>
            </a:br>
            <a:endParaRPr lang="ru-RU" sz="1600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CD65E65-2EEA-4096-965B-EBD2A0F85F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0761377"/>
              </p:ext>
            </p:extLst>
          </p:nvPr>
        </p:nvGraphicFramePr>
        <p:xfrm>
          <a:off x="306403" y="1331094"/>
          <a:ext cx="11561545" cy="53873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8207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502039"/>
            <a:ext cx="10391775" cy="593430"/>
          </a:xfrm>
        </p:spPr>
        <p:txBody>
          <a:bodyPr/>
          <a:lstStyle/>
          <a:p>
            <a:r>
              <a:rPr lang="ru-RU" sz="1600" dirty="0"/>
              <a:t>Показатели деятельности научной школы </a:t>
            </a:r>
            <a:r>
              <a:rPr lang="ru-RU" altLang="ru-RU" sz="1600" dirty="0">
                <a:cs typeface="Times New Roman" pitchFamily="18" charset="0"/>
              </a:rPr>
              <a:t>«</a:t>
            </a:r>
            <a:r>
              <a:rPr lang="ru-RU" sz="1600" dirty="0"/>
              <a:t>Финансовая стратегия организаций в условиях рыночной экономики</a:t>
            </a:r>
            <a:r>
              <a:rPr lang="ru-RU" altLang="ru-RU" sz="1600" dirty="0">
                <a:cs typeface="Times New Roman" pitchFamily="18" charset="0"/>
              </a:rPr>
              <a:t>» за 201</a:t>
            </a:r>
            <a:r>
              <a:rPr lang="en-US" altLang="ru-RU" sz="1600" dirty="0">
                <a:cs typeface="Times New Roman" pitchFamily="18" charset="0"/>
              </a:rPr>
              <a:t>4</a:t>
            </a:r>
            <a:r>
              <a:rPr lang="ru-RU" altLang="ru-RU" sz="1600" dirty="0">
                <a:cs typeface="Times New Roman" pitchFamily="18" charset="0"/>
              </a:rPr>
              <a:t>-2020 гг.</a:t>
            </a:r>
            <a:br>
              <a:rPr lang="ru-RU" altLang="ru-RU" sz="1600" dirty="0">
                <a:cs typeface="Times New Roman" pitchFamily="18" charset="0"/>
              </a:rPr>
            </a:br>
            <a:endParaRPr lang="ru-RU" sz="1600" dirty="0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FA19582B-D2A8-4509-B18B-EB7E14B9BD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3745796"/>
              </p:ext>
            </p:extLst>
          </p:nvPr>
        </p:nvGraphicFramePr>
        <p:xfrm>
          <a:off x="412282" y="1311843"/>
          <a:ext cx="11157284" cy="5445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67710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0" y="502039"/>
            <a:ext cx="10391775" cy="539110"/>
          </a:xfrm>
        </p:spPr>
        <p:txBody>
          <a:bodyPr/>
          <a:lstStyle/>
          <a:p>
            <a:r>
              <a:rPr lang="ru-RU" sz="1600" dirty="0"/>
              <a:t>Показатели деятельности научной школы </a:t>
            </a:r>
            <a:r>
              <a:rPr lang="ru-RU" altLang="ru-RU" sz="1600" dirty="0">
                <a:cs typeface="Times New Roman" pitchFamily="18" charset="0"/>
              </a:rPr>
              <a:t>«</a:t>
            </a:r>
            <a:r>
              <a:rPr lang="ru-RU" sz="1600" dirty="0"/>
              <a:t>Финансовая стратегия организаций в условиях рыночной экономики</a:t>
            </a:r>
            <a:r>
              <a:rPr lang="ru-RU" altLang="ru-RU" sz="1600" dirty="0">
                <a:cs typeface="Times New Roman" pitchFamily="18" charset="0"/>
              </a:rPr>
              <a:t>» за 201</a:t>
            </a:r>
            <a:r>
              <a:rPr lang="en-US" altLang="ru-RU" sz="1600" dirty="0">
                <a:cs typeface="Times New Roman" pitchFamily="18" charset="0"/>
              </a:rPr>
              <a:t>4</a:t>
            </a:r>
            <a:r>
              <a:rPr lang="ru-RU" altLang="ru-RU" sz="1600" dirty="0">
                <a:cs typeface="Times New Roman" pitchFamily="18" charset="0"/>
              </a:rPr>
              <a:t>-2020 гг.</a:t>
            </a:r>
            <a:br>
              <a:rPr lang="ru-RU" altLang="ru-RU" sz="1600" dirty="0">
                <a:cs typeface="Times New Roman" pitchFamily="18" charset="0"/>
              </a:rPr>
            </a:br>
            <a:endParaRPr lang="ru-RU" sz="1600" dirty="0"/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F1F1FD00-718F-445D-A1E3-11194936B5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4705650"/>
              </p:ext>
            </p:extLst>
          </p:nvPr>
        </p:nvGraphicFramePr>
        <p:xfrm>
          <a:off x="277527" y="1267526"/>
          <a:ext cx="11407541" cy="5450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43436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Госзадание</a:t>
            </a:r>
            <a:endParaRPr lang="ru-RU" dirty="0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5035517"/>
              </p:ext>
            </p:extLst>
          </p:nvPr>
        </p:nvGraphicFramePr>
        <p:xfrm>
          <a:off x="192505" y="1135781"/>
          <a:ext cx="11713945" cy="5553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5678439"/>
      </p:ext>
    </p:extLst>
  </p:cSld>
  <p:clrMapOvr>
    <a:masterClrMapping/>
  </p:clrMapOvr>
</p:sld>
</file>

<file path=ppt/theme/theme1.xml><?xml version="1.0" encoding="utf-8"?>
<a:theme xmlns:a="http://schemas.openxmlformats.org/drawingml/2006/main" name="Shablon_Finuniver">
  <a:themeElements>
    <a:clrScheme name="Финансовый Университет">
      <a:dk1>
        <a:sysClr val="windowText" lastClr="000000"/>
      </a:dk1>
      <a:lt1>
        <a:sysClr val="window" lastClr="FFFFFF"/>
      </a:lt1>
      <a:dk2>
        <a:srgbClr val="373545"/>
      </a:dk2>
      <a:lt2>
        <a:srgbClr val="A5A5A5"/>
      </a:lt2>
      <a:accent1>
        <a:srgbClr val="256569"/>
      </a:accent1>
      <a:accent2>
        <a:srgbClr val="AFAFAF"/>
      </a:accent2>
      <a:accent3>
        <a:srgbClr val="5BBFC5"/>
      </a:accent3>
      <a:accent4>
        <a:srgbClr val="7B7B7B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Шаблон Финансовый Университет" id="{B61C6C59-7E8E-44EC-9D0A-175FD0FD7AA0}" vid="{4B9A828B-7C95-4D9C-8B7B-426AD85F479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Shablon_Finuniver</Template>
  <TotalTime>755</TotalTime>
  <Words>428</Words>
  <Application>Microsoft Office PowerPoint</Application>
  <PresentationFormat>Широкоэкранный</PresentationFormat>
  <Paragraphs>33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Book Antiqua</vt:lpstr>
      <vt:lpstr>Calibri</vt:lpstr>
      <vt:lpstr>Times New Roman</vt:lpstr>
      <vt:lpstr>Wingdings</vt:lpstr>
      <vt:lpstr>Shablon_Finuniver</vt:lpstr>
      <vt:lpstr>Отчет о деятельности научной школы «Финансовая стратегия организаций в условиях рыночной экономики» </vt:lpstr>
      <vt:lpstr> Состав научной школы «Финансовая стратегия организаций в условиях рыночной экономики» </vt:lpstr>
      <vt:lpstr> Состав научной школы «Финансовая стратегия организаций в условиях рыночной экономики» </vt:lpstr>
      <vt:lpstr>Показатели деятельности научной школы «Финансовая стратегия организаций в условиях рыночной экономики» за 2020-2021 уч. год </vt:lpstr>
      <vt:lpstr>Показатели деятельности научной школы «Финансовая стратегия организаций в условиях рыночной экономики» за 2014-2020 гг.  </vt:lpstr>
      <vt:lpstr>Показатели деятельности научной школы «Финансовая стратегия организаций в условиях рыночной экономики» за 2014-2020 гг. </vt:lpstr>
      <vt:lpstr>Показатели деятельности научной школы «Финансовая стратегия организаций в условиях рыночной экономики» за 2014-2020 гг. </vt:lpstr>
      <vt:lpstr>Показатели деятельности научной школы «Финансовая стратегия организаций в условиях рыночной экономики» за 2014-2020 гг. </vt:lpstr>
      <vt:lpstr>Госзадание</vt:lpstr>
      <vt:lpstr>Перспективные направления развития научной школы в рамках стратегических научных целей и задач Финансового университета: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Полищук Оксана Анатольевна</cp:lastModifiedBy>
  <cp:revision>61</cp:revision>
  <cp:lastPrinted>2021-05-24T08:35:44Z</cp:lastPrinted>
  <dcterms:created xsi:type="dcterms:W3CDTF">2018-09-27T14:39:10Z</dcterms:created>
  <dcterms:modified xsi:type="dcterms:W3CDTF">2021-07-05T10:28:06Z</dcterms:modified>
</cp:coreProperties>
</file>