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4" r:id="rId4"/>
  </p:sldMasterIdLst>
  <p:notesMasterIdLst>
    <p:notesMasterId r:id="rId27"/>
  </p:notesMasterIdLst>
  <p:sldIdLst>
    <p:sldId id="409" r:id="rId5"/>
    <p:sldId id="298" r:id="rId6"/>
    <p:sldId id="447" r:id="rId7"/>
    <p:sldId id="448" r:id="rId8"/>
    <p:sldId id="456" r:id="rId9"/>
    <p:sldId id="467" r:id="rId10"/>
    <p:sldId id="449" r:id="rId11"/>
    <p:sldId id="450" r:id="rId12"/>
    <p:sldId id="451" r:id="rId13"/>
    <p:sldId id="452" r:id="rId14"/>
    <p:sldId id="457" r:id="rId15"/>
    <p:sldId id="453" r:id="rId16"/>
    <p:sldId id="458" r:id="rId17"/>
    <p:sldId id="466" r:id="rId18"/>
    <p:sldId id="454" r:id="rId19"/>
    <p:sldId id="455" r:id="rId20"/>
    <p:sldId id="463" r:id="rId21"/>
    <p:sldId id="459" r:id="rId22"/>
    <p:sldId id="464" r:id="rId23"/>
    <p:sldId id="460" r:id="rId24"/>
    <p:sldId id="465" r:id="rId25"/>
    <p:sldId id="461" r:id="rId26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A0B5"/>
    <a:srgbClr val="14B0C4"/>
    <a:srgbClr val="7DCAAE"/>
    <a:srgbClr val="1798DA"/>
    <a:srgbClr val="D02C1E"/>
    <a:srgbClr val="336996"/>
    <a:srgbClr val="F2F2F2"/>
    <a:srgbClr val="004DFF"/>
    <a:srgbClr val="FF928F"/>
    <a:srgbClr val="FFDA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A06F95-3A50-4939-81CC-306692C107F3}" v="88" dt="2021-03-17T06:25:46.418"/>
    <p1510:client id="{3FEBA644-60F6-40CB-8F0A-3B31B0904EA9}" v="57" dt="2021-03-17T05:59:34.1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9" autoAdjust="0"/>
    <p:restoredTop sz="92743" autoAdjust="0"/>
  </p:normalViewPr>
  <p:slideViewPr>
    <p:cSldViewPr snapToGrid="0">
      <p:cViewPr varScale="1">
        <p:scale>
          <a:sx n="132" d="100"/>
          <a:sy n="132" d="100"/>
        </p:scale>
        <p:origin x="1704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PowerPoint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_____Microsoft_Excel2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_____Microsoft_Excel3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ysClr val="windowText" lastClr="000000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r>
              <a:rPr lang="ru-RU" sz="2400" b="1" dirty="0">
                <a:solidFill>
                  <a:sysClr val="windowText" lastClr="000000"/>
                </a:solidFill>
              </a:rPr>
              <a:t>Публикации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ysClr val="windowText" lastClr="000000"/>
              </a:solidFill>
              <a:latin typeface="Book Antiqua" panose="02040602050305030304" pitchFamily="18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808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Лист1!$B$42:$B$47</c:f>
              <c:strCache>
                <c:ptCount val="6"/>
                <c:pt idx="0">
                  <c:v>монографии</c:v>
                </c:pt>
                <c:pt idx="1">
                  <c:v>статьи ВАК</c:v>
                </c:pt>
                <c:pt idx="2">
                  <c:v>статьи Wos и Scopus</c:v>
                </c:pt>
                <c:pt idx="3">
                  <c:v>учебники и учебные пособия</c:v>
                </c:pt>
                <c:pt idx="4">
                  <c:v>патенты и ОИС</c:v>
                </c:pt>
                <c:pt idx="5">
                  <c:v>статьи в переодических изданиях и материалах конференций</c:v>
                </c:pt>
              </c:strCache>
            </c:strRef>
          </c:cat>
          <c:val>
            <c:numRef>
              <c:f>Лист1!$C$42:$C$47</c:f>
              <c:numCache>
                <c:formatCode>General</c:formatCode>
                <c:ptCount val="6"/>
                <c:pt idx="0">
                  <c:v>15</c:v>
                </c:pt>
                <c:pt idx="1">
                  <c:v>156</c:v>
                </c:pt>
                <c:pt idx="2">
                  <c:v>47</c:v>
                </c:pt>
                <c:pt idx="3">
                  <c:v>5</c:v>
                </c:pt>
                <c:pt idx="4">
                  <c:v>0</c:v>
                </c:pt>
                <c:pt idx="5">
                  <c:v>180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D0-4C51-9ACC-77A1C57509B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14218224"/>
        <c:axId val="714214064"/>
      </c:barChart>
      <c:catAx>
        <c:axId val="714218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  <c:crossAx val="714214064"/>
        <c:crosses val="autoZero"/>
        <c:auto val="1"/>
        <c:lblAlgn val="ctr"/>
        <c:lblOffset val="100"/>
        <c:noMultiLvlLbl val="0"/>
      </c:catAx>
      <c:valAx>
        <c:axId val="714214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20" b="1" i="0" u="none" strike="noStrike" kern="1200" baseline="0">
                <a:solidFill>
                  <a:sysClr val="windowText" lastClr="000000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  <c:crossAx val="714218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0">
          <a:latin typeface="Book Antiqua" panose="02040602050305030304" pitchFamily="18" charset="0"/>
        </a:defRPr>
      </a:pPr>
      <a:endParaRPr lang="ru-R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r>
              <a:rPr lang="ru-RU"/>
              <a:t>Монографии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/>
              </a:solidFill>
              <a:latin typeface="Book Antiqua" panose="02040602050305030304" pitchFamily="18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808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Лист1!$H$7:$H$12</c:f>
              <c:strCache>
                <c:ptCount val="6"/>
                <c:pt idx="0">
                  <c:v>2015 г.</c:v>
                </c:pt>
                <c:pt idx="1">
                  <c:v>2016 г.</c:v>
                </c:pt>
                <c:pt idx="2">
                  <c:v>2017г.</c:v>
                </c:pt>
                <c:pt idx="3">
                  <c:v>2018 г.</c:v>
                </c:pt>
                <c:pt idx="4">
                  <c:v>2019 г.</c:v>
                </c:pt>
                <c:pt idx="5">
                  <c:v>2020 (2021) г.</c:v>
                </c:pt>
              </c:strCache>
            </c:strRef>
          </c:cat>
          <c:val>
            <c:numRef>
              <c:f>Лист1!$I$7:$I$12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C7-4E48-A47D-25304F473AC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68093983"/>
        <c:axId val="1668097311"/>
      </c:barChart>
      <c:catAx>
        <c:axId val="1668093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  <c:crossAx val="1668097311"/>
        <c:crosses val="autoZero"/>
        <c:auto val="1"/>
        <c:lblAlgn val="ctr"/>
        <c:lblOffset val="100"/>
        <c:noMultiLvlLbl val="0"/>
      </c:catAx>
      <c:valAx>
        <c:axId val="16680973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  <c:crossAx val="16680939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  <a:latin typeface="Book Antiqua" panose="02040602050305030304" pitchFamily="18" charset="0"/>
        </a:defRPr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latin typeface="Book Antiqua" panose="0204060205030503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'[Диаграмма в Microsoft PowerPoint]Лист4'!$M$40</c:f>
              <c:strCache>
                <c:ptCount val="1"/>
                <c:pt idx="0">
                  <c:v>Количество статей в журналах списков Web of Science или Scopus</c:v>
                </c:pt>
              </c:strCache>
            </c:strRef>
          </c:tx>
          <c:spPr>
            <a:solidFill>
              <a:srgbClr val="11A0B5"/>
            </a:solidFill>
          </c:spPr>
          <c:invertIfNegative val="0"/>
          <c:dLbls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08E-4B43-B503-4EA0E066BA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>
                    <a:latin typeface="Book Antiqua" panose="0204060205030503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'[Диаграмма в Microsoft PowerPoint]Лист4'!$L$41:$L$46</c:f>
              <c:strCache>
                <c:ptCount val="6"/>
                <c:pt idx="0">
                  <c:v>2015 г.</c:v>
                </c:pt>
                <c:pt idx="1">
                  <c:v>2016 г.</c:v>
                </c:pt>
                <c:pt idx="2">
                  <c:v>2017 г.</c:v>
                </c:pt>
                <c:pt idx="3">
                  <c:v>2018 г.</c:v>
                </c:pt>
                <c:pt idx="4">
                  <c:v>2019 г.</c:v>
                </c:pt>
                <c:pt idx="5">
                  <c:v>2020 (2021)г.</c:v>
                </c:pt>
              </c:strCache>
            </c:strRef>
          </c:cat>
          <c:val>
            <c:numRef>
              <c:f>'[Диаграмма в Microsoft PowerPoint]Лист4'!$M$41:$M$46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8</c:v>
                </c:pt>
                <c:pt idx="3">
                  <c:v>14</c:v>
                </c:pt>
                <c:pt idx="4">
                  <c:v>9</c:v>
                </c:pt>
                <c:pt idx="5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8E-4B43-B503-4EA0E066BA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5442816"/>
        <c:axId val="75493760"/>
      </c:barChart>
      <c:catAx>
        <c:axId val="754428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Book Antiqua" panose="02040602050305030304" pitchFamily="18" charset="0"/>
              </a:defRPr>
            </a:pPr>
            <a:endParaRPr lang="ru-RU"/>
          </a:p>
        </c:txPr>
        <c:crossAx val="75493760"/>
        <c:crosses val="autoZero"/>
        <c:auto val="1"/>
        <c:lblAlgn val="ctr"/>
        <c:lblOffset val="100"/>
        <c:noMultiLvlLbl val="0"/>
      </c:catAx>
      <c:valAx>
        <c:axId val="754937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Book Antiqua" panose="02040602050305030304" pitchFamily="18" charset="0"/>
              </a:defRPr>
            </a:pPr>
            <a:endParaRPr lang="ru-RU"/>
          </a:p>
        </c:txPr>
        <c:crossAx val="754428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r>
              <a:rPr lang="ru-RU" sz="2400" dirty="0"/>
              <a:t>Статьи ВАК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Book Antiqua" panose="02040602050305030304" pitchFamily="18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808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920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Лист1!$M$30:$M$36</c:f>
              <c:strCache>
                <c:ptCount val="6"/>
                <c:pt idx="0">
                  <c:v>2015 г.</c:v>
                </c:pt>
                <c:pt idx="1">
                  <c:v>2016 г.</c:v>
                </c:pt>
                <c:pt idx="2">
                  <c:v>2017 г.</c:v>
                </c:pt>
                <c:pt idx="3">
                  <c:v>2018г.</c:v>
                </c:pt>
                <c:pt idx="4">
                  <c:v>2019 г.</c:v>
                </c:pt>
                <c:pt idx="5">
                  <c:v>2020 (2021 май) г.</c:v>
                </c:pt>
              </c:strCache>
            </c:strRef>
          </c:cat>
          <c:val>
            <c:numRef>
              <c:f>Лист1!$N$30:$N$36</c:f>
              <c:numCache>
                <c:formatCode>General</c:formatCode>
                <c:ptCount val="7"/>
                <c:pt idx="0">
                  <c:v>18</c:v>
                </c:pt>
                <c:pt idx="1">
                  <c:v>20</c:v>
                </c:pt>
                <c:pt idx="2">
                  <c:v>23</c:v>
                </c:pt>
                <c:pt idx="3">
                  <c:v>27</c:v>
                </c:pt>
                <c:pt idx="4">
                  <c:v>16</c:v>
                </c:pt>
                <c:pt idx="5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54-4887-8FF0-DAE915069B5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95789679"/>
        <c:axId val="1295791759"/>
      </c:barChart>
      <c:catAx>
        <c:axId val="12957896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20" b="1" i="0" u="none" strike="noStrike" kern="1200" baseline="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  <c:crossAx val="1295791759"/>
        <c:crosses val="autoZero"/>
        <c:auto val="1"/>
        <c:lblAlgn val="ctr"/>
        <c:lblOffset val="100"/>
        <c:noMultiLvlLbl val="0"/>
      </c:catAx>
      <c:valAx>
        <c:axId val="12957917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20" b="1" i="0" u="none" strike="noStrike" kern="1200" baseline="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  <c:crossAx val="12957896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  <a:latin typeface="Book Antiqua" panose="02040602050305030304" pitchFamily="18" charset="0"/>
        </a:defRPr>
      </a:pPr>
      <a:endParaRPr lang="ru-RU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r>
              <a:rPr lang="ru-RU" sz="2400" dirty="0"/>
              <a:t>Учебники и учебные пособия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Book Antiqua" panose="02040602050305030304" pitchFamily="18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808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920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Лист1!$F$34:$F$38</c:f>
              <c:strCache>
                <c:ptCount val="5"/>
                <c:pt idx="0">
                  <c:v>2017 г.</c:v>
                </c:pt>
                <c:pt idx="2">
                  <c:v>2019 г.</c:v>
                </c:pt>
                <c:pt idx="4">
                  <c:v>2021 г. (май)</c:v>
                </c:pt>
              </c:strCache>
            </c:strRef>
          </c:cat>
          <c:val>
            <c:numRef>
              <c:f>Лист1!$G$34:$G$38</c:f>
              <c:numCache>
                <c:formatCode>General</c:formatCode>
                <c:ptCount val="5"/>
                <c:pt idx="0">
                  <c:v>1</c:v>
                </c:pt>
                <c:pt idx="2">
                  <c:v>2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0A-495C-BA41-2959AC54711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95791343"/>
        <c:axId val="1295797583"/>
      </c:barChart>
      <c:catAx>
        <c:axId val="12957913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20" b="1" i="0" u="none" strike="noStrike" kern="1200" baseline="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  <c:crossAx val="1295797583"/>
        <c:crosses val="autoZero"/>
        <c:auto val="1"/>
        <c:lblAlgn val="ctr"/>
        <c:lblOffset val="100"/>
        <c:noMultiLvlLbl val="0"/>
      </c:catAx>
      <c:valAx>
        <c:axId val="12957975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20" b="1" i="0" u="none" strike="noStrike" kern="1200" baseline="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  <c:crossAx val="12957913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920" b="1">
          <a:solidFill>
            <a:schemeClr val="tx1"/>
          </a:solidFill>
          <a:latin typeface="Book Antiqua" panose="02040602050305030304" pitchFamily="18" charset="0"/>
        </a:defRPr>
      </a:pPr>
      <a:endParaRPr lang="ru-RU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ysClr val="windowText" lastClr="000000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r>
              <a:rPr lang="ru-RU" sz="2400"/>
              <a:t>Объем финансирования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ysClr val="windowText" lastClr="000000"/>
              </a:solidFill>
              <a:latin typeface="Book Antiqua" panose="02040602050305030304" pitchFamily="18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808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Лист1!$Q$49:$Q$54</c:f>
              <c:strCache>
                <c:ptCount val="6"/>
                <c:pt idx="0">
                  <c:v>2015 г.</c:v>
                </c:pt>
                <c:pt idx="1">
                  <c:v>2016 г.</c:v>
                </c:pt>
                <c:pt idx="2">
                  <c:v>2017 г.</c:v>
                </c:pt>
                <c:pt idx="3">
                  <c:v>2018 г.</c:v>
                </c:pt>
                <c:pt idx="4">
                  <c:v>2019 г.</c:v>
                </c:pt>
                <c:pt idx="5">
                  <c:v>2020 г.</c:v>
                </c:pt>
              </c:strCache>
            </c:strRef>
          </c:cat>
          <c:val>
            <c:numRef>
              <c:f>Лист1!$R$49:$R$54</c:f>
              <c:numCache>
                <c:formatCode>General</c:formatCode>
                <c:ptCount val="6"/>
                <c:pt idx="0">
                  <c:v>3400</c:v>
                </c:pt>
                <c:pt idx="1">
                  <c:v>3500</c:v>
                </c:pt>
                <c:pt idx="2">
                  <c:v>3500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D0-4A4F-9032-5A4B5B3D24E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21852176"/>
        <c:axId val="721852592"/>
      </c:barChart>
      <c:catAx>
        <c:axId val="721852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20" b="1" i="0" u="none" strike="noStrike" kern="1200" baseline="0">
                <a:solidFill>
                  <a:sysClr val="windowText" lastClr="000000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  <c:crossAx val="721852592"/>
        <c:crosses val="autoZero"/>
        <c:auto val="1"/>
        <c:lblAlgn val="ctr"/>
        <c:lblOffset val="100"/>
        <c:noMultiLvlLbl val="0"/>
      </c:catAx>
      <c:valAx>
        <c:axId val="721852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r>
                  <a:rPr lang="ru-RU" sz="1600" dirty="0"/>
                  <a:t>тыс. руб.</a:t>
                </a:r>
              </a:p>
            </c:rich>
          </c:tx>
          <c:layout>
            <c:manualLayout>
              <c:xMode val="edge"/>
              <c:yMode val="edge"/>
              <c:x val="3.9351954898734819E-3"/>
              <c:y val="0.4285950928862027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ysClr val="windowText" lastClr="000000"/>
                  </a:solidFill>
                  <a:latin typeface="Book Antiqua" panose="02040602050305030304" pitchFamily="18" charset="0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20" b="1" i="0" u="none" strike="noStrike" kern="1200" baseline="0">
                <a:solidFill>
                  <a:sysClr val="windowText" lastClr="000000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  <c:crossAx val="721852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ysClr val="windowText" lastClr="000000"/>
          </a:solidFill>
          <a:latin typeface="Book Antiqua" panose="02040602050305030304" pitchFamily="18" charset="0"/>
        </a:defRPr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2538153"/>
          </a:xfrm>
          <a:prstGeom prst="rect">
            <a:avLst/>
          </a:prstGeom>
        </p:spPr>
        <p:txBody>
          <a:bodyPr vert="horz" lIns="189107" tIns="94554" rIns="189107" bIns="94554" rtlCol="0"/>
          <a:lstStyle>
            <a:lvl1pPr algn="l">
              <a:defRPr sz="25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2538153"/>
          </a:xfrm>
          <a:prstGeom prst="rect">
            <a:avLst/>
          </a:prstGeom>
        </p:spPr>
        <p:txBody>
          <a:bodyPr vert="horz" lIns="189107" tIns="94554" rIns="189107" bIns="94554" rtlCol="0"/>
          <a:lstStyle>
            <a:lvl1pPr algn="r">
              <a:defRPr sz="2500"/>
            </a:lvl1pPr>
          </a:lstStyle>
          <a:p>
            <a:fld id="{1AC30527-64E8-42C1-A405-A211CABCD3E6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-10212388" y="6323013"/>
            <a:ext cx="30351413" cy="17073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89107" tIns="94554" rIns="189107" bIns="9455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4" y="24345161"/>
            <a:ext cx="7941310" cy="19918769"/>
          </a:xfrm>
          <a:prstGeom prst="rect">
            <a:avLst/>
          </a:prstGeom>
        </p:spPr>
        <p:txBody>
          <a:bodyPr vert="horz" lIns="189107" tIns="94554" rIns="189107" bIns="9455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48049205"/>
            <a:ext cx="4301543" cy="2538147"/>
          </a:xfrm>
          <a:prstGeom prst="rect">
            <a:avLst/>
          </a:prstGeom>
        </p:spPr>
        <p:txBody>
          <a:bodyPr vert="horz" lIns="189107" tIns="94554" rIns="189107" bIns="94554" rtlCol="0" anchor="b"/>
          <a:lstStyle>
            <a:lvl1pPr algn="l">
              <a:defRPr sz="25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798" y="48049205"/>
            <a:ext cx="4301543" cy="2538147"/>
          </a:xfrm>
          <a:prstGeom prst="rect">
            <a:avLst/>
          </a:prstGeom>
        </p:spPr>
        <p:txBody>
          <a:bodyPr vert="horz" lIns="189107" tIns="94554" rIns="189107" bIns="94554" rtlCol="0" anchor="b"/>
          <a:lstStyle>
            <a:lvl1pPr algn="r">
              <a:defRPr sz="2500"/>
            </a:lvl1pPr>
          </a:lstStyle>
          <a:p>
            <a:fld id="{62BD927F-2192-4608-BC81-1BA6417B3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23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D927F-2192-4608-BC81-1BA6417B33E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5353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BD927F-2192-4608-BC81-1BA6417B33E3}" type="slidenum">
              <a:rPr kumimoji="0" lang="ru-RU" sz="25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2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3066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D927F-2192-4608-BC81-1BA6417B33E3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1778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D927F-2192-4608-BC81-1BA6417B33E3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8365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D927F-2192-4608-BC81-1BA6417B33E3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6824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D927F-2192-4608-BC81-1BA6417B33E3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8746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D927F-2192-4608-BC81-1BA6417B33E3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720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D927F-2192-4608-BC81-1BA6417B33E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804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D927F-2192-4608-BC81-1BA6417B33E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952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BD927F-2192-4608-BC81-1BA6417B33E3}" type="slidenum">
              <a:rPr kumimoji="0" lang="ru-RU" sz="25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2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2251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D927F-2192-4608-BC81-1BA6417B33E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714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D927F-2192-4608-BC81-1BA6417B33E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097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D927F-2192-4608-BC81-1BA6417B33E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337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D927F-2192-4608-BC81-1BA6417B33E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3509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D927F-2192-4608-BC81-1BA6417B33E3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545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17EA5-0016-47F0-8E73-FAAB278422D7}" type="datetime1">
              <a:rPr lang="ru-RU" smtClean="0"/>
              <a:t>31.05.2021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40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4C95-C6B8-4F79-859D-84C3301107DB}" type="datetime1">
              <a:rPr lang="ru-RU" smtClean="0"/>
              <a:t>31.05.2021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031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FF9E-66BB-4228-8CB1-3DD05D18113E}" type="datetime1">
              <a:rPr lang="ru-RU" smtClean="0"/>
              <a:t>31.05.2021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54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33BE-AD29-48EF-A03F-C726C1EBE07B}" type="datetime1">
              <a:rPr lang="ru-RU" smtClean="0"/>
              <a:t>31.05.2021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305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E6072-D6D1-4433-85A4-750E7D7CDC93}" type="datetime1">
              <a:rPr lang="ru-RU" smtClean="0"/>
              <a:t>31.05.2021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701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C83D0-B93C-4126-9181-92830EE8DA17}" type="datetime1">
              <a:rPr lang="ru-RU" smtClean="0"/>
              <a:t>31.05.2021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176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B6DDD-5617-476F-8406-EFA6173237B5}" type="datetime1">
              <a:rPr lang="ru-RU" smtClean="0"/>
              <a:t>31.05.2021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595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57C0-E51D-4D9C-828F-1F563E1F0F4B}" type="datetime1">
              <a:rPr lang="ru-RU" smtClean="0"/>
              <a:t>31.05.2021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11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869A-74B0-46B8-8137-ED0D13FB4B32}" type="datetime1">
              <a:rPr lang="ru-RU" smtClean="0"/>
              <a:t>31.05.2021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216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763D-E5F5-46F8-8C5A-720006C4D6ED}" type="datetime1">
              <a:rPr lang="ru-RU" smtClean="0"/>
              <a:t>31.05.2021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294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37A25-FA20-46B8-83F1-E817DEE45845}" type="datetime1">
              <a:rPr lang="ru-RU" smtClean="0"/>
              <a:t>31.05.2021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58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56ABB-EE1C-4704-A9A8-04072D1BBCD6}" type="datetime1">
              <a:rPr lang="ru-RU" smtClean="0"/>
              <a:t>31.05.2021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311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931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5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6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http://www.fa.ru/org/dep/kfku/PublishingImages/Belyaeva-IU.jpg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A14FF19-03B1-40FE-B931-8A8B67A94B0F}"/>
              </a:ext>
            </a:extLst>
          </p:cNvPr>
          <p:cNvSpPr/>
          <p:nvPr/>
        </p:nvSpPr>
        <p:spPr>
          <a:xfrm>
            <a:off x="0" y="12029"/>
            <a:ext cx="12188825" cy="6858000"/>
          </a:xfrm>
          <a:prstGeom prst="rect">
            <a:avLst/>
          </a:prstGeom>
          <a:solidFill>
            <a:srgbClr val="005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r>
              <a:rPr lang="ru-RU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РЕЗУЛЬТАТЫ ДЕЯТЕЛЬНОСТИ НАУЧНОЙ ШКОЛЫ </a:t>
            </a:r>
          </a:p>
          <a:p>
            <a:pPr algn="ctr"/>
            <a:r>
              <a:rPr lang="ru-RU" sz="4400" b="1" dirty="0">
                <a:latin typeface="Book Antiqua" panose="02040602050305030304" pitchFamily="18" charset="0"/>
              </a:rPr>
              <a:t>«ТЕОРИЯ И ПРАКТИКА КОРПОРАТИВНОГО УПРАВЛЕНИЯ»</a:t>
            </a:r>
            <a:br>
              <a:rPr lang="ru-RU" sz="4400" b="1" dirty="0">
                <a:latin typeface="Book Antiqua" panose="02040602050305030304" pitchFamily="18" charset="0"/>
              </a:rPr>
            </a:br>
            <a:br>
              <a:rPr lang="ru-RU" sz="4400" b="1" dirty="0">
                <a:latin typeface="Book Antiqua" panose="02040602050305030304" pitchFamily="18" charset="0"/>
              </a:rPr>
            </a:br>
            <a:r>
              <a:rPr lang="ru-RU" sz="4000" b="1" dirty="0">
                <a:latin typeface="Book Antiqua" panose="02040602050305030304" pitchFamily="18" charset="0"/>
              </a:rPr>
              <a:t>РУКОВОДИТЕЛЬ: БЕЛЯЕВА И.Ю.</a:t>
            </a:r>
          </a:p>
          <a:p>
            <a:pPr algn="ctr"/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cs typeface="Segoe UI Light" panose="020B0502040204020203" pitchFamily="34" charset="0"/>
            </a:endParaRPr>
          </a:p>
        </p:txBody>
      </p:sp>
      <p:pic>
        <p:nvPicPr>
          <p:cNvPr id="14" name="Picture 4" descr="D:\Работа\100 лет\100лет копияv.png">
            <a:extLst>
              <a:ext uri="{FF2B5EF4-FFF2-40B4-BE49-F238E27FC236}">
                <a16:creationId xmlns:a16="http://schemas.microsoft.com/office/drawing/2014/main" id="{40F7471E-6561-404B-9D74-90B1C1C240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25"/>
          <a:stretch/>
        </p:blipFill>
        <p:spPr bwMode="auto">
          <a:xfrm>
            <a:off x="8746436" y="477078"/>
            <a:ext cx="3521902" cy="6508039"/>
          </a:xfrm>
          <a:prstGeom prst="rect">
            <a:avLst/>
          </a:prstGeom>
          <a:noFill/>
          <a:effectLst>
            <a:outerShdw blurRad="304800" dist="38100" dir="600000" sx="94000" sy="94000" algn="ctr" rotWithShape="0">
              <a:schemeClr val="tx1">
                <a:alpha val="7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226575" y="340442"/>
            <a:ext cx="3131127" cy="108802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263191" y="140068"/>
            <a:ext cx="2017337" cy="616346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102</a:t>
            </a:r>
          </a:p>
        </p:txBody>
      </p:sp>
    </p:spTree>
    <p:extLst>
      <p:ext uri="{BB962C8B-B14F-4D97-AF65-F5344CB8AC3E}">
        <p14:creationId xmlns:p14="http://schemas.microsoft.com/office/powerpoint/2010/main" val="3305985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262868"/>
            <a:ext cx="5324476" cy="491792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10</a:t>
            </a:fld>
            <a:endParaRPr lang="ru-RU"/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92D1C93-DE25-4711-B5FF-81055FA7B7BC}"/>
              </a:ext>
            </a:extLst>
          </p:cNvPr>
          <p:cNvCxnSpPr/>
          <p:nvPr/>
        </p:nvCxnSpPr>
        <p:spPr>
          <a:xfrm>
            <a:off x="10739692" y="220344"/>
            <a:ext cx="0" cy="57961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99BFFA34-CE51-40FD-BCEF-8CCB2D0C04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5" b="13810"/>
          <a:stretch/>
        </p:blipFill>
        <p:spPr>
          <a:xfrm>
            <a:off x="11530802" y="87259"/>
            <a:ext cx="316648" cy="22227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D129F26-7AC7-4616-8DCC-10636E172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9740" y="-3431"/>
            <a:ext cx="1662260" cy="606033"/>
          </a:xfrm>
          <a:prstGeom prst="rect">
            <a:avLst/>
          </a:prstGeom>
        </p:spPr>
      </p:pic>
      <p:sp>
        <p:nvSpPr>
          <p:cNvPr id="8" name="Пятиугольник 7"/>
          <p:cNvSpPr/>
          <p:nvPr/>
        </p:nvSpPr>
        <p:spPr>
          <a:xfrm>
            <a:off x="172275" y="262868"/>
            <a:ext cx="5324476" cy="491792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ysClr val="window" lastClr="FFFFFF"/>
                </a:solidFill>
                <a:latin typeface="Book Antiqua" panose="02040602050305030304" pitchFamily="18" charset="0"/>
              </a:rPr>
              <a:t>Показатели </a:t>
            </a:r>
            <a:r>
              <a:rPr lang="ru-RU" b="1" dirty="0">
                <a:solidFill>
                  <a:sysClr val="window" lastClr="FFFFFF"/>
                </a:solidFill>
                <a:latin typeface="Book Antiqua" panose="02040602050305030304" pitchFamily="18" charset="0"/>
              </a:rPr>
              <a:t>деятельности</a:t>
            </a:r>
            <a:r>
              <a:rPr lang="ru-RU" sz="1600" b="1" dirty="0">
                <a:solidFill>
                  <a:sysClr val="window" lastClr="FFFFFF"/>
                </a:solidFill>
                <a:latin typeface="Book Antiqua" panose="02040602050305030304" pitchFamily="18" charset="0"/>
              </a:rPr>
              <a:t> научной школы </a:t>
            </a:r>
            <a:r>
              <a:rPr lang="ru-RU" altLang="ru-RU" sz="1600" b="1" dirty="0">
                <a:solidFill>
                  <a:sysClr val="window" lastClr="FFFFFF"/>
                </a:solidFill>
                <a:latin typeface="Book Antiqua" panose="02040602050305030304" pitchFamily="18" charset="0"/>
                <a:cs typeface="Times New Roman" pitchFamily="18" charset="0"/>
              </a:rPr>
              <a:t> за 2017-2021 гг.</a:t>
            </a:r>
            <a:endParaRPr lang="ru-RU" dirty="0"/>
          </a:p>
        </p:txBody>
      </p:sp>
      <p:graphicFrame>
        <p:nvGraphicFramePr>
          <p:cNvPr id="9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0272008"/>
              </p:ext>
            </p:extLst>
          </p:nvPr>
        </p:nvGraphicFramePr>
        <p:xfrm>
          <a:off x="838200" y="1266092"/>
          <a:ext cx="10515600" cy="4910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69687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283552" y="352471"/>
            <a:ext cx="3131127" cy="10880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3676" y="2187008"/>
            <a:ext cx="101512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Достижения в подготовке докторантов и аспирантов</a:t>
            </a:r>
          </a:p>
        </p:txBody>
      </p:sp>
      <p:pic>
        <p:nvPicPr>
          <p:cNvPr id="7" name="Picture 4" descr="D:\Работа\100 лет\100лет копияv.png">
            <a:extLst>
              <a:ext uri="{FF2B5EF4-FFF2-40B4-BE49-F238E27FC236}">
                <a16:creationId xmlns:a16="http://schemas.microsoft.com/office/drawing/2014/main" id="{40F7471E-6561-404B-9D74-90B1C1C240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25"/>
          <a:stretch/>
        </p:blipFill>
        <p:spPr bwMode="auto">
          <a:xfrm>
            <a:off x="5818098" y="311740"/>
            <a:ext cx="6571653" cy="6659742"/>
          </a:xfrm>
          <a:prstGeom prst="rect">
            <a:avLst/>
          </a:prstGeom>
          <a:noFill/>
          <a:effectLst>
            <a:outerShdw blurRad="304800" dist="38100" dir="600000" sx="94000" sy="94000" algn="ctr" rotWithShape="0">
              <a:schemeClr val="tx1">
                <a:alpha val="7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263191" y="140068"/>
            <a:ext cx="2017337" cy="616346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102</a:t>
            </a:r>
          </a:p>
        </p:txBody>
      </p:sp>
    </p:spTree>
    <p:extLst>
      <p:ext uri="{BB962C8B-B14F-4D97-AF65-F5344CB8AC3E}">
        <p14:creationId xmlns:p14="http://schemas.microsoft.com/office/powerpoint/2010/main" val="164509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262868"/>
            <a:ext cx="5324476" cy="491792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12</a:t>
            </a:fld>
            <a:endParaRPr lang="ru-RU"/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92D1C93-DE25-4711-B5FF-81055FA7B7BC}"/>
              </a:ext>
            </a:extLst>
          </p:cNvPr>
          <p:cNvCxnSpPr/>
          <p:nvPr/>
        </p:nvCxnSpPr>
        <p:spPr>
          <a:xfrm>
            <a:off x="10739692" y="220344"/>
            <a:ext cx="0" cy="57961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99BFFA34-CE51-40FD-BCEF-8CCB2D0C04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5" b="13810"/>
          <a:stretch/>
        </p:blipFill>
        <p:spPr>
          <a:xfrm>
            <a:off x="11530802" y="87259"/>
            <a:ext cx="316648" cy="22227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D129F26-7AC7-4616-8DCC-10636E172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9740" y="-3431"/>
            <a:ext cx="1662260" cy="606033"/>
          </a:xfrm>
          <a:prstGeom prst="rect">
            <a:avLst/>
          </a:prstGeom>
        </p:spPr>
      </p:pic>
      <p:sp>
        <p:nvSpPr>
          <p:cNvPr id="8" name="Заголовок 2"/>
          <p:cNvSpPr txBox="1">
            <a:spLocks/>
          </p:cNvSpPr>
          <p:nvPr/>
        </p:nvSpPr>
        <p:spPr>
          <a:xfrm>
            <a:off x="158262" y="198395"/>
            <a:ext cx="5166214" cy="57069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Количество защищённых диссертаций под руководством членов школы с 2015 года</a:t>
            </a:r>
            <a:br>
              <a:rPr kumimoji="0" lang="ru-RU" sz="1800" b="1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</a:b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ook Antiqua" panose="02040602050305030304" pitchFamily="18" charset="0"/>
              <a:ea typeface="+mj-ea"/>
              <a:cs typeface="+mj-cs"/>
            </a:endParaRPr>
          </a:p>
        </p:txBody>
      </p:sp>
      <p:sp>
        <p:nvSpPr>
          <p:cNvPr id="9" name="Объект 1"/>
          <p:cNvSpPr txBox="1">
            <a:spLocks/>
          </p:cNvSpPr>
          <p:nvPr/>
        </p:nvSpPr>
        <p:spPr>
          <a:xfrm>
            <a:off x="845270" y="140248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4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0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Количество защищённых диссертаций под руководством членов школы: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Докторских - </a:t>
            </a:r>
            <a:r>
              <a:rPr lang="ru-RU" dirty="0"/>
              <a:t>6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Кандидатских - 25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В июне 2021 года предполагается защита </a:t>
            </a:r>
            <a:r>
              <a:rPr lang="ru-RU" dirty="0"/>
              <a:t>1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кандидатской диссертации.</a:t>
            </a:r>
          </a:p>
        </p:txBody>
      </p:sp>
    </p:spTree>
    <p:extLst>
      <p:ext uri="{BB962C8B-B14F-4D97-AF65-F5344CB8AC3E}">
        <p14:creationId xmlns:p14="http://schemas.microsoft.com/office/powerpoint/2010/main" val="235979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283552" y="352471"/>
            <a:ext cx="3131127" cy="10880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3676" y="2187008"/>
            <a:ext cx="101512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Достижения в научно-исследовательской работе</a:t>
            </a:r>
          </a:p>
        </p:txBody>
      </p:sp>
      <p:pic>
        <p:nvPicPr>
          <p:cNvPr id="7" name="Picture 4" descr="D:\Работа\100 лет\100лет копияv.png">
            <a:extLst>
              <a:ext uri="{FF2B5EF4-FFF2-40B4-BE49-F238E27FC236}">
                <a16:creationId xmlns:a16="http://schemas.microsoft.com/office/drawing/2014/main" id="{40F7471E-6561-404B-9D74-90B1C1C240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25"/>
          <a:stretch/>
        </p:blipFill>
        <p:spPr bwMode="auto">
          <a:xfrm>
            <a:off x="5818098" y="311740"/>
            <a:ext cx="6571653" cy="6659742"/>
          </a:xfrm>
          <a:prstGeom prst="rect">
            <a:avLst/>
          </a:prstGeom>
          <a:noFill/>
          <a:effectLst>
            <a:outerShdw blurRad="304800" dist="38100" dir="600000" sx="94000" sy="94000" algn="ctr" rotWithShape="0">
              <a:schemeClr val="tx1">
                <a:alpha val="7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263191" y="140068"/>
            <a:ext cx="2017337" cy="616346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102</a:t>
            </a:r>
          </a:p>
        </p:txBody>
      </p:sp>
    </p:spTree>
    <p:extLst>
      <p:ext uri="{BB962C8B-B14F-4D97-AF65-F5344CB8AC3E}">
        <p14:creationId xmlns:p14="http://schemas.microsoft.com/office/powerpoint/2010/main" val="1366061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262867"/>
            <a:ext cx="4760259" cy="653473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D8E1EF-28A3-48B0-A2E7-28A1554736A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92D1C93-DE25-4711-B5FF-81055FA7B7BC}"/>
              </a:ext>
            </a:extLst>
          </p:cNvPr>
          <p:cNvCxnSpPr/>
          <p:nvPr/>
        </p:nvCxnSpPr>
        <p:spPr>
          <a:xfrm>
            <a:off x="10739692" y="220344"/>
            <a:ext cx="0" cy="57961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99BFFA34-CE51-40FD-BCEF-8CCB2D0C04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5" b="13810"/>
          <a:stretch/>
        </p:blipFill>
        <p:spPr>
          <a:xfrm>
            <a:off x="11530802" y="87259"/>
            <a:ext cx="316648" cy="22227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D129F26-7AC7-4616-8DCC-10636E172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9740" y="-3431"/>
            <a:ext cx="1662260" cy="606033"/>
          </a:xfrm>
          <a:prstGeom prst="rect">
            <a:avLst/>
          </a:prstGeom>
        </p:spPr>
      </p:pic>
      <p:sp>
        <p:nvSpPr>
          <p:cNvPr id="8" name="Заголовок 2"/>
          <p:cNvSpPr txBox="1">
            <a:spLocks/>
          </p:cNvSpPr>
          <p:nvPr/>
        </p:nvSpPr>
        <p:spPr>
          <a:xfrm>
            <a:off x="220857" y="332863"/>
            <a:ext cx="4156634" cy="6068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Объем финансирования научных исследований</a:t>
            </a: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4015414"/>
              </p:ext>
            </p:extLst>
          </p:nvPr>
        </p:nvGraphicFramePr>
        <p:xfrm>
          <a:off x="1057835" y="1237129"/>
          <a:ext cx="9681857" cy="5119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063833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262868"/>
            <a:ext cx="5324476" cy="491792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15</a:t>
            </a:fld>
            <a:endParaRPr lang="ru-RU"/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92D1C93-DE25-4711-B5FF-81055FA7B7BC}"/>
              </a:ext>
            </a:extLst>
          </p:cNvPr>
          <p:cNvCxnSpPr/>
          <p:nvPr/>
        </p:nvCxnSpPr>
        <p:spPr>
          <a:xfrm>
            <a:off x="10739692" y="220344"/>
            <a:ext cx="0" cy="57961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99BFFA34-CE51-40FD-BCEF-8CCB2D0C04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5" b="13810"/>
          <a:stretch/>
        </p:blipFill>
        <p:spPr>
          <a:xfrm>
            <a:off x="11530802" y="87259"/>
            <a:ext cx="316648" cy="22227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D129F26-7AC7-4616-8DCC-10636E172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9740" y="-3431"/>
            <a:ext cx="1662260" cy="606033"/>
          </a:xfrm>
          <a:prstGeom prst="rect">
            <a:avLst/>
          </a:prstGeom>
        </p:spPr>
      </p:pic>
      <p:sp>
        <p:nvSpPr>
          <p:cNvPr id="8" name="Заголовок 2"/>
          <p:cNvSpPr txBox="1">
            <a:spLocks/>
          </p:cNvSpPr>
          <p:nvPr/>
        </p:nvSpPr>
        <p:spPr>
          <a:xfrm>
            <a:off x="220844" y="309531"/>
            <a:ext cx="4882787" cy="6068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Участие в НИР - Госзадание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ook Antiqua" panose="02040602050305030304" pitchFamily="18" charset="0"/>
              <a:ea typeface="+mj-ea"/>
              <a:cs typeface="+mj-cs"/>
            </a:endParaRPr>
          </a:p>
        </p:txBody>
      </p:sp>
      <p:sp>
        <p:nvSpPr>
          <p:cNvPr id="9" name="Объект 1"/>
          <p:cNvSpPr txBox="1">
            <a:spLocks/>
          </p:cNvSpPr>
          <p:nvPr/>
        </p:nvSpPr>
        <p:spPr>
          <a:xfrm>
            <a:off x="492369" y="963004"/>
            <a:ext cx="11413491" cy="550972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4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0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	В соответствии с научными направлениями деятельности Школы представители научной школы за время ее существования (2014-2021 гг.) участвовали: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в 4 </a:t>
            </a:r>
            <a:r>
              <a:rPr kumimoji="0" lang="ru-RU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НИРах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в рамках Государственного задания (бюджетное финансирование)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: 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  <a:p>
            <a:pPr lvl="0" hangingPunct="0">
              <a:defRPr/>
            </a:pPr>
            <a:r>
              <a:rPr lang="ru-RU" dirty="0"/>
              <a:t>«Интеграция корпоративной социальной ответственности в систему корпоративного управления»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(2015)</a:t>
            </a:r>
          </a:p>
          <a:p>
            <a:pPr hangingPunct="0">
              <a:defRPr/>
            </a:pPr>
            <a:r>
              <a:rPr lang="ru-RU" dirty="0"/>
              <a:t>«Формирование механизма агрегированной оценки качества управления непубличными российскими компаниями в интересах государства и </a:t>
            </a:r>
            <a:r>
              <a:rPr lang="ru-RU" dirty="0" err="1"/>
              <a:t>стейкхолдеров</a:t>
            </a:r>
            <a:r>
              <a:rPr lang="ru-RU" dirty="0"/>
              <a:t> »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(2015)</a:t>
            </a:r>
          </a:p>
          <a:p>
            <a:pPr hangingPunct="0">
              <a:defRPr/>
            </a:pPr>
            <a:r>
              <a:rPr lang="ru-RU" dirty="0"/>
              <a:t>«Проведение исследований и анализ стратегических программ развития экономики и промышленности регионов, в целях разработки комплекса мер для включения результатов инновационной, научно-технологической деятельности вузов в экономическую деятельность субъектов Российской Федерации (реализация антикризисного плана Правительства Российской Федерации)»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(2015)</a:t>
            </a:r>
          </a:p>
          <a:p>
            <a:pPr>
              <a:defRPr/>
            </a:pP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«</a:t>
            </a:r>
            <a:r>
              <a:rPr lang="ru-RU" dirty="0"/>
              <a:t>Разработка методических материалов по совершенствованию корпоративного управления в компаниях с государственным участием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» (2016-2017)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4078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262868"/>
            <a:ext cx="5324476" cy="491792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16</a:t>
            </a:fld>
            <a:endParaRPr lang="ru-RU"/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92D1C93-DE25-4711-B5FF-81055FA7B7BC}"/>
              </a:ext>
            </a:extLst>
          </p:cNvPr>
          <p:cNvCxnSpPr/>
          <p:nvPr/>
        </p:nvCxnSpPr>
        <p:spPr>
          <a:xfrm>
            <a:off x="10739692" y="220344"/>
            <a:ext cx="0" cy="57961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99BFFA34-CE51-40FD-BCEF-8CCB2D0C04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5" b="13810"/>
          <a:stretch/>
        </p:blipFill>
        <p:spPr>
          <a:xfrm>
            <a:off x="11530802" y="87259"/>
            <a:ext cx="316648" cy="22227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D129F26-7AC7-4616-8DCC-10636E172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9740" y="-3431"/>
            <a:ext cx="1662260" cy="606033"/>
          </a:xfrm>
          <a:prstGeom prst="rect">
            <a:avLst/>
          </a:prstGeom>
        </p:spPr>
      </p:pic>
      <p:sp>
        <p:nvSpPr>
          <p:cNvPr id="8" name="Заголовок 2"/>
          <p:cNvSpPr txBox="1">
            <a:spLocks/>
          </p:cNvSpPr>
          <p:nvPr/>
        </p:nvSpPr>
        <p:spPr>
          <a:xfrm rot="10800000" flipV="1">
            <a:off x="361520" y="309531"/>
            <a:ext cx="4601433" cy="4451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Участие в НИР</a:t>
            </a:r>
          </a:p>
        </p:txBody>
      </p:sp>
      <p:sp>
        <p:nvSpPr>
          <p:cNvPr id="9" name="Объект 1"/>
          <p:cNvSpPr txBox="1">
            <a:spLocks/>
          </p:cNvSpPr>
          <p:nvPr/>
        </p:nvSpPr>
        <p:spPr>
          <a:xfrm>
            <a:off x="650631" y="1023734"/>
            <a:ext cx="10880171" cy="5834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4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0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	В соответствии с научными направлениями деятельности Школы представители научной школы (преподаватели Департамента корпоративных финансов и корпоративного управления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Финуниверситета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)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участвву</a:t>
            </a:r>
            <a:r>
              <a:rPr lang="ru-RU" dirty="0"/>
              <a:t>ют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: </a:t>
            </a:r>
          </a:p>
          <a:p>
            <a:pPr marL="228600" marR="0" lvl="0" indent="-22860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в научно-исследовательской работе «Развитие теории отношений собственности в современном обществе» (2019-2021).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Материалы исследования по тематике научной школы используются в преподавании дисциплин уровня 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бакалавриата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, магистратуры и аспирантуры.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3656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283552" y="352471"/>
            <a:ext cx="3131127" cy="10880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3676" y="2187008"/>
            <a:ext cx="101512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Достижения в теоретических результатах школы</a:t>
            </a:r>
          </a:p>
        </p:txBody>
      </p:sp>
      <p:pic>
        <p:nvPicPr>
          <p:cNvPr id="7" name="Picture 4" descr="D:\Работа\100 лет\100лет копияv.png">
            <a:extLst>
              <a:ext uri="{FF2B5EF4-FFF2-40B4-BE49-F238E27FC236}">
                <a16:creationId xmlns:a16="http://schemas.microsoft.com/office/drawing/2014/main" id="{40F7471E-6561-404B-9D74-90B1C1C240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25"/>
          <a:stretch/>
        </p:blipFill>
        <p:spPr bwMode="auto">
          <a:xfrm>
            <a:off x="5818098" y="311740"/>
            <a:ext cx="6571653" cy="6659742"/>
          </a:xfrm>
          <a:prstGeom prst="rect">
            <a:avLst/>
          </a:prstGeom>
          <a:noFill/>
          <a:effectLst>
            <a:outerShdw blurRad="304800" dist="38100" dir="600000" sx="94000" sy="94000" algn="ctr" rotWithShape="0">
              <a:schemeClr val="tx1">
                <a:alpha val="7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263191" y="140068"/>
            <a:ext cx="2017337" cy="616346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102</a:t>
            </a:r>
          </a:p>
        </p:txBody>
      </p:sp>
    </p:spTree>
    <p:extLst>
      <p:ext uri="{BB962C8B-B14F-4D97-AF65-F5344CB8AC3E}">
        <p14:creationId xmlns:p14="http://schemas.microsoft.com/office/powerpoint/2010/main" val="35949240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262868"/>
            <a:ext cx="5324476" cy="491792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18</a:t>
            </a:fld>
            <a:endParaRPr lang="ru-RU"/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92D1C93-DE25-4711-B5FF-81055FA7B7BC}"/>
              </a:ext>
            </a:extLst>
          </p:cNvPr>
          <p:cNvCxnSpPr/>
          <p:nvPr/>
        </p:nvCxnSpPr>
        <p:spPr>
          <a:xfrm>
            <a:off x="10739692" y="220344"/>
            <a:ext cx="0" cy="57961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99BFFA34-CE51-40FD-BCEF-8CCB2D0C04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5" b="13810"/>
          <a:stretch/>
        </p:blipFill>
        <p:spPr>
          <a:xfrm>
            <a:off x="11530802" y="87259"/>
            <a:ext cx="316648" cy="22227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D129F26-7AC7-4616-8DCC-10636E172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9740" y="-3431"/>
            <a:ext cx="1662260" cy="606033"/>
          </a:xfrm>
          <a:prstGeom prst="rect">
            <a:avLst/>
          </a:prstGeom>
        </p:spPr>
      </p:pic>
      <p:sp>
        <p:nvSpPr>
          <p:cNvPr id="8" name="Заголовок 2"/>
          <p:cNvSpPr txBox="1">
            <a:spLocks/>
          </p:cNvSpPr>
          <p:nvPr/>
        </p:nvSpPr>
        <p:spPr>
          <a:xfrm>
            <a:off x="308767" y="220344"/>
            <a:ext cx="4706941" cy="41493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Наиболее значимые теоретические результаты школы: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</a:b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ook Antiqua" panose="02040602050305030304" pitchFamily="18" charset="0"/>
              <a:ea typeface="+mj-ea"/>
              <a:cs typeface="+mj-cs"/>
            </a:endParaRPr>
          </a:p>
        </p:txBody>
      </p:sp>
      <p:sp>
        <p:nvSpPr>
          <p:cNvPr id="9" name="Объект 1"/>
          <p:cNvSpPr txBox="1">
            <a:spLocks/>
          </p:cNvSpPr>
          <p:nvPr/>
        </p:nvSpPr>
        <p:spPr>
          <a:xfrm>
            <a:off x="474785" y="1023734"/>
            <a:ext cx="11372666" cy="575029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4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0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t">
              <a:defRPr/>
            </a:pPr>
            <a:r>
              <a:rPr lang="ru-RU" sz="3400" dirty="0"/>
              <a:t>Оп</a:t>
            </a:r>
            <a:r>
              <a:rPr kumimoji="0" lang="ru-RU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ределены</a:t>
            </a:r>
            <a:r>
              <a:rPr kumimoji="0" lang="ru-RU" sz="34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программы подготовки бакалавров и </a:t>
            </a:r>
            <a:r>
              <a:rPr lang="ru-RU" sz="3400" dirty="0"/>
              <a:t>магистров</a:t>
            </a:r>
            <a:r>
              <a:rPr kumimoji="0" lang="ru-RU" sz="34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, подготовлены базовые программы, базовые дисциплины для подготовки, дисциплины по выбору, самостоятельные задания, способы контроля знаний в виде домашних творческих заданий, мозговых штурмов, открытых научных дискуссий, ситуационных задач, </a:t>
            </a:r>
            <a:r>
              <a:rPr kumimoji="0" lang="ru-RU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вебинаров</a:t>
            </a:r>
            <a:r>
              <a:rPr kumimoji="0" lang="ru-RU" sz="34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.</a:t>
            </a:r>
            <a:r>
              <a:rPr lang="ru-RU" sz="3400" dirty="0"/>
              <a:t> </a:t>
            </a:r>
          </a:p>
          <a:p>
            <a:pPr algn="just" fontAlgn="t">
              <a:defRPr/>
            </a:pPr>
            <a:r>
              <a:rPr lang="ru-RU" sz="3400" dirty="0"/>
              <a:t>Разработан курс для магистров «Корпоративное управление в цифровой экономике».</a:t>
            </a:r>
          </a:p>
          <a:p>
            <a:pPr algn="just" fontAlgn="t">
              <a:defRPr/>
            </a:pPr>
            <a:r>
              <a:rPr lang="ru-RU" sz="3400" dirty="0"/>
              <a:t>Подготовлены учебники и учебные пособия для бакалавров и магистров.   </a:t>
            </a:r>
            <a:endParaRPr kumimoji="0" lang="ru-RU" sz="34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  <a:p>
            <a:pPr marL="228600" marR="0" lvl="0" indent="-228600" algn="just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34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Изучены особенности корпоративного управления </a:t>
            </a:r>
            <a:r>
              <a:rPr lang="ru-RU" sz="3400" dirty="0"/>
              <a:t>в </a:t>
            </a:r>
            <a:r>
              <a:rPr kumimoji="0" lang="ru-RU" sz="34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зарубежной и российской практике, на основе чего разработаны базовые характеристики российской модели корпоративного управления.</a:t>
            </a:r>
          </a:p>
          <a:p>
            <a:pPr marL="228600" marR="0" lvl="0" indent="-228600" algn="just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34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Создана методология оценки качества корпоративного управления в российских компаниях с государственным участием.</a:t>
            </a:r>
          </a:p>
          <a:p>
            <a:pPr lvl="0" algn="just" fontAlgn="t">
              <a:defRPr/>
            </a:pPr>
            <a:r>
              <a:rPr lang="ru-RU" sz="3400" dirty="0"/>
              <a:t>Разработан механизм агрегированной оценки качества управления непубличными российскими компаниями в интересах государства и </a:t>
            </a:r>
            <a:r>
              <a:rPr lang="ru-RU" sz="3400" dirty="0" err="1"/>
              <a:t>стейкхолдеров</a:t>
            </a:r>
            <a:r>
              <a:rPr lang="ru-RU" sz="3400" dirty="0"/>
              <a:t>.</a:t>
            </a:r>
            <a:endParaRPr kumimoji="0" lang="ru-RU" sz="34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  <a:p>
            <a:pPr lvl="0" algn="just" fontAlgn="t">
              <a:defRPr/>
            </a:pPr>
            <a:r>
              <a:rPr lang="ru-RU" sz="3400" dirty="0"/>
              <a:t>Разработана концептуальная модель развития корпоративных отношений в современной России. </a:t>
            </a:r>
          </a:p>
          <a:p>
            <a:pPr algn="just" fontAlgn="t">
              <a:defRPr/>
            </a:pPr>
            <a:r>
              <a:rPr lang="ru-RU" sz="3400" dirty="0"/>
              <a:t>Систематизированы методологические подходы трансформации теории собственности.</a:t>
            </a:r>
          </a:p>
          <a:p>
            <a:pPr algn="just" fontAlgn="t">
              <a:defRPr/>
            </a:pPr>
            <a:r>
              <a:rPr lang="ru-RU" sz="3400" dirty="0"/>
              <a:t>Определены основные направления взаимосвязанного развития теории собственности и корпоративных отношений, выявлены и обоснованы возникающие тенденции в соответствии с потребностями цифрового общества.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65316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283552" y="352471"/>
            <a:ext cx="3131127" cy="10880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3676" y="2187008"/>
            <a:ext cx="101512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Перспективные направления развития</a:t>
            </a:r>
          </a:p>
        </p:txBody>
      </p:sp>
      <p:pic>
        <p:nvPicPr>
          <p:cNvPr id="7" name="Picture 4" descr="D:\Работа\100 лет\100лет копияv.png">
            <a:extLst>
              <a:ext uri="{FF2B5EF4-FFF2-40B4-BE49-F238E27FC236}">
                <a16:creationId xmlns:a16="http://schemas.microsoft.com/office/drawing/2014/main" id="{40F7471E-6561-404B-9D74-90B1C1C240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25"/>
          <a:stretch/>
        </p:blipFill>
        <p:spPr bwMode="auto">
          <a:xfrm>
            <a:off x="5818098" y="311740"/>
            <a:ext cx="6571653" cy="6659742"/>
          </a:xfrm>
          <a:prstGeom prst="rect">
            <a:avLst/>
          </a:prstGeom>
          <a:noFill/>
          <a:effectLst>
            <a:outerShdw blurRad="304800" dist="38100" dir="600000" sx="94000" sy="94000" algn="ctr" rotWithShape="0">
              <a:schemeClr val="tx1">
                <a:alpha val="7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263191" y="140068"/>
            <a:ext cx="2017337" cy="616346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102</a:t>
            </a:r>
          </a:p>
        </p:txBody>
      </p:sp>
    </p:spTree>
    <p:extLst>
      <p:ext uri="{BB962C8B-B14F-4D97-AF65-F5344CB8AC3E}">
        <p14:creationId xmlns:p14="http://schemas.microsoft.com/office/powerpoint/2010/main" val="471348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262868"/>
            <a:ext cx="5324476" cy="491792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58955" y="299585"/>
            <a:ext cx="5042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Book Antiqua" panose="02040602050305030304" pitchFamily="18" charset="0"/>
              </a:rPr>
              <a:t>Научный руководитель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2</a:t>
            </a:fld>
            <a:endParaRPr lang="ru-RU"/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92D1C93-DE25-4711-B5FF-81055FA7B7BC}"/>
              </a:ext>
            </a:extLst>
          </p:cNvPr>
          <p:cNvCxnSpPr/>
          <p:nvPr/>
        </p:nvCxnSpPr>
        <p:spPr>
          <a:xfrm>
            <a:off x="10739692" y="220344"/>
            <a:ext cx="0" cy="57961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99BFFA34-CE51-40FD-BCEF-8CCB2D0C04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5" b="13810"/>
          <a:stretch/>
        </p:blipFill>
        <p:spPr>
          <a:xfrm>
            <a:off x="11530802" y="87259"/>
            <a:ext cx="316648" cy="22227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D129F26-7AC7-4616-8DCC-10636E172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9740" y="-3431"/>
            <a:ext cx="1662260" cy="606033"/>
          </a:xfrm>
          <a:prstGeom prst="rect">
            <a:avLst/>
          </a:prstGeom>
        </p:spPr>
      </p:pic>
      <p:pic>
        <p:nvPicPr>
          <p:cNvPr id="10" name="Picture 1" descr="Изображение выглядит как человек, внутренний, в позе&#10;&#10;Автоматически созданное описание">
            <a:extLst>
              <a:ext uri="{FF2B5EF4-FFF2-40B4-BE49-F238E27FC236}">
                <a16:creationId xmlns:a16="http://schemas.microsoft.com/office/drawing/2014/main" id="{9ADE272C-4C19-8B4D-929B-64C4A90362C2}"/>
              </a:ext>
            </a:extLst>
          </p:cNvPr>
          <p:cNvPicPr/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009" y="1712441"/>
            <a:ext cx="1982125" cy="3051493"/>
          </a:xfrm>
          <a:prstGeom prst="rect">
            <a:avLst/>
          </a:prstGeom>
          <a:noFill/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F17EA075-795E-9343-9411-E5A7360683C8}"/>
              </a:ext>
            </a:extLst>
          </p:cNvPr>
          <p:cNvSpPr/>
          <p:nvPr/>
        </p:nvSpPr>
        <p:spPr>
          <a:xfrm>
            <a:off x="4275750" y="1089164"/>
            <a:ext cx="645790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Book Antiqua" panose="02040602050305030304" pitchFamily="18" charset="0"/>
                <a:cs typeface="Times New Roman" panose="02020603050405020304" pitchFamily="18" charset="0"/>
              </a:rPr>
              <a:t>Научный руководитель : </a:t>
            </a:r>
          </a:p>
          <a:p>
            <a:r>
              <a:rPr lang="ru-RU" dirty="0">
                <a:latin typeface="Book Antiqua" panose="02040602050305030304" pitchFamily="18" charset="0"/>
                <a:cs typeface="Times New Roman" panose="02020603050405020304" pitchFamily="18" charset="0"/>
              </a:rPr>
              <a:t>Беляева Ирина Юрьевна </a:t>
            </a:r>
          </a:p>
          <a:p>
            <a:endParaRPr lang="ru-RU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Book Antiqua" panose="02040602050305030304" pitchFamily="18" charset="0"/>
                <a:cs typeface="Times New Roman" panose="02020603050405020304" pitchFamily="18" charset="0"/>
              </a:rPr>
              <a:t>Доктор экономических наук, профессор. </a:t>
            </a:r>
          </a:p>
          <a:p>
            <a:endParaRPr lang="ru-RU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Book Antiqua" panose="02040602050305030304" pitchFamily="18" charset="0"/>
                <a:cs typeface="Times New Roman" panose="02020603050405020304" pitchFamily="18" charset="0"/>
              </a:rPr>
              <a:t>Научный руководитель департамента корпоративных финансов и корпоративного управления.</a:t>
            </a:r>
          </a:p>
          <a:p>
            <a:endParaRPr lang="ru-RU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Book Antiqua" panose="02040602050305030304" pitchFamily="18" charset="0"/>
                <a:cs typeface="Times New Roman" panose="02020603050405020304" pitchFamily="18" charset="0"/>
              </a:rPr>
              <a:t>Почетный работник высшего профессионального образования Российской Федерации, Заслуженный работник высшей школы Российской Федерации, лауреат премии Президента РФ в области образования 2000 г., член-корреспондент российской академии муниципального управления, член комитета по корпоративному управлению и инвестициям Ассоциации менеджеров России, член Комитета по КСО Ассоциации менеджеров России, член национального реестра корпоративных директоров, председатель диссертационного совета.​</a:t>
            </a:r>
          </a:p>
          <a:p>
            <a:endParaRPr lang="ru-RU" b="1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4337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-1" y="262868"/>
            <a:ext cx="7772401" cy="827378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20</a:t>
            </a:fld>
            <a:endParaRPr lang="ru-RU"/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92D1C93-DE25-4711-B5FF-81055FA7B7BC}"/>
              </a:ext>
            </a:extLst>
          </p:cNvPr>
          <p:cNvCxnSpPr/>
          <p:nvPr/>
        </p:nvCxnSpPr>
        <p:spPr>
          <a:xfrm>
            <a:off x="10739692" y="220344"/>
            <a:ext cx="0" cy="57961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99BFFA34-CE51-40FD-BCEF-8CCB2D0C04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5" b="13810"/>
          <a:stretch/>
        </p:blipFill>
        <p:spPr>
          <a:xfrm>
            <a:off x="11530802" y="87259"/>
            <a:ext cx="316648" cy="22227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D129F26-7AC7-4616-8DCC-10636E172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9740" y="-3431"/>
            <a:ext cx="1662260" cy="606033"/>
          </a:xfrm>
          <a:prstGeom prst="rect">
            <a:avLst/>
          </a:prstGeom>
        </p:spPr>
      </p:pic>
      <p:sp>
        <p:nvSpPr>
          <p:cNvPr id="8" name="Заголовок 2"/>
          <p:cNvSpPr txBox="1">
            <a:spLocks/>
          </p:cNvSpPr>
          <p:nvPr/>
        </p:nvSpPr>
        <p:spPr>
          <a:xfrm>
            <a:off x="280622" y="262868"/>
            <a:ext cx="7166433" cy="79310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Перспективные направления развития научной школы в рамках стратегических научных целей и задач Финансового университета : 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</a:b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ook Antiqua" panose="02040602050305030304" pitchFamily="18" charset="0"/>
              <a:ea typeface="+mj-ea"/>
              <a:cs typeface="+mj-cs"/>
            </a:endParaRPr>
          </a:p>
        </p:txBody>
      </p:sp>
      <p:sp>
        <p:nvSpPr>
          <p:cNvPr id="9" name="Объект 1"/>
          <p:cNvSpPr txBox="1">
            <a:spLocks/>
          </p:cNvSpPr>
          <p:nvPr/>
        </p:nvSpPr>
        <p:spPr>
          <a:xfrm>
            <a:off x="593234" y="1447682"/>
            <a:ext cx="11095892" cy="527379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4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0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400" dirty="0"/>
              <a:t>выполнение коллективом научной школы фундаментальных и прикладных научно-исследовательских работ по заказу органов государственной власти, российских компаний;</a:t>
            </a:r>
          </a:p>
          <a:p>
            <a:pPr>
              <a:defRPr/>
            </a:pPr>
            <a:r>
              <a:rPr lang="ru-RU" sz="2400" dirty="0"/>
              <a:t>создание условий для более полного развития творческих способностей членов научной школы;</a:t>
            </a:r>
          </a:p>
          <a:p>
            <a:pPr>
              <a:defRPr/>
            </a:pPr>
            <a:r>
              <a:rPr lang="ru-RU" sz="2400" dirty="0"/>
              <a:t>участие в подготовке научных и научно-педагогических кадров;</a:t>
            </a:r>
          </a:p>
          <a:p>
            <a:pPr>
              <a:defRPr/>
            </a:pPr>
            <a:r>
              <a:rPr lang="ru-RU" sz="2400" dirty="0"/>
              <a:t>обеспечение преемственности поколений в науке и развитие научного потенциала Финансового университета;</a:t>
            </a:r>
          </a:p>
          <a:p>
            <a:pPr>
              <a:defRPr/>
            </a:pPr>
            <a:r>
              <a:rPr lang="ru-RU" sz="2400" dirty="0"/>
              <a:t>повышение эффективности взаимодействия членов научной школы в области научно-исследовательской деятельности;</a:t>
            </a:r>
          </a:p>
          <a:p>
            <a:pPr>
              <a:defRPr/>
            </a:pPr>
            <a:r>
              <a:rPr lang="ru-RU" sz="2400" dirty="0"/>
              <a:t>оказание помощи в становлении молодых ученых Финансового университета, привлечение их к научно-исследовательской деятельности;</a:t>
            </a:r>
          </a:p>
          <a:p>
            <a:pPr>
              <a:defRPr/>
            </a:pPr>
            <a:r>
              <a:rPr lang="ru-RU" sz="2400" dirty="0"/>
              <a:t>участие в развитии учебно-методического обеспечения учебных дисциплин в рамках федеральных государственных образовательных стандартов.</a:t>
            </a:r>
          </a:p>
          <a:p>
            <a:pPr>
              <a:defRPr/>
            </a:pPr>
            <a:endParaRPr lang="ru-RU" sz="2400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2242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283552" y="352471"/>
            <a:ext cx="3131127" cy="10880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3676" y="2187008"/>
            <a:ext cx="101512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Направления повышения значимости</a:t>
            </a:r>
            <a:r>
              <a:rPr kumimoji="0" lang="ru-RU" sz="44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научной деятельности школы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pic>
        <p:nvPicPr>
          <p:cNvPr id="7" name="Picture 4" descr="D:\Работа\100 лет\100лет копияv.png">
            <a:extLst>
              <a:ext uri="{FF2B5EF4-FFF2-40B4-BE49-F238E27FC236}">
                <a16:creationId xmlns:a16="http://schemas.microsoft.com/office/drawing/2014/main" id="{40F7471E-6561-404B-9D74-90B1C1C240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25"/>
          <a:stretch/>
        </p:blipFill>
        <p:spPr bwMode="auto">
          <a:xfrm>
            <a:off x="5818098" y="311740"/>
            <a:ext cx="6571653" cy="6659742"/>
          </a:xfrm>
          <a:prstGeom prst="rect">
            <a:avLst/>
          </a:prstGeom>
          <a:noFill/>
          <a:effectLst>
            <a:outerShdw blurRad="304800" dist="38100" dir="600000" sx="94000" sy="94000" algn="ctr" rotWithShape="0">
              <a:schemeClr val="tx1">
                <a:alpha val="7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263191" y="140068"/>
            <a:ext cx="2017337" cy="616346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102</a:t>
            </a:r>
          </a:p>
        </p:txBody>
      </p:sp>
    </p:spTree>
    <p:extLst>
      <p:ext uri="{BB962C8B-B14F-4D97-AF65-F5344CB8AC3E}">
        <p14:creationId xmlns:p14="http://schemas.microsoft.com/office/powerpoint/2010/main" val="18990331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320124"/>
            <a:ext cx="6365631" cy="664614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22</a:t>
            </a:fld>
            <a:endParaRPr lang="ru-RU"/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92D1C93-DE25-4711-B5FF-81055FA7B7BC}"/>
              </a:ext>
            </a:extLst>
          </p:cNvPr>
          <p:cNvCxnSpPr/>
          <p:nvPr/>
        </p:nvCxnSpPr>
        <p:spPr>
          <a:xfrm>
            <a:off x="10739692" y="220344"/>
            <a:ext cx="0" cy="57961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99BFFA34-CE51-40FD-BCEF-8CCB2D0C04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5" b="13810"/>
          <a:stretch/>
        </p:blipFill>
        <p:spPr>
          <a:xfrm>
            <a:off x="11530802" y="87259"/>
            <a:ext cx="316648" cy="22227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D129F26-7AC7-4616-8DCC-10636E172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9740" y="-3431"/>
            <a:ext cx="1662260" cy="606033"/>
          </a:xfrm>
          <a:prstGeom prst="rect">
            <a:avLst/>
          </a:prstGeom>
        </p:spPr>
      </p:pic>
      <p:sp>
        <p:nvSpPr>
          <p:cNvPr id="8" name="Заголовок 2"/>
          <p:cNvSpPr txBox="1">
            <a:spLocks/>
          </p:cNvSpPr>
          <p:nvPr/>
        </p:nvSpPr>
        <p:spPr>
          <a:xfrm>
            <a:off x="284221" y="383562"/>
            <a:ext cx="5659379" cy="6011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Основные направления повышения значимости научной деятельности школы</a:t>
            </a:r>
          </a:p>
        </p:txBody>
      </p:sp>
      <p:sp>
        <p:nvSpPr>
          <p:cNvPr id="9" name="Объект 1"/>
          <p:cNvSpPr txBox="1">
            <a:spLocks/>
          </p:cNvSpPr>
          <p:nvPr/>
        </p:nvSpPr>
        <p:spPr>
          <a:xfrm>
            <a:off x="545123" y="1160584"/>
            <a:ext cx="11113478" cy="569741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4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0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подготовка экспертных заключений </a:t>
            </a:r>
            <a:r>
              <a:rPr lang="ru-RU" dirty="0"/>
              <a:t>и рекомендаций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по развитию корпоративного управления в российских компаниях;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формирование дискуссионных площадок для обсуждения актуальных проблем </a:t>
            </a:r>
            <a:r>
              <a:rPr lang="ru-RU" dirty="0"/>
              <a:t>корпоративного управления и устойчивого развития бизнеса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подготовка пакета рекомендаций для государственных и законодательных структур по актуальным вопросам корпоративного управления;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расширение участия в исследованиях по заказу Банка России;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обсуждение возможности научных исследований с зарубежными экономическими вузами и центрами по актуальным научным проблемам, а также подготовка публикаций по результатам совместных научных исследований;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стимулирование научных публикаций аспирантов и магистрантов, включая подготовку совместных статей с учеными научной школы;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продолжение подготовки монографий с участием молодых преподавателей в зарубежных изданиях,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подготовка монографий по актуальным направлениям корпоративного управления и корпоративной социальной ответственности. 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2059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262868"/>
            <a:ext cx="5324476" cy="491792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58955" y="273461"/>
            <a:ext cx="5042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Book Antiqua" panose="02040602050305030304" pitchFamily="18" charset="0"/>
              </a:rPr>
              <a:t>Кадровый состав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3</a:t>
            </a:fld>
            <a:endParaRPr lang="ru-RU"/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92D1C93-DE25-4711-B5FF-81055FA7B7BC}"/>
              </a:ext>
            </a:extLst>
          </p:cNvPr>
          <p:cNvCxnSpPr/>
          <p:nvPr/>
        </p:nvCxnSpPr>
        <p:spPr>
          <a:xfrm>
            <a:off x="10739692" y="220344"/>
            <a:ext cx="0" cy="57961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99BFFA34-CE51-40FD-BCEF-8CCB2D0C04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5" b="13810"/>
          <a:stretch/>
        </p:blipFill>
        <p:spPr>
          <a:xfrm>
            <a:off x="11530802" y="87259"/>
            <a:ext cx="316648" cy="22227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D129F26-7AC7-4616-8DCC-10636E172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9740" y="-3431"/>
            <a:ext cx="1662260" cy="606033"/>
          </a:xfrm>
          <a:prstGeom prst="rect">
            <a:avLst/>
          </a:prstGeom>
        </p:spPr>
      </p:pic>
      <p:sp>
        <p:nvSpPr>
          <p:cNvPr id="8" name="Текст 1"/>
          <p:cNvSpPr txBox="1">
            <a:spLocks/>
          </p:cNvSpPr>
          <p:nvPr/>
        </p:nvSpPr>
        <p:spPr>
          <a:xfrm>
            <a:off x="435342" y="1138868"/>
            <a:ext cx="4889134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None/>
              <a:defRPr sz="2400" b="1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None/>
              <a:defRPr sz="2000" b="1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None/>
              <a:defRPr sz="1800" b="1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None/>
              <a:defRPr sz="1600" b="1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None/>
              <a:defRPr sz="1600" b="1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sz="2400" b="1" i="1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Кадровый состав школы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9" name="Объект 9"/>
          <p:cNvSpPr txBox="1">
            <a:spLocks/>
          </p:cNvSpPr>
          <p:nvPr/>
        </p:nvSpPr>
        <p:spPr>
          <a:xfrm>
            <a:off x="269506" y="1846385"/>
            <a:ext cx="5728070" cy="434327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4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0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Количественный состав научной школы на май 2021 года - </a:t>
            </a:r>
            <a:r>
              <a:rPr lang="ru-RU" dirty="0">
                <a:solidFill>
                  <a:sysClr val="windowText" lastClr="000000"/>
                </a:solidFill>
              </a:rPr>
              <a:t>34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человека (из них 8 профессоров, 8 доцентов, 1 ассистент, 1 старший преподаватель, 12 аспирантов) - преподаватели и аспиранты Департамента корпоративных финансов и корпоративного управления факультета Экономики и бизнеса Финансового университета.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Численность молодых ученых до 35 лет – 14 человек. </a:t>
            </a:r>
          </a:p>
        </p:txBody>
      </p:sp>
      <p:sp>
        <p:nvSpPr>
          <p:cNvPr id="10" name="Текст 3"/>
          <p:cNvSpPr txBox="1">
            <a:spLocks/>
          </p:cNvSpPr>
          <p:nvPr/>
        </p:nvSpPr>
        <p:spPr>
          <a:xfrm>
            <a:off x="6295292" y="754660"/>
            <a:ext cx="5395964" cy="120812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None/>
              <a:defRPr sz="2400" b="1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None/>
              <a:defRPr sz="2000" b="1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None/>
              <a:defRPr sz="1800" b="1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None/>
              <a:defRPr sz="1600" b="1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None/>
              <a:defRPr sz="1600" b="1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Пул потенциальных научных руководителей аспирантов научной школы: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1" name="Объект 4"/>
          <p:cNvSpPr txBox="1">
            <a:spLocks/>
          </p:cNvSpPr>
          <p:nvPr/>
        </p:nvSpPr>
        <p:spPr>
          <a:xfrm>
            <a:off x="6172199" y="1846385"/>
            <a:ext cx="5519057" cy="47073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4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0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defRPr/>
            </a:pPr>
            <a:r>
              <a:rPr lang="ru-RU" sz="1200" dirty="0">
                <a:solidFill>
                  <a:schemeClr val="tx1"/>
                </a:solidFill>
              </a:rPr>
              <a:t>Беляева Ирина Юрьевна, д.э.н., профессор, научный руководитель департамента корпоративных финансов и корпоративного управления;</a:t>
            </a:r>
          </a:p>
          <a:p>
            <a:r>
              <a:rPr lang="ru-RU" sz="1200" dirty="0">
                <a:solidFill>
                  <a:schemeClr val="tx1"/>
                </a:solidFill>
              </a:rPr>
              <a:t>Данилова Ольга Викторовна, д.э.н., профессор департамента корпоративных финансов и корпоративного управления;</a:t>
            </a:r>
          </a:p>
          <a:p>
            <a:r>
              <a:rPr lang="ru-RU" sz="1200" dirty="0" err="1">
                <a:solidFill>
                  <a:schemeClr val="tx1"/>
                </a:solidFill>
              </a:rPr>
              <a:t>Батаева</a:t>
            </a:r>
            <a:r>
              <a:rPr lang="ru-RU" sz="1200" dirty="0">
                <a:solidFill>
                  <a:schemeClr val="tx1"/>
                </a:solidFill>
              </a:rPr>
              <a:t> Бэла </a:t>
            </a:r>
            <a:r>
              <a:rPr lang="ru-RU" sz="1200" dirty="0" err="1">
                <a:solidFill>
                  <a:schemeClr val="tx1"/>
                </a:solidFill>
              </a:rPr>
              <a:t>Саидовна</a:t>
            </a:r>
            <a:r>
              <a:rPr lang="ru-RU" sz="1200" dirty="0">
                <a:solidFill>
                  <a:schemeClr val="tx1"/>
                </a:solidFill>
              </a:rPr>
              <a:t>, д.э.н., профессор департамента корпоративных финансов и корпоративного управления;</a:t>
            </a:r>
          </a:p>
          <a:p>
            <a:r>
              <a:rPr lang="ru-RU" sz="1200" dirty="0">
                <a:solidFill>
                  <a:schemeClr val="tx1"/>
                </a:solidFill>
              </a:rPr>
              <a:t>Измайлова Марина Алексеевна, Д.э.н., доцент, департамента корпоративных финансов и корпоративного управления</a:t>
            </a:r>
          </a:p>
          <a:p>
            <a:r>
              <a:rPr lang="ru-RU" sz="1200" dirty="0" err="1">
                <a:solidFill>
                  <a:schemeClr val="tx1"/>
                </a:solidFill>
              </a:rPr>
              <a:t>Цыгалов</a:t>
            </a:r>
            <a:r>
              <a:rPr lang="ru-RU" sz="1200" dirty="0">
                <a:solidFill>
                  <a:schemeClr val="tx1"/>
                </a:solidFill>
              </a:rPr>
              <a:t> Юрий Михайлович, д.э.н., профессор департамента корпоративных финансов и корпоративного управления;</a:t>
            </a:r>
          </a:p>
          <a:p>
            <a:r>
              <a:rPr lang="ru-RU" sz="1200" dirty="0" err="1">
                <a:solidFill>
                  <a:schemeClr val="tx1"/>
                </a:solidFill>
              </a:rPr>
              <a:t>Харчилава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Хвича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Патаевич</a:t>
            </a:r>
            <a:r>
              <a:rPr lang="ru-RU" sz="1200" dirty="0">
                <a:solidFill>
                  <a:schemeClr val="tx1"/>
                </a:solidFill>
              </a:rPr>
              <a:t>, к.э.н., доцент департамента корпоративных финансов и корпоративного управления, первый заместитель декана Факультета экономики и финансов топливно-энергетического комплекса;</a:t>
            </a:r>
          </a:p>
          <a:p>
            <a:r>
              <a:rPr lang="ru-RU" sz="1200" dirty="0">
                <a:solidFill>
                  <a:schemeClr val="tx1"/>
                </a:solidFill>
              </a:rPr>
              <a:t>Пухова Марина Михайловна, к.э.н., доцент департамента корпоративных финансов и корпоративного управления, заместитель декана по магистратуре и аспирантуре Факультета экономики и бизнеса.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1760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-1" y="262868"/>
            <a:ext cx="7476563" cy="606033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4</a:t>
            </a:fld>
            <a:endParaRPr lang="ru-RU"/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92D1C93-DE25-4711-B5FF-81055FA7B7BC}"/>
              </a:ext>
            </a:extLst>
          </p:cNvPr>
          <p:cNvCxnSpPr/>
          <p:nvPr/>
        </p:nvCxnSpPr>
        <p:spPr>
          <a:xfrm>
            <a:off x="10739692" y="220344"/>
            <a:ext cx="0" cy="57961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99BFFA34-CE51-40FD-BCEF-8CCB2D0C04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5" b="13810"/>
          <a:stretch/>
        </p:blipFill>
        <p:spPr>
          <a:xfrm>
            <a:off x="11530802" y="87259"/>
            <a:ext cx="316648" cy="22227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D129F26-7AC7-4616-8DCC-10636E172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9740" y="-3431"/>
            <a:ext cx="1662260" cy="606033"/>
          </a:xfrm>
          <a:prstGeom prst="rect">
            <a:avLst/>
          </a:prstGeom>
        </p:spPr>
      </p:pic>
      <p:sp>
        <p:nvSpPr>
          <p:cNvPr id="8" name="Заголовок 2"/>
          <p:cNvSpPr txBox="1">
            <a:spLocks/>
          </p:cNvSpPr>
          <p:nvPr/>
        </p:nvSpPr>
        <p:spPr>
          <a:xfrm>
            <a:off x="137966" y="320062"/>
            <a:ext cx="4856065" cy="4345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Направление научной деятельности: 08.00.05</a:t>
            </a:r>
          </a:p>
          <a:p>
            <a:pPr>
              <a:defRPr/>
            </a:pPr>
            <a:r>
              <a:rPr lang="ru-RU" sz="1400" dirty="0">
                <a:solidFill>
                  <a:sysClr val="window" lastClr="FFFFFF"/>
                </a:solidFill>
              </a:rPr>
              <a:t>Экономика и управление народным хозяйством </a:t>
            </a:r>
            <a:endParaRPr kumimoji="0" lang="ru-RU" sz="140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ook Antiqua" panose="02040602050305030304" pitchFamily="18" charset="0"/>
              <a:ea typeface="+mj-ea"/>
              <a:cs typeface="+mj-cs"/>
            </a:endParaRPr>
          </a:p>
        </p:txBody>
      </p:sp>
      <p:sp>
        <p:nvSpPr>
          <p:cNvPr id="9" name="Объект 1"/>
          <p:cNvSpPr txBox="1">
            <a:spLocks/>
          </p:cNvSpPr>
          <p:nvPr/>
        </p:nvSpPr>
        <p:spPr>
          <a:xfrm>
            <a:off x="457200" y="1023734"/>
            <a:ext cx="11073602" cy="5484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4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0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В 2014-2020 гг. научными направлениями исследования школы являлись следующие области: 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  <a:p>
            <a:pPr lvl="0">
              <a:defRPr/>
            </a:pPr>
            <a:r>
              <a:rPr lang="ru-RU" sz="2000" dirty="0"/>
              <a:t> Развитие практики корпоративного управления в публичных и непубличных компаниях</a:t>
            </a:r>
          </a:p>
          <a:p>
            <a:pPr lvl="0"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</a:t>
            </a:r>
            <a:r>
              <a:rPr lang="ru-RU" sz="2000" dirty="0"/>
              <a:t>Развитие практики в области корпоративной социальной ответственности и устойчивого развития в публичных и непубличных компаниях</a:t>
            </a:r>
          </a:p>
          <a:p>
            <a:pPr lvl="0">
              <a:defRPr/>
            </a:pPr>
            <a:r>
              <a:rPr lang="ru-RU" sz="2000" dirty="0"/>
              <a:t> Управление акционерной государственной собственностью</a:t>
            </a:r>
          </a:p>
          <a:p>
            <a:pPr lvl="0"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</a:t>
            </a:r>
            <a:r>
              <a:rPr lang="ru-RU" sz="2000" dirty="0"/>
              <a:t>Специфика деятельности органов управления и контроля корпорации в условиях цифровой трансформации</a:t>
            </a:r>
          </a:p>
          <a:p>
            <a:pPr lvl="0">
              <a:defRPr/>
            </a:pPr>
            <a:r>
              <a:rPr lang="ru-RU" sz="2000" dirty="0"/>
              <a:t>Исследование уровня раскрытия информации российскими компаниями в системе корпоративного управления и устойчивого развития</a:t>
            </a:r>
          </a:p>
          <a:p>
            <a:pPr lvl="0">
              <a:defRPr/>
            </a:pPr>
            <a:r>
              <a:rPr lang="ru-RU" sz="2000" dirty="0"/>
              <a:t>Исследование российского и зарубежного рынков слияний и поглощений</a:t>
            </a:r>
          </a:p>
          <a:p>
            <a:pPr lvl="0">
              <a:defRPr/>
            </a:pPr>
            <a:r>
              <a:rPr lang="ru-RU" sz="2000" dirty="0"/>
              <a:t>Интеграция корпоративной социальной ответственности в систему корпоративного управления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6139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283552" y="352471"/>
            <a:ext cx="3131127" cy="10880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3676" y="2187008"/>
            <a:ext cx="101512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Достижения в публикационной деятельности</a:t>
            </a:r>
          </a:p>
        </p:txBody>
      </p:sp>
      <p:pic>
        <p:nvPicPr>
          <p:cNvPr id="7" name="Picture 4" descr="D:\Работа\100 лет\100лет копияv.png">
            <a:extLst>
              <a:ext uri="{FF2B5EF4-FFF2-40B4-BE49-F238E27FC236}">
                <a16:creationId xmlns:a16="http://schemas.microsoft.com/office/drawing/2014/main" id="{40F7471E-6561-404B-9D74-90B1C1C240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25"/>
          <a:stretch/>
        </p:blipFill>
        <p:spPr bwMode="auto">
          <a:xfrm>
            <a:off x="5818098" y="311740"/>
            <a:ext cx="6571653" cy="6659742"/>
          </a:xfrm>
          <a:prstGeom prst="rect">
            <a:avLst/>
          </a:prstGeom>
          <a:noFill/>
          <a:effectLst>
            <a:outerShdw blurRad="304800" dist="38100" dir="600000" sx="94000" sy="94000" algn="ctr" rotWithShape="0">
              <a:schemeClr val="tx1">
                <a:alpha val="7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263191" y="140068"/>
            <a:ext cx="2017337" cy="616346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102</a:t>
            </a:r>
          </a:p>
        </p:txBody>
      </p:sp>
    </p:spTree>
    <p:extLst>
      <p:ext uri="{BB962C8B-B14F-4D97-AF65-F5344CB8AC3E}">
        <p14:creationId xmlns:p14="http://schemas.microsoft.com/office/powerpoint/2010/main" val="2325350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45370" y="499888"/>
            <a:ext cx="5324476" cy="491792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D8E1EF-28A3-48B0-A2E7-28A1554736A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92D1C93-DE25-4711-B5FF-81055FA7B7BC}"/>
              </a:ext>
            </a:extLst>
          </p:cNvPr>
          <p:cNvCxnSpPr/>
          <p:nvPr/>
        </p:nvCxnSpPr>
        <p:spPr>
          <a:xfrm>
            <a:off x="10739692" y="220344"/>
            <a:ext cx="0" cy="57961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99BFFA34-CE51-40FD-BCEF-8CCB2D0C04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5" b="13810"/>
          <a:stretch/>
        </p:blipFill>
        <p:spPr>
          <a:xfrm>
            <a:off x="11530802" y="87259"/>
            <a:ext cx="316648" cy="22227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D129F26-7AC7-4616-8DCC-10636E172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9740" y="-3431"/>
            <a:ext cx="1662260" cy="606033"/>
          </a:xfrm>
          <a:prstGeom prst="rect">
            <a:avLst/>
          </a:prstGeom>
        </p:spPr>
      </p:pic>
      <p:sp>
        <p:nvSpPr>
          <p:cNvPr id="9" name="Объект 1"/>
          <p:cNvSpPr txBox="1">
            <a:spLocks/>
          </p:cNvSpPr>
          <p:nvPr/>
        </p:nvSpPr>
        <p:spPr>
          <a:xfrm>
            <a:off x="457200" y="1023734"/>
            <a:ext cx="11073602" cy="5484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4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0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1" y="467833"/>
            <a:ext cx="5324476" cy="6060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Показатели деятельности научной школы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ysClr val="window" lastClr="FFFFFF"/>
                </a:solidFill>
              </a:rPr>
              <a:t>2015-2021 гг.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 </a:t>
            </a:r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6718788"/>
              </p:ext>
            </p:extLst>
          </p:nvPr>
        </p:nvGraphicFramePr>
        <p:xfrm>
          <a:off x="708917" y="1215455"/>
          <a:ext cx="10559718" cy="5292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52549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262868"/>
            <a:ext cx="5324476" cy="491792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7</a:t>
            </a:fld>
            <a:endParaRPr lang="ru-RU"/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92D1C93-DE25-4711-B5FF-81055FA7B7BC}"/>
              </a:ext>
            </a:extLst>
          </p:cNvPr>
          <p:cNvCxnSpPr/>
          <p:nvPr/>
        </p:nvCxnSpPr>
        <p:spPr>
          <a:xfrm>
            <a:off x="10739692" y="220344"/>
            <a:ext cx="0" cy="57961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99BFFA34-CE51-40FD-BCEF-8CCB2D0C04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5" b="13810"/>
          <a:stretch/>
        </p:blipFill>
        <p:spPr>
          <a:xfrm>
            <a:off x="11530802" y="87259"/>
            <a:ext cx="316648" cy="22227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D129F26-7AC7-4616-8DCC-10636E172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9740" y="-3431"/>
            <a:ext cx="1662260" cy="606033"/>
          </a:xfrm>
          <a:prstGeom prst="rect">
            <a:avLst/>
          </a:prstGeom>
        </p:spPr>
      </p:pic>
      <p:sp>
        <p:nvSpPr>
          <p:cNvPr id="8" name="Заголовок 2"/>
          <p:cNvSpPr txBox="1">
            <a:spLocks/>
          </p:cNvSpPr>
          <p:nvPr/>
        </p:nvSpPr>
        <p:spPr>
          <a:xfrm>
            <a:off x="0" y="262868"/>
            <a:ext cx="5187462" cy="5662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Показатели 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деятельности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 научной школы </a:t>
            </a:r>
            <a:r>
              <a:rPr kumimoji="0" lang="ru-RU" altLang="ru-RU" sz="16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Times New Roman" pitchFamily="18" charset="0"/>
              </a:rPr>
              <a:t> за 2015-2021 гг.</a:t>
            </a:r>
            <a:br>
              <a:rPr kumimoji="0" lang="ru-RU" altLang="ru-RU" sz="16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Times New Roman" pitchFamily="18" charset="0"/>
              </a:rPr>
            </a:b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 </a:t>
            </a:r>
          </a:p>
        </p:txBody>
      </p:sp>
      <p:graphicFrame>
        <p:nvGraphicFramePr>
          <p:cNvPr id="9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7944133"/>
              </p:ext>
            </p:extLst>
          </p:nvPr>
        </p:nvGraphicFramePr>
        <p:xfrm>
          <a:off x="838200" y="1336431"/>
          <a:ext cx="10515600" cy="4840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244212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262868"/>
            <a:ext cx="5324476" cy="491792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ysClr val="window" lastClr="FFFFFF"/>
                </a:solidFill>
                <a:latin typeface="Book Antiqua" panose="02040602050305030304" pitchFamily="18" charset="0"/>
              </a:rPr>
              <a:t>Показатели</a:t>
            </a:r>
            <a:r>
              <a:rPr lang="ru-RU" sz="1600" b="1" dirty="0">
                <a:solidFill>
                  <a:sysClr val="window" lastClr="FFFFFF"/>
                </a:solidFill>
                <a:latin typeface="Book Antiqua" panose="02040602050305030304" pitchFamily="18" charset="0"/>
              </a:rPr>
              <a:t> деятельности научной школы </a:t>
            </a:r>
            <a:r>
              <a:rPr lang="ru-RU" altLang="ru-RU" sz="1600" b="1" dirty="0">
                <a:solidFill>
                  <a:sysClr val="window" lastClr="FFFFFF"/>
                </a:solidFill>
                <a:latin typeface="Book Antiqua" panose="02040602050305030304" pitchFamily="18" charset="0"/>
                <a:cs typeface="Times New Roman" pitchFamily="18" charset="0"/>
              </a:rPr>
              <a:t> за 2015-2021 гг.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8</a:t>
            </a:fld>
            <a:endParaRPr lang="ru-RU"/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92D1C93-DE25-4711-B5FF-81055FA7B7BC}"/>
              </a:ext>
            </a:extLst>
          </p:cNvPr>
          <p:cNvCxnSpPr/>
          <p:nvPr/>
        </p:nvCxnSpPr>
        <p:spPr>
          <a:xfrm>
            <a:off x="10739692" y="220344"/>
            <a:ext cx="0" cy="57961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99BFFA34-CE51-40FD-BCEF-8CCB2D0C04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5" b="13810"/>
          <a:stretch/>
        </p:blipFill>
        <p:spPr>
          <a:xfrm>
            <a:off x="11530802" y="87259"/>
            <a:ext cx="316648" cy="22227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D129F26-7AC7-4616-8DCC-10636E172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9740" y="-3431"/>
            <a:ext cx="1662260" cy="606033"/>
          </a:xfrm>
          <a:prstGeom prst="rect">
            <a:avLst/>
          </a:prstGeom>
        </p:spPr>
      </p:pic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BDC6CB40-032F-C443-8938-CF0878941C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1110311"/>
              </p:ext>
            </p:extLst>
          </p:nvPr>
        </p:nvGraphicFramePr>
        <p:xfrm>
          <a:off x="738554" y="1301262"/>
          <a:ext cx="10181492" cy="5363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6091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262868"/>
            <a:ext cx="5324476" cy="491792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9</a:t>
            </a:fld>
            <a:endParaRPr lang="ru-RU"/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92D1C93-DE25-4711-B5FF-81055FA7B7BC}"/>
              </a:ext>
            </a:extLst>
          </p:cNvPr>
          <p:cNvCxnSpPr/>
          <p:nvPr/>
        </p:nvCxnSpPr>
        <p:spPr>
          <a:xfrm>
            <a:off x="10739692" y="220344"/>
            <a:ext cx="0" cy="57961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99BFFA34-CE51-40FD-BCEF-8CCB2D0C04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5" b="13810"/>
          <a:stretch/>
        </p:blipFill>
        <p:spPr>
          <a:xfrm>
            <a:off x="11530802" y="87259"/>
            <a:ext cx="316648" cy="22227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D129F26-7AC7-4616-8DCC-10636E172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9740" y="-3431"/>
            <a:ext cx="1662260" cy="606033"/>
          </a:xfrm>
          <a:prstGeom prst="rect">
            <a:avLst/>
          </a:prstGeom>
        </p:spPr>
      </p:pic>
      <p:sp>
        <p:nvSpPr>
          <p:cNvPr id="8" name="Пятиугольник 7"/>
          <p:cNvSpPr/>
          <p:nvPr/>
        </p:nvSpPr>
        <p:spPr>
          <a:xfrm>
            <a:off x="172275" y="262868"/>
            <a:ext cx="5324476" cy="491792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ysClr val="window" lastClr="FFFFFF"/>
                </a:solidFill>
                <a:latin typeface="Book Antiqua" panose="02040602050305030304" pitchFamily="18" charset="0"/>
              </a:rPr>
              <a:t>Показатели деятельности научной школы </a:t>
            </a:r>
            <a:r>
              <a:rPr lang="ru-RU" altLang="ru-RU" sz="1600" b="1" dirty="0">
                <a:solidFill>
                  <a:sysClr val="window" lastClr="FFFFFF"/>
                </a:solidFill>
                <a:latin typeface="Book Antiqua" panose="02040602050305030304" pitchFamily="18" charset="0"/>
                <a:cs typeface="Times New Roman" pitchFamily="18" charset="0"/>
              </a:rPr>
              <a:t> за 2015-2021 гг.</a:t>
            </a:r>
            <a:endParaRPr lang="ru-RU" dirty="0"/>
          </a:p>
        </p:txBody>
      </p:sp>
      <p:graphicFrame>
        <p:nvGraphicFramePr>
          <p:cNvPr id="9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5342156"/>
              </p:ext>
            </p:extLst>
          </p:nvPr>
        </p:nvGraphicFramePr>
        <p:xfrm>
          <a:off x="838200" y="1213338"/>
          <a:ext cx="10515600" cy="496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107763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Финансовый Университет">
    <a:dk1>
      <a:sysClr val="windowText" lastClr="000000"/>
    </a:dk1>
    <a:lt1>
      <a:sysClr val="window" lastClr="FFFFFF"/>
    </a:lt1>
    <a:dk2>
      <a:srgbClr val="373545"/>
    </a:dk2>
    <a:lt2>
      <a:srgbClr val="A5A5A5"/>
    </a:lt2>
    <a:accent1>
      <a:srgbClr val="256569"/>
    </a:accent1>
    <a:accent2>
      <a:srgbClr val="AFAFAF"/>
    </a:accent2>
    <a:accent3>
      <a:srgbClr val="5BBFC5"/>
    </a:accent3>
    <a:accent4>
      <a:srgbClr val="7B7B7B"/>
    </a:accent4>
    <a:accent5>
      <a:srgbClr val="84ACB6"/>
    </a:accent5>
    <a:accent6>
      <a:srgbClr val="2683C6"/>
    </a:accent6>
    <a:hlink>
      <a:srgbClr val="6B9F25"/>
    </a:hlink>
    <a:folHlink>
      <a:srgbClr val="9F6715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Финансовый Университет">
    <a:dk1>
      <a:sysClr val="windowText" lastClr="000000"/>
    </a:dk1>
    <a:lt1>
      <a:sysClr val="window" lastClr="FFFFFF"/>
    </a:lt1>
    <a:dk2>
      <a:srgbClr val="373545"/>
    </a:dk2>
    <a:lt2>
      <a:srgbClr val="A5A5A5"/>
    </a:lt2>
    <a:accent1>
      <a:srgbClr val="256569"/>
    </a:accent1>
    <a:accent2>
      <a:srgbClr val="AFAFAF"/>
    </a:accent2>
    <a:accent3>
      <a:srgbClr val="5BBFC5"/>
    </a:accent3>
    <a:accent4>
      <a:srgbClr val="7B7B7B"/>
    </a:accent4>
    <a:accent5>
      <a:srgbClr val="84ACB6"/>
    </a:accent5>
    <a:accent6>
      <a:srgbClr val="2683C6"/>
    </a:accent6>
    <a:hlink>
      <a:srgbClr val="6B9F25"/>
    </a:hlink>
    <a:folHlink>
      <a:srgbClr val="9F6715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Финансовый Университет">
    <a:dk1>
      <a:sysClr val="windowText" lastClr="000000"/>
    </a:dk1>
    <a:lt1>
      <a:sysClr val="window" lastClr="FFFFFF"/>
    </a:lt1>
    <a:dk2>
      <a:srgbClr val="373545"/>
    </a:dk2>
    <a:lt2>
      <a:srgbClr val="A5A5A5"/>
    </a:lt2>
    <a:accent1>
      <a:srgbClr val="256569"/>
    </a:accent1>
    <a:accent2>
      <a:srgbClr val="AFAFAF"/>
    </a:accent2>
    <a:accent3>
      <a:srgbClr val="5BBFC5"/>
    </a:accent3>
    <a:accent4>
      <a:srgbClr val="7B7B7B"/>
    </a:accent4>
    <a:accent5>
      <a:srgbClr val="84ACB6"/>
    </a:accent5>
    <a:accent6>
      <a:srgbClr val="2683C6"/>
    </a:accent6>
    <a:hlink>
      <a:srgbClr val="6B9F25"/>
    </a:hlink>
    <a:folHlink>
      <a:srgbClr val="9F6715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0A489453717914681D93B5A7BDC7ED2" ma:contentTypeVersion="13" ma:contentTypeDescription="Создание документа." ma:contentTypeScope="" ma:versionID="6133a5482f5fb1cb32acb01051cf82d5">
  <xsd:schema xmlns:xsd="http://www.w3.org/2001/XMLSchema" xmlns:xs="http://www.w3.org/2001/XMLSchema" xmlns:p="http://schemas.microsoft.com/office/2006/metadata/properties" xmlns:ns3="83ac7d08-3f2b-48dd-877a-47652b566724" xmlns:ns4="b94d476b-2b49-4037-a150-9830eb8bd70f" targetNamespace="http://schemas.microsoft.com/office/2006/metadata/properties" ma:root="true" ma:fieldsID="9fec29cfef89410982e3b897124371b6" ns3:_="" ns4:_="">
    <xsd:import namespace="83ac7d08-3f2b-48dd-877a-47652b566724"/>
    <xsd:import namespace="b94d476b-2b49-4037-a150-9830eb8bd70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ac7d08-3f2b-48dd-877a-47652b5667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Совместно с подробностями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Хэш подсказки о совместном доступе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d476b-2b49-4037-a150-9830eb8bd7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92EA0ED-872B-4677-9E97-9FCD50EF84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ac7d08-3f2b-48dd-877a-47652b566724"/>
    <ds:schemaRef ds:uri="b94d476b-2b49-4037-a150-9830eb8bd7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14FB3A-98B0-4541-A9B6-6A9A9A4E97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F78A8B-7EE1-459B-81DE-8E382C3F86C9}">
  <ds:schemaRefs>
    <ds:schemaRef ds:uri="83ac7d08-3f2b-48dd-877a-47652b566724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b94d476b-2b49-4037-a150-9830eb8bd70f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8335</TotalTime>
  <Words>1162</Words>
  <Application>Microsoft Macintosh PowerPoint</Application>
  <PresentationFormat>Широкоэкранный</PresentationFormat>
  <Paragraphs>139</Paragraphs>
  <Slides>22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Book Antiqua</vt:lpstr>
      <vt:lpstr>Calibri</vt:lpstr>
      <vt:lpstr>Calibri Light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Константин Сапронов</cp:lastModifiedBy>
  <cp:revision>1169</cp:revision>
  <cp:lastPrinted>2020-12-09T08:42:32Z</cp:lastPrinted>
  <dcterms:created xsi:type="dcterms:W3CDTF">2016-09-22T16:49:19Z</dcterms:created>
  <dcterms:modified xsi:type="dcterms:W3CDTF">2021-05-31T14:17:08Z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0x010100B0A489453717914681D93B5A7BDC7ED2</vt:lpwstr>
  </property>
</Properties>
</file>