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369" r:id="rId2"/>
    <p:sldId id="380" r:id="rId3"/>
    <p:sldId id="385" r:id="rId4"/>
    <p:sldId id="384" r:id="rId5"/>
    <p:sldId id="383" r:id="rId6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5AD872"/>
    <a:srgbClr val="D0130E"/>
    <a:srgbClr val="C70B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23" autoAdjust="0"/>
    <p:restoredTop sz="96691" autoAdjust="0"/>
  </p:normalViewPr>
  <p:slideViewPr>
    <p:cSldViewPr>
      <p:cViewPr varScale="1">
        <p:scale>
          <a:sx n="81" d="100"/>
          <a:sy n="81" d="100"/>
        </p:scale>
        <p:origin x="14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20" d="100"/>
          <a:sy n="120" d="100"/>
        </p:scale>
        <p:origin x="-1500" y="8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51" cy="496094"/>
          </a:xfrm>
          <a:prstGeom prst="rect">
            <a:avLst/>
          </a:prstGeom>
        </p:spPr>
        <p:txBody>
          <a:bodyPr vert="horz" lIns="91537" tIns="45769" rIns="91537" bIns="45769" rtlCol="0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728" y="1"/>
            <a:ext cx="2946351" cy="496094"/>
          </a:xfrm>
          <a:prstGeom prst="rect">
            <a:avLst/>
          </a:prstGeom>
        </p:spPr>
        <p:txBody>
          <a:bodyPr vert="horz" lIns="91537" tIns="45769" rIns="91537" bIns="45769" rtlCol="0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B15017A-4EFF-488E-B77E-C9698F78410F}" type="datetimeFigureOut">
              <a:rPr lang="ru-RU"/>
              <a:pPr>
                <a:defRPr/>
              </a:pPr>
              <a:t>13.10.2017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960"/>
            <a:ext cx="2946351" cy="496093"/>
          </a:xfrm>
          <a:prstGeom prst="rect">
            <a:avLst/>
          </a:prstGeom>
        </p:spPr>
        <p:txBody>
          <a:bodyPr vert="horz" lIns="91537" tIns="45769" rIns="91537" bIns="45769" rtlCol="0" anchor="b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728" y="9428960"/>
            <a:ext cx="2946351" cy="496093"/>
          </a:xfrm>
          <a:prstGeom prst="rect">
            <a:avLst/>
          </a:prstGeom>
        </p:spPr>
        <p:txBody>
          <a:bodyPr vert="horz" lIns="91537" tIns="45769" rIns="91537" bIns="45769" rtlCol="0" anchor="b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CA141D1-574C-486F-B674-4834470A6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265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351" cy="496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7" tIns="45769" rIns="91537" bIns="4576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324" y="1"/>
            <a:ext cx="2946351" cy="496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7" tIns="45769" rIns="91537" bIns="4576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570" y="4715273"/>
            <a:ext cx="4984536" cy="4466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7" tIns="45769" rIns="91537" bIns="45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544"/>
            <a:ext cx="2946351" cy="496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7" tIns="45769" rIns="91537" bIns="4576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324" y="9430544"/>
            <a:ext cx="2946351" cy="496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7" tIns="45769" rIns="91537" bIns="4576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5E04319-5D2F-454D-8F38-D91B5FBB4F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719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b="1" i="1" dirty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3741" indent="-286054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4217" indent="-228844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1904" indent="-228844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9591" indent="-228844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7278" indent="-22884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4964" indent="-22884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32651" indent="-22884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90339" indent="-22884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562FAA18-AE21-4D0E-A7FC-5AB6205221ED}" type="slidenum">
              <a:rPr lang="ru-RU" sz="1200"/>
              <a:pPr/>
              <a:t>1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2696486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0" i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E04319-5D2F-454D-8F38-D91B5FBB4FA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963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0" i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E04319-5D2F-454D-8F38-D91B5FBB4FA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963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5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6" name="Picture 4" descr="minispi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4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noProof="0" smtClean="0"/>
              <a:t>Щелчок правит образец заголовка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ru-RU" noProof="0" smtClean="0"/>
              <a:t>Щелчок правит 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fld id="{F1F74FD9-4866-4D8E-8C3E-E0232CAE5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5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87654-C723-49C8-8908-B12E1B9F89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89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46082-6C2F-4FAC-984B-CCAC41B5C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912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990600" y="18288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72DB5-127C-4994-98A2-50247413B1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33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2C48B-8122-4B3F-BD08-D5D840181D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67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D6E3A-C449-47FE-B199-CEEF4C3F33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64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1B2CC-B702-4C01-B8ED-E2EE46172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19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A0312-0409-49B6-B81D-C6FB90AA99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60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6AF3B-ADB0-44D3-93EF-553A1FFA1B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83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D9A3A-E37E-476A-B1D9-0E72567BAE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0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B7EB9-E813-46D0-9D08-4277539173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050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A66C4-56B0-4E0E-8FCE-A981958EF1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20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33" name="Picture 4" descr="minispir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" name="Line 5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B3BE5B0-DA3B-4D4F-A65D-2084EED0EB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  <p:sldLayoutId id="214748396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1988840"/>
            <a:ext cx="7861300" cy="4320480"/>
          </a:xfrm>
        </p:spPr>
        <p:txBody>
          <a:bodyPr/>
          <a:lstStyle/>
          <a:p>
            <a:pPr>
              <a:defRPr/>
            </a:pPr>
            <a:endParaRPr lang="en-US" sz="1050" dirty="0" smtClean="0">
              <a:solidFill>
                <a:schemeClr val="hlink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ru-RU" sz="3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Об организации эффективного руководства магистерскими программами</a:t>
            </a:r>
          </a:p>
          <a:p>
            <a:pPr algn="r">
              <a:spcBef>
                <a:spcPts val="0"/>
              </a:spcBef>
              <a:defRPr/>
            </a:pPr>
            <a:endParaRPr lang="ru-RU" sz="1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>
              <a:spcBef>
                <a:spcPts val="0"/>
              </a:spcBef>
              <a:defRPr/>
            </a:pPr>
            <a:endParaRPr lang="ru-RU" sz="1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>
              <a:spcBef>
                <a:spcPts val="0"/>
              </a:spcBef>
              <a:defRPr/>
            </a:pPr>
            <a:endParaRPr lang="ru-RU" sz="1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>
              <a:spcBef>
                <a:spcPts val="0"/>
              </a:spcBef>
              <a:defRPr/>
            </a:pPr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</a:p>
          <a:p>
            <a:pPr>
              <a:spcBef>
                <a:spcPts val="0"/>
              </a:spcBef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Москва, 2017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3314" name="Picture 2" descr="Логотип Финуниверситет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32656"/>
            <a:ext cx="3756670" cy="11989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089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2"/>
          <p:cNvSpPr txBox="1">
            <a:spLocks/>
          </p:cNvSpPr>
          <p:nvPr/>
        </p:nvSpPr>
        <p:spPr bwMode="auto">
          <a:xfrm>
            <a:off x="827584" y="332656"/>
            <a:ext cx="7992888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None/>
              <a:tabLst/>
              <a:defRPr/>
            </a:pPr>
            <a:r>
              <a:rPr kumimoji="1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Формирование </a:t>
            </a:r>
            <a:r>
              <a:rPr kumimoji="1" lang="ru-RU" sz="1600" b="1" kern="0" dirty="0" smtClean="0">
                <a:latin typeface="+mn-lt"/>
              </a:rPr>
              <a:t>Методики оценки качества магистерских программ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None/>
              <a:tabLst/>
              <a:defRPr/>
            </a:pPr>
            <a:r>
              <a:rPr kumimoji="1" lang="ru-RU" sz="1600" b="1" kern="0" dirty="0" smtClean="0">
                <a:latin typeface="+mn-lt"/>
              </a:rPr>
              <a:t>на основе мониторинга </a:t>
            </a:r>
            <a:r>
              <a:rPr kumimoji="1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2015-2017 гг.</a:t>
            </a:r>
            <a:endParaRPr kumimoji="1" 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None/>
              <a:tabLst/>
              <a:defRPr/>
            </a:pPr>
            <a:endParaRPr kumimoji="1" lang="ru-RU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None/>
              <a:tabLst/>
              <a:defRPr/>
            </a:pPr>
            <a:endParaRPr kumimoji="1" lang="ru-RU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None/>
              <a:tabLst/>
              <a:defRPr/>
            </a:pPr>
            <a:endParaRPr kumimoji="1" lang="ru-RU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899592" y="908720"/>
          <a:ext cx="7848872" cy="2664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0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8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855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Количественный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анализ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Критерии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55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1. Проходной балл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не менее 150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36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2. Конкурс по заявлениям по приоритету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не менее 2,5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91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3. Коэффициент </a:t>
                      </a:r>
                    </a:p>
                    <a:p>
                      <a:r>
                        <a:rPr lang="ru-RU" sz="1400" dirty="0" smtClean="0"/>
                        <a:t>«кол-во платных/кол-во</a:t>
                      </a:r>
                      <a:r>
                        <a:rPr lang="ru-RU" sz="1400" baseline="0" dirty="0" smtClean="0"/>
                        <a:t> бюджетных»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не менее 0,3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91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4. Оценка обучающимися. Вопрос: «Выбрали бы Вы эту программу сейчас?»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Положительный ответ не менее 70% респондентов 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 bwMode="auto">
          <a:xfrm>
            <a:off x="971600" y="4509120"/>
            <a:ext cx="1656184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latin typeface="Times New Roman" pitchFamily="18" charset="0"/>
              </a:rPr>
              <a:t>3-4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критерия</a:t>
            </a: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71600" y="5301208"/>
            <a:ext cx="1656184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1-2 критерия</a:t>
            </a: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971600" y="6093296"/>
            <a:ext cx="1656184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latin typeface="Times New Roman" pitchFamily="18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е достигнуто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3275856" y="4509120"/>
            <a:ext cx="1584176" cy="504056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21 программа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3275856" y="5301208"/>
            <a:ext cx="1584176" cy="504056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27 программ</a:t>
            </a: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3275856" y="6093296"/>
            <a:ext cx="1584176" cy="504056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13 программ</a:t>
            </a:r>
          </a:p>
        </p:txBody>
      </p:sp>
      <p:cxnSp>
        <p:nvCxnSpPr>
          <p:cNvPr id="21" name="Прямая со стрелкой 20"/>
          <p:cNvCxnSpPr>
            <a:stCxn id="10" idx="3"/>
            <a:endCxn id="16" idx="1"/>
          </p:cNvCxnSpPr>
          <p:nvPr/>
        </p:nvCxnSpPr>
        <p:spPr bwMode="auto">
          <a:xfrm>
            <a:off x="2627784" y="4761148"/>
            <a:ext cx="6480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Прямая со стрелкой 24"/>
          <p:cNvCxnSpPr>
            <a:stCxn id="14" idx="3"/>
            <a:endCxn id="18" idx="1"/>
          </p:cNvCxnSpPr>
          <p:nvPr/>
        </p:nvCxnSpPr>
        <p:spPr bwMode="auto">
          <a:xfrm>
            <a:off x="2627784" y="5553236"/>
            <a:ext cx="6480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Прямая со стрелкой 26"/>
          <p:cNvCxnSpPr>
            <a:stCxn id="15" idx="3"/>
            <a:endCxn id="19" idx="1"/>
          </p:cNvCxnSpPr>
          <p:nvPr/>
        </p:nvCxnSpPr>
        <p:spPr bwMode="auto">
          <a:xfrm>
            <a:off x="2627784" y="6345324"/>
            <a:ext cx="6480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Прямоугольник 29"/>
          <p:cNvSpPr/>
          <p:nvPr/>
        </p:nvSpPr>
        <p:spPr bwMode="auto">
          <a:xfrm>
            <a:off x="5148064" y="4077072"/>
            <a:ext cx="3672408" cy="2520280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7 программ </a:t>
            </a:r>
            <a:r>
              <a:rPr lang="ru-RU" sz="1400" b="1" dirty="0" smtClean="0">
                <a:solidFill>
                  <a:schemeClr val="tx1"/>
                </a:solidFill>
              </a:rPr>
              <a:t>имеют показатели, значительно превышающие минимальный пороговый уровень: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sz="1400" dirty="0" smtClean="0">
                <a:solidFill>
                  <a:schemeClr val="tx1"/>
                </a:solidFill>
              </a:rPr>
              <a:t> Аудит и финансовый консалтинг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sz="1400" dirty="0" smtClean="0">
                <a:solidFill>
                  <a:schemeClr val="tx1"/>
                </a:solidFill>
              </a:rPr>
              <a:t> Бизнес-аналитика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sz="1400" dirty="0" smtClean="0">
                <a:solidFill>
                  <a:schemeClr val="tx1"/>
                </a:solidFill>
              </a:rPr>
              <a:t> Финансовый анализ в коммерческих организациях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sz="1400" dirty="0" smtClean="0">
                <a:solidFill>
                  <a:schemeClr val="tx1"/>
                </a:solidFill>
              </a:rPr>
              <a:t> Оценка бизнеса и корпоративные финансы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sz="1400" dirty="0" smtClean="0">
                <a:solidFill>
                  <a:schemeClr val="tx1"/>
                </a:solidFill>
              </a:rPr>
              <a:t> Ценные бумаги и финансовый инжиниринг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sz="1400" dirty="0" smtClean="0">
                <a:solidFill>
                  <a:schemeClr val="tx1"/>
                </a:solidFill>
              </a:rPr>
              <a:t> Международный бизнес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sz="1400" dirty="0" smtClean="0">
                <a:solidFill>
                  <a:schemeClr val="tx1"/>
                </a:solidFill>
              </a:rPr>
              <a:t> Международные финансы (на англ. яз.)</a:t>
            </a:r>
          </a:p>
        </p:txBody>
      </p:sp>
      <p:cxnSp>
        <p:nvCxnSpPr>
          <p:cNvPr id="31" name="Прямая со стрелкой 30"/>
          <p:cNvCxnSpPr/>
          <p:nvPr/>
        </p:nvCxnSpPr>
        <p:spPr bwMode="auto">
          <a:xfrm>
            <a:off x="4860032" y="4725144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Прямоугольник 19"/>
          <p:cNvSpPr/>
          <p:nvPr/>
        </p:nvSpPr>
        <p:spPr bwMode="auto">
          <a:xfrm>
            <a:off x="971600" y="4005064"/>
            <a:ext cx="3888432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latin typeface="Times New Roman" pitchFamily="18" charset="0"/>
              </a:rPr>
              <a:t>Достижение количественных критериев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 bwMode="auto">
          <a:xfrm>
            <a:off x="2195736" y="4293096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Прямая со стрелкой 27"/>
          <p:cNvCxnSpPr/>
          <p:nvPr/>
        </p:nvCxnSpPr>
        <p:spPr bwMode="auto">
          <a:xfrm>
            <a:off x="4067944" y="4293096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4618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04664"/>
            <a:ext cx="8143845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719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971600" y="980728"/>
          <a:ext cx="7632848" cy="4157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4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8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3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Качественный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анализ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Критерии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479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400" dirty="0" err="1" smtClean="0"/>
                        <a:t>Междисциплинарность</a:t>
                      </a:r>
                      <a:r>
                        <a:rPr lang="ru-RU" sz="1400" dirty="0" smtClean="0"/>
                        <a:t> программы 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(межфакультетская, </a:t>
                      </a:r>
                      <a:r>
                        <a:rPr lang="ru-RU" sz="1400" dirty="0" err="1" smtClean="0"/>
                        <a:t>междепартаментская</a:t>
                      </a:r>
                      <a:r>
                        <a:rPr lang="ru-RU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Наличие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34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2. Наличие международной составляющей *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Наличие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47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3. Статус совместной программы</a:t>
                      </a:r>
                    </a:p>
                    <a:p>
                      <a:r>
                        <a:rPr lang="ru-RU" sz="1400" dirty="0" smtClean="0"/>
                        <a:t>(сетевой, партнерство с крупным работодателем)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Наличие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542"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ru-RU" sz="1400" dirty="0" smtClean="0"/>
                        <a:t>4. Программа реализуется на английском языке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Наличие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479"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ru-RU" sz="1400" dirty="0" smtClean="0"/>
                        <a:t>5. </a:t>
                      </a:r>
                      <a:r>
                        <a:rPr lang="ru-RU" sz="1400" baseline="0" dirty="0" smtClean="0"/>
                        <a:t>Соответствие требованиям рынка труда  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ru-RU" sz="1400" baseline="0" dirty="0" smtClean="0"/>
                        <a:t>(профессиональным стандартам – при наличии)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Наличие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7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6. </a:t>
                      </a:r>
                      <a:r>
                        <a:rPr lang="ru-RU" sz="1400" baseline="0" dirty="0" smtClean="0"/>
                        <a:t> Профессионально-общественная аккредитация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Наличие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7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7. Международная</a:t>
                      </a:r>
                      <a:r>
                        <a:rPr lang="ru-RU" sz="1400" baseline="0" dirty="0" smtClean="0"/>
                        <a:t> аккредитация (признание)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Наличие</a:t>
                      </a:r>
                      <a:r>
                        <a:rPr lang="ru-RU" sz="1400" baseline="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101"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/>
                        <a:t>8. Дублирование дисциплин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Отсутствие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109"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9. Дублирование компетенций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Отсутствие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899592" y="5085184"/>
            <a:ext cx="784887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* Наличие международной составляющей:</a:t>
            </a:r>
          </a:p>
          <a:p>
            <a:r>
              <a:rPr lang="ru-RU" sz="1600" dirty="0" smtClean="0"/>
              <a:t>активизация НПР в международном взаимодействии с иностранными организациями (в том числе, с зарубежными вузами-партнерами) = </a:t>
            </a:r>
          </a:p>
          <a:p>
            <a:r>
              <a:rPr lang="ru-RU" sz="1600" dirty="0" smtClean="0"/>
              <a:t>статус </a:t>
            </a:r>
            <a:r>
              <a:rPr lang="ru-RU" sz="1600" b="1" dirty="0" smtClean="0"/>
              <a:t>руководителя Международного проекта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Положение о Международном проекте Финансового университета – в стадии доработки и согласования.</a:t>
            </a: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5004048" y="1340768"/>
            <a:ext cx="1872208" cy="1224136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Наличие одного из заданных критериев является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обязательным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для программы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 bwMode="auto">
          <a:xfrm>
            <a:off x="827584" y="332656"/>
            <a:ext cx="7992888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None/>
              <a:tabLst/>
              <a:defRPr/>
            </a:pPr>
            <a:r>
              <a:rPr kumimoji="1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Формирование </a:t>
            </a:r>
            <a:r>
              <a:rPr kumimoji="1" lang="ru-RU" sz="1600" b="1" kern="0" dirty="0" smtClean="0">
                <a:latin typeface="+mn-lt"/>
              </a:rPr>
              <a:t>Методики оценки качества магистерских программ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None/>
              <a:tabLst/>
              <a:defRPr/>
            </a:pPr>
            <a:r>
              <a:rPr kumimoji="1" lang="ru-RU" sz="1600" b="1" kern="0" dirty="0" smtClean="0">
                <a:latin typeface="+mn-lt"/>
              </a:rPr>
              <a:t>на основе мониторинга </a:t>
            </a:r>
            <a:r>
              <a:rPr kumimoji="1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2015-2017 гг.</a:t>
            </a:r>
            <a:endParaRPr kumimoji="1" 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None/>
              <a:tabLst/>
              <a:defRPr/>
            </a:pPr>
            <a:endParaRPr kumimoji="1" lang="ru-RU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None/>
              <a:tabLst/>
              <a:defRPr/>
            </a:pPr>
            <a:endParaRPr kumimoji="1" lang="ru-RU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None/>
              <a:tabLst/>
              <a:defRPr/>
            </a:pPr>
            <a:endParaRPr kumimoji="1" lang="ru-RU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618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43608" y="290699"/>
            <a:ext cx="70207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tx2"/>
                </a:solidFill>
              </a:rPr>
              <a:t>Выводы и предложения </a:t>
            </a:r>
          </a:p>
          <a:p>
            <a:pPr algn="ctr"/>
            <a:r>
              <a:rPr lang="ru-RU" sz="1800" b="1" dirty="0" smtClean="0">
                <a:solidFill>
                  <a:schemeClr val="tx2"/>
                </a:solidFill>
              </a:rPr>
              <a:t>по результатам мониторинга</a:t>
            </a:r>
            <a:endParaRPr lang="ru-RU" sz="1800" b="1" dirty="0">
              <a:solidFill>
                <a:schemeClr val="tx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33471" y="1264813"/>
            <a:ext cx="770485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800" b="1" dirty="0" smtClean="0"/>
              <a:t>Эталона какого-либо количественного показателя быть не может – слишком сильна дифференциация значений по факультетам и направлениям подготовки</a:t>
            </a:r>
          </a:p>
          <a:p>
            <a:pPr marL="342900" indent="-342900">
              <a:buAutoNum type="arabicPeriod"/>
            </a:pPr>
            <a:r>
              <a:rPr lang="ru-RU" sz="1800" b="1" dirty="0" smtClean="0"/>
              <a:t>Возможно установление количественных критериев по факультетам и/или по направлениям подготовки</a:t>
            </a:r>
          </a:p>
          <a:p>
            <a:pPr marL="342900" indent="-342900">
              <a:buAutoNum type="arabicPeriod"/>
            </a:pPr>
            <a:r>
              <a:rPr lang="ru-RU" sz="1800" b="1" dirty="0" smtClean="0"/>
              <a:t>Показатели мониторинга – это фактически </a:t>
            </a:r>
            <a:r>
              <a:rPr lang="en-US" sz="1800" b="1" dirty="0" smtClean="0">
                <a:solidFill>
                  <a:srgbClr val="FF0000"/>
                </a:solidFill>
              </a:rPr>
              <a:t>KPI</a:t>
            </a:r>
            <a:r>
              <a:rPr lang="ru-RU" sz="1800" b="1" dirty="0" smtClean="0">
                <a:solidFill>
                  <a:srgbClr val="FF0000"/>
                </a:solidFill>
              </a:rPr>
              <a:t> для руководителя образовательной программы</a:t>
            </a:r>
            <a:r>
              <a:rPr lang="ru-RU" sz="1800" b="1" dirty="0" smtClean="0"/>
              <a:t> </a:t>
            </a:r>
            <a:r>
              <a:rPr lang="ru-RU" sz="1800" b="1" i="1" dirty="0" smtClean="0"/>
              <a:t>(Положение о руководителе ОП в стадии доработки и согласования)</a:t>
            </a:r>
          </a:p>
          <a:p>
            <a:pPr marL="342900" indent="-342900">
              <a:buAutoNum type="arabicPeriod"/>
            </a:pPr>
            <a:r>
              <a:rPr lang="ru-RU" sz="1800" b="1" dirty="0" smtClean="0"/>
              <a:t>Используя такую оценку и принимая соответствующие решения, мы естественным образом должны прийти к обновлению рядов руководителей программ магистратуры</a:t>
            </a:r>
          </a:p>
          <a:p>
            <a:pPr marL="342900" indent="-342900">
              <a:buAutoNum type="arabicPeriod"/>
            </a:pPr>
            <a:r>
              <a:rPr lang="ru-RU" sz="1800" b="1" dirty="0" smtClean="0"/>
              <a:t>Стимулирование эффективных руководителей: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1800" b="1" dirty="0" smtClean="0"/>
              <a:t>будет сформирована система поощрения: главный критерий – платный набор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1800" b="1" dirty="0"/>
              <a:t>п</a:t>
            </a:r>
            <a:r>
              <a:rPr lang="ru-RU" sz="1800" b="1" dirty="0" smtClean="0"/>
              <a:t>ланируется увеличение нормы времени за руководство ОП с 50 до 100 часов (вторая половина рабочего дня)</a:t>
            </a:r>
          </a:p>
          <a:p>
            <a:pPr marL="342900" indent="-342900"/>
            <a:r>
              <a:rPr lang="ru-RU" sz="1800" b="1" dirty="0" smtClean="0">
                <a:solidFill>
                  <a:srgbClr val="FF0000"/>
                </a:solidFill>
              </a:rPr>
              <a:t>6. Насущная необходимость сегодня: </a:t>
            </a:r>
            <a:r>
              <a:rPr lang="ru-RU" sz="1800" b="1" dirty="0">
                <a:solidFill>
                  <a:srgbClr val="FF0000"/>
                </a:solidFill>
              </a:rPr>
              <a:t>я</a:t>
            </a:r>
            <a:r>
              <a:rPr lang="ru-RU" sz="1800" b="1" dirty="0" smtClean="0">
                <a:solidFill>
                  <a:srgbClr val="FF0000"/>
                </a:solidFill>
              </a:rPr>
              <a:t>ркое и четкое представление программы на сайте Финуниверситета (Паспорт ОП – готовится распоряжение)</a:t>
            </a:r>
          </a:p>
        </p:txBody>
      </p:sp>
      <p:pic>
        <p:nvPicPr>
          <p:cNvPr id="8" name="Picture 2" descr="Логотип Финуниверситет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73647"/>
            <a:ext cx="1944216" cy="6204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традь">
  <a:themeElements>
    <a:clrScheme name="Тетрадь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традь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E:\Program Files\Microsoft Office\Шаблоны\Дизайны презентаций\Тетрадь.pot</Template>
  <TotalTime>7379</TotalTime>
  <Words>406</Words>
  <Application>Microsoft Office PowerPoint</Application>
  <PresentationFormat>Экран (4:3)</PresentationFormat>
  <Paragraphs>83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Monotype Sorts</vt:lpstr>
      <vt:lpstr>Times New Roman</vt:lpstr>
      <vt:lpstr>Wingdings</vt:lpstr>
      <vt:lpstr>Тетрадь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X</dc:creator>
  <cp:lastModifiedBy>Толочко Елена Васильевна</cp:lastModifiedBy>
  <cp:revision>727</cp:revision>
  <cp:lastPrinted>2015-09-29T07:08:10Z</cp:lastPrinted>
  <dcterms:created xsi:type="dcterms:W3CDTF">2005-04-02T14:56:06Z</dcterms:created>
  <dcterms:modified xsi:type="dcterms:W3CDTF">2017-10-13T10:40:32Z</dcterms:modified>
</cp:coreProperties>
</file>